
<file path=[Content_Types].xml><?xml version="1.0" encoding="utf-8"?>
<Types xmlns="http://schemas.openxmlformats.org/package/2006/content-types">
  <Default Extension="xml" ContentType="application/xml"/>
  <Default Extension="png" ContentType="image/png"/>
  <Default Extension="jpeg" ContentType="image/jpeg"/>
  <Default Extension="JPG" ContentType="image/.jpg"/>
  <Default Extension="rels" ContentType="application/vnd.openxmlformats-package.relationships+xml"/>
  <Override PartName="/customXml/itemProps143.xml" ContentType="application/vnd.openxmlformats-officedocument.customXmlProperties+xml"/>
  <Override PartName="/customXml/itemProps144.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comments/comment1.xml" ContentType="application/vnd.openxmlformats-officedocument.presentationml.comments+xml"/>
  <Override PartName="/ppt/comments/comment2.xml" ContentType="application/vnd.openxmlformats-officedocument.presentationml.comment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5.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7"/>
  </p:notesMasterIdLst>
  <p:sldIdLst>
    <p:sldId id="256" r:id="rId3"/>
    <p:sldId id="434" r:id="rId4"/>
    <p:sldId id="350" r:id="rId5"/>
    <p:sldId id="300" r:id="rId6"/>
    <p:sldId id="332" r:id="rId7"/>
    <p:sldId id="463" r:id="rId8"/>
    <p:sldId id="301" r:id="rId9"/>
    <p:sldId id="316" r:id="rId10"/>
    <p:sldId id="317" r:id="rId11"/>
    <p:sldId id="351" r:id="rId12"/>
    <p:sldId id="387" r:id="rId13"/>
    <p:sldId id="261" r:id="rId14"/>
    <p:sldId id="318" r:id="rId15"/>
    <p:sldId id="276" r:id="rId16"/>
    <p:sldId id="319" r:id="rId17"/>
    <p:sldId id="278" r:id="rId18"/>
    <p:sldId id="320" r:id="rId19"/>
    <p:sldId id="322" r:id="rId20"/>
    <p:sldId id="352" r:id="rId21"/>
    <p:sldId id="345" r:id="rId22"/>
    <p:sldId id="372" r:id="rId23"/>
    <p:sldId id="489" r:id="rId24"/>
    <p:sldId id="513" r:id="rId25"/>
    <p:sldId id="378" r:id="rId26"/>
    <p:sldId id="379" r:id="rId27"/>
    <p:sldId id="380" r:id="rId28"/>
    <p:sldId id="436" r:id="rId29"/>
    <p:sldId id="440" r:id="rId30"/>
    <p:sldId id="439" r:id="rId31"/>
    <p:sldId id="524" r:id="rId32"/>
    <p:sldId id="438" r:id="rId33"/>
    <p:sldId id="442" r:id="rId34"/>
    <p:sldId id="443" r:id="rId35"/>
    <p:sldId id="286" r:id="rId36"/>
  </p:sldIdLst>
  <p:sldSz cx="12192000" cy="6858000"/>
  <p:notesSz cx="6858000" cy="9144000"/>
  <p:custDataLst>
    <p:tags r:id="rId4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4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丁倩倩" initials="丁"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70C0"/>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showGuides="1">
      <p:cViewPr>
        <p:scale>
          <a:sx n="100" d="100"/>
          <a:sy n="100" d="100"/>
        </p:scale>
        <p:origin x="91" y="67"/>
      </p:cViewPr>
      <p:guideLst>
        <p:guide orient="horz" pos="2242"/>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5" Type="http://schemas.openxmlformats.org/officeDocument/2006/relationships/tags" Target="tags/tag145.xml"/><Relationship Id="rId44" Type="http://schemas.openxmlformats.org/officeDocument/2006/relationships/customXml" Target="../customXml/item2.xml"/><Relationship Id="rId43" Type="http://schemas.openxmlformats.org/officeDocument/2006/relationships/customXml" Target="../customXml/item1.xml"/><Relationship Id="rId42" Type="http://schemas.openxmlformats.org/officeDocument/2006/relationships/customXmlProps" Target="../customXml/itemProps143.xml"/><Relationship Id="rId41" Type="http://schemas.openxmlformats.org/officeDocument/2006/relationships/commentAuthors" Target="commentAuthors.xml"/><Relationship Id="rId40" Type="http://schemas.openxmlformats.org/officeDocument/2006/relationships/tableStyles" Target="tableStyles.xml"/><Relationship Id="rId4" Type="http://schemas.openxmlformats.org/officeDocument/2006/relationships/slide" Target="slides/slide2.xml"/><Relationship Id="rId39" Type="http://schemas.openxmlformats.org/officeDocument/2006/relationships/viewProps" Target="viewProps.xml"/><Relationship Id="rId38" Type="http://schemas.openxmlformats.org/officeDocument/2006/relationships/presProps" Target="presProps.xml"/><Relationship Id="rId37" Type="http://schemas.openxmlformats.org/officeDocument/2006/relationships/notesMaster" Target="notesMasters/notesMaster1.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03-11T12:58:13.521" idx="1">
    <p:pos x="13635" y="-2898"/>
    <p:text/>
  </p:cm>
</p:cmLst>
</file>

<file path=ppt/comments/comment2.xml><?xml version="1.0" encoding="utf-8"?>
<p:cmLst xmlns:a="http://schemas.openxmlformats.org/drawingml/2006/main" xmlns:r="http://schemas.openxmlformats.org/officeDocument/2006/relationships" xmlns:p="http://schemas.openxmlformats.org/presentationml/2006/main">
  <p:cm authorId="1" dt="2023-03-11T12:58:13.521" idx="1">
    <p:pos x="13635" y="-2897"/>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530" y="1143000"/>
            <a:ext cx="548694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4.xml"/><Relationship Id="rId8" Type="http://schemas.openxmlformats.org/officeDocument/2006/relationships/tags" Target="../tags/tag23.xml"/><Relationship Id="rId7" Type="http://schemas.openxmlformats.org/officeDocument/2006/relationships/tags" Target="../tags/tag22.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28.xml"/><Relationship Id="rId4" Type="http://schemas.openxmlformats.org/officeDocument/2006/relationships/tags" Target="../tags/tag27.xml"/><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1.xml"/><Relationship Id="rId3" Type="http://schemas.openxmlformats.org/officeDocument/2006/relationships/tags" Target="../tags/tag30.xml"/><Relationship Id="rId2" Type="http://schemas.openxmlformats.org/officeDocument/2006/relationships/tags" Target="../tags/tag29.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37.xml"/><Relationship Id="rId6" Type="http://schemas.openxmlformats.org/officeDocument/2006/relationships/tags" Target="../tags/tag36.xml"/><Relationship Id="rId5" Type="http://schemas.openxmlformats.org/officeDocument/2006/relationships/tags" Target="../tags/tag35.xml"/><Relationship Id="rId4" Type="http://schemas.openxmlformats.org/officeDocument/2006/relationships/tags" Target="../tags/tag34.xml"/><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1.xml"/><Relationship Id="rId5" Type="http://schemas.openxmlformats.org/officeDocument/2006/relationships/tags" Target="../tags/tag50.xml"/><Relationship Id="rId4" Type="http://schemas.openxmlformats.org/officeDocument/2006/relationships/tags" Target="../tags/tag49.xml"/><Relationship Id="rId3" Type="http://schemas.openxmlformats.org/officeDocument/2006/relationships/tags" Target="../tags/tag48.xml"/><Relationship Id="rId2" Type="http://schemas.openxmlformats.org/officeDocument/2006/relationships/tags" Target="../tags/tag47.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矩形 9"/>
          <p:cNvSpPr/>
          <p:nvPr userDrawn="1"/>
        </p:nvSpPr>
        <p:spPr>
          <a:xfrm>
            <a:off x="0" y="0"/>
            <a:ext cx="12193766" cy="787400"/>
          </a:xfrm>
          <a:prstGeom prst="rect">
            <a:avLst/>
          </a:prstGeom>
          <a:solidFill>
            <a:srgbClr val="0070C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微软雅黑" panose="020B0503020204020204" charset="-122"/>
              <a:ea typeface="微软雅黑" panose="020B0503020204020204" charset="-122"/>
            </a:endParaRPr>
          </a:p>
        </p:txBody>
      </p:sp>
      <p:pic>
        <p:nvPicPr>
          <p:cNvPr id="4" name="图片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783107" y="62005"/>
            <a:ext cx="2649268" cy="663389"/>
          </a:xfrm>
          <a:prstGeom prst="rect">
            <a:avLst/>
          </a:prstGeom>
        </p:spPr>
      </p:pic>
      <p:sp>
        <p:nvSpPr>
          <p:cNvPr id="15" name="矩形 14"/>
          <p:cNvSpPr/>
          <p:nvPr userDrawn="1"/>
        </p:nvSpPr>
        <p:spPr>
          <a:xfrm>
            <a:off x="11607526" y="0"/>
            <a:ext cx="586240" cy="7874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A9F2F44D-F37D-AF43-96E7-5380576ECB36}" type="slidenum">
              <a:rPr kumimoji="1" lang="en-US" altLang="zh-CN" smtClean="0">
                <a:latin typeface="微软雅黑" panose="020B0503020204020204" charset="-122"/>
                <a:ea typeface="微软雅黑" panose="020B0503020204020204" charset="-122"/>
              </a:rPr>
            </a:fld>
            <a:endParaRPr kumimoji="1" lang="zh-CN" altLang="en-US" dirty="0">
              <a:latin typeface="微软雅黑" panose="020B0503020204020204" charset="-122"/>
              <a:ea typeface="微软雅黑" panose="020B0503020204020204" charset="-122"/>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88" y="608400"/>
            <a:ext cx="10970789" cy="705600"/>
          </a:xfrm>
        </p:spPr>
        <p:txBody>
          <a:bodyPr vert="horz" lIns="90000" tIns="46800" rIns="90000" bIns="46800" rtlCol="0" anchor="ctr" anchorCtr="0">
            <a:normAutofit/>
          </a:bodyPr>
          <a:lstStyle/>
          <a:p>
            <a:pPr lvl="0"/>
            <a:r>
              <a:rPr lang="zh-CN" altLang="en-US"/>
              <a:t>单击此处编辑母版标题样式</a:t>
            </a:r>
            <a:endParaRPr lang="zh-CN" altLang="en-US"/>
          </a:p>
        </p:txBody>
      </p:sp>
      <p:sp>
        <p:nvSpPr>
          <p:cNvPr id="3" name="内容占位符 2"/>
          <p:cNvSpPr>
            <a:spLocks noGrp="1"/>
          </p:cNvSpPr>
          <p:nvPr>
            <p:ph idx="1"/>
            <p:custDataLst>
              <p:tags r:id="rId3"/>
            </p:custDataLst>
          </p:nvPr>
        </p:nvSpPr>
        <p:spPr>
          <a:xfrm>
            <a:off x="608488" y="1490400"/>
            <a:ext cx="10970789" cy="4759200"/>
          </a:xfr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1088" y="3848400"/>
            <a:ext cx="7769925"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1088" y="4615200"/>
            <a:ext cx="7769925"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88" y="608400"/>
            <a:ext cx="10970789" cy="705600"/>
          </a:xfrm>
        </p:spPr>
        <p:txBody>
          <a:bodyPr vert="horz" lIns="90000" tIns="46800" rIns="90000" bIns="46800" rtlCol="0" anchor="ctr" anchorCtr="0">
            <a:normAutofit/>
          </a:bodyPr>
          <a:lstStyle/>
          <a:p>
            <a:pPr lvl="0"/>
            <a:r>
              <a:rPr lang="zh-CN" altLang="en-US"/>
              <a:t>单击此处编辑母版标题样式</a:t>
            </a:r>
            <a:endParaRPr lang="zh-CN" altLang="en-US"/>
          </a:p>
        </p:txBody>
      </p:sp>
      <p:sp>
        <p:nvSpPr>
          <p:cNvPr id="3" name="内容占位符 2"/>
          <p:cNvSpPr>
            <a:spLocks noGrp="1"/>
          </p:cNvSpPr>
          <p:nvPr>
            <p:ph sz="half" idx="1"/>
            <p:custDataLst>
              <p:tags r:id="rId3"/>
            </p:custDataLst>
          </p:nvPr>
        </p:nvSpPr>
        <p:spPr>
          <a:xfrm>
            <a:off x="608488" y="1501200"/>
            <a:ext cx="5177550" cy="4748400"/>
          </a:xfr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custDataLst>
              <p:tags r:id="rId4"/>
            </p:custDataLst>
          </p:nvPr>
        </p:nvSpPr>
        <p:spPr>
          <a:xfrm>
            <a:off x="6412529" y="1501200"/>
            <a:ext cx="517755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88" y="608400"/>
            <a:ext cx="10970789" cy="705600"/>
          </a:xfrm>
        </p:spPr>
        <p:txBody>
          <a:bodyPr vert="horz" lIns="90000" tIns="46800" rIns="90000" bIns="46800" rtlCol="0" anchor="ctr" anchorCtr="0">
            <a:normAutofit/>
          </a:bodyPr>
          <a:lstStyle/>
          <a:p>
            <a:pPr lvl="0"/>
            <a:r>
              <a:rPr lang="zh-CN" altLang="en-US"/>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88" y="1429200"/>
            <a:ext cx="5343174"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88" y="1854000"/>
            <a:ext cx="5343174" cy="4395600"/>
          </a:xfr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custDataLst>
              <p:tags r:id="rId5"/>
            </p:custDataLst>
          </p:nvPr>
        </p:nvSpPr>
        <p:spPr>
          <a:xfrm>
            <a:off x="6236653" y="1421729"/>
            <a:ext cx="5343174"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6" name="内容占位符 5"/>
          <p:cNvSpPr>
            <a:spLocks noGrp="1"/>
          </p:cNvSpPr>
          <p:nvPr>
            <p:ph sz="quarter" idx="4"/>
            <p:custDataLst>
              <p:tags r:id="rId6"/>
            </p:custDataLst>
          </p:nvPr>
        </p:nvSpPr>
        <p:spPr>
          <a:xfrm>
            <a:off x="6236653" y="1854000"/>
            <a:ext cx="5343174" cy="4395600"/>
          </a:xfr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88" y="608400"/>
            <a:ext cx="10970789" cy="705600"/>
          </a:xfrm>
        </p:spPr>
        <p:txBody>
          <a:bodyPr vert="horz" lIns="90000" tIns="46800" rIns="90000" bIns="46800" rtlCol="0" anchor="ctr" anchorCtr="0">
            <a:normAutofit/>
          </a:bodyPr>
          <a:lstStyle/>
          <a:p>
            <a:pPr lvl="0"/>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88" y="1555200"/>
            <a:ext cx="5233835"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1320" y="1555200"/>
            <a:ext cx="5227957" cy="4608000"/>
          </a:xfrm>
        </p:spPr>
        <p:txBody>
          <a:bodyPr vert="horz" lIns="90000" tIns="46800" rIns="90000" bIns="46800" rtlCol="0">
            <a:normAutofit/>
          </a:bodyPr>
          <a:lstStyle>
            <a:lvl1pPr>
              <a:buNone/>
              <a:defRPr sz="1600"/>
            </a:lvl1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6283" y="914400"/>
            <a:ext cx="1044151" cy="5029200"/>
          </a:xfrm>
        </p:spPr>
        <p:txBody>
          <a:bodyPr vert="eaVert" lIns="90000" tIns="46800" rIns="90000" bIns="46800" rtlCol="0" anchor="ctr" anchorCtr="0">
            <a:normAutofit/>
          </a:bodyPr>
          <a:lstStyle>
            <a:lvl1pPr>
              <a:buNone/>
              <a:defRPr sz="2800"/>
            </a:lvl1pPr>
          </a:lstStyle>
          <a:p>
            <a:pPr lvl="0"/>
            <a:r>
              <a:rPr lang="zh-CN" altLang="en-US"/>
              <a:t>单击此处编辑标题</a:t>
            </a:r>
            <a:endParaRPr lang="zh-CN" altLang="en-US"/>
          </a:p>
        </p:txBody>
      </p:sp>
      <p:sp>
        <p:nvSpPr>
          <p:cNvPr id="3" name="竖排文字占位符 2"/>
          <p:cNvSpPr>
            <a:spLocks noGrp="1"/>
          </p:cNvSpPr>
          <p:nvPr>
            <p:ph type="body" orient="vert" idx="1"/>
            <p:custDataLst>
              <p:tags r:id="rId3"/>
            </p:custDataLst>
          </p:nvPr>
        </p:nvSpPr>
        <p:spPr>
          <a:xfrm>
            <a:off x="914532" y="914400"/>
            <a:ext cx="9170528"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88" y="774000"/>
            <a:ext cx="1097439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974" y="2484000"/>
            <a:ext cx="9800620" cy="1018800"/>
          </a:xfrm>
        </p:spPr>
        <p:txBody>
          <a:bodyPr vert="horz" lIns="90000" tIns="46800" rIns="90000" bIns="46800" rtlCol="0" anchor="t" anchorCtr="0">
            <a:normAutofit/>
          </a:bodyPr>
          <a:lstStyle>
            <a:lvl1pPr algn="ctr">
              <a:defRPr sz="6000"/>
            </a:lvl1pPr>
          </a:lstStyle>
          <a:p>
            <a:pPr lvl="0"/>
            <a:r>
              <a:rPr lang="zh-CN" altLang="en-US"/>
              <a:t>单击此处编辑标题</a:t>
            </a:r>
            <a:endParaRPr lang="zh-CN" altLang="en-US"/>
          </a:p>
        </p:txBody>
      </p:sp>
      <p:sp>
        <p:nvSpPr>
          <p:cNvPr id="7" name="文本占位符 6"/>
          <p:cNvSpPr>
            <a:spLocks noGrp="1"/>
          </p:cNvSpPr>
          <p:nvPr>
            <p:ph type="body" sz="quarter" idx="13"/>
            <p:custDataLst>
              <p:tags r:id="rId6"/>
            </p:custDataLst>
          </p:nvPr>
        </p:nvSpPr>
        <p:spPr>
          <a:xfrm>
            <a:off x="1198974" y="3560400"/>
            <a:ext cx="980062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57.xml"/><Relationship Id="rId16" Type="http://schemas.openxmlformats.org/officeDocument/2006/relationships/tags" Target="../tags/tag56.xml"/><Relationship Id="rId15" Type="http://schemas.openxmlformats.org/officeDocument/2006/relationships/tags" Target="../tags/tag55.xml"/><Relationship Id="rId14" Type="http://schemas.openxmlformats.org/officeDocument/2006/relationships/tags" Target="../tags/tag54.xml"/><Relationship Id="rId13" Type="http://schemas.openxmlformats.org/officeDocument/2006/relationships/tags" Target="../tags/tag53.xml"/><Relationship Id="rId12" Type="http://schemas.openxmlformats.org/officeDocument/2006/relationships/tags" Target="../tags/tag5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88" y="608400"/>
            <a:ext cx="10970789"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88" y="1490400"/>
            <a:ext cx="10970789"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89" y="6314400"/>
            <a:ext cx="2700391"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596" y="6314400"/>
            <a:ext cx="3960574"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8886" y="6314400"/>
            <a:ext cx="2700391"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tags" Target="../tags/tag61.xml"/><Relationship Id="rId5" Type="http://schemas.openxmlformats.org/officeDocument/2006/relationships/image" Target="../media/image2.png"/><Relationship Id="rId4" Type="http://schemas.openxmlformats.org/officeDocument/2006/relationships/image" Target="../media/image3.jpeg"/><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2.xml"/><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3.xml"/><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tags" Target="../tags/tag66.xml"/><Relationship Id="rId4" Type="http://schemas.openxmlformats.org/officeDocument/2006/relationships/image" Target="../media/image6.png"/><Relationship Id="rId3" Type="http://schemas.openxmlformats.org/officeDocument/2006/relationships/tags" Target="../tags/tag65.xml"/><Relationship Id="rId2" Type="http://schemas.openxmlformats.org/officeDocument/2006/relationships/image" Target="../media/image5.png"/><Relationship Id="rId1" Type="http://schemas.openxmlformats.org/officeDocument/2006/relationships/tags" Target="../tags/tag64.xml"/></Relationships>
</file>

<file path=ppt/slides/_rels/slide5.xml.rels><?xml version="1.0" encoding="UTF-8" standalone="yes"?>
<Relationships xmlns="http://schemas.openxmlformats.org/package/2006/relationships"><Relationship Id="rId5" Type="http://schemas.openxmlformats.org/officeDocument/2006/relationships/comments" Target="../comments/comment1.xml"/><Relationship Id="rId4" Type="http://schemas.openxmlformats.org/officeDocument/2006/relationships/slideLayout" Target="../slideLayouts/slideLayout1.xml"/><Relationship Id="rId3" Type="http://schemas.openxmlformats.org/officeDocument/2006/relationships/tags" Target="../tags/tag68.xml"/><Relationship Id="rId2" Type="http://schemas.openxmlformats.org/officeDocument/2006/relationships/image" Target="../media/image7.png"/><Relationship Id="rId1" Type="http://schemas.openxmlformats.org/officeDocument/2006/relationships/tags" Target="../tags/tag67.xml"/></Relationships>
</file>

<file path=ppt/slides/_rels/slide6.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slideLayout" Target="../slideLayouts/slideLayout1.xml"/><Relationship Id="rId1" Type="http://schemas.openxmlformats.org/officeDocument/2006/relationships/tags" Target="../tags/tag69.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71.xml"/><Relationship Id="rId1" Type="http://schemas.openxmlformats.org/officeDocument/2006/relationships/tags" Target="../tags/tag70.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74.xml"/><Relationship Id="rId1" Type="http://schemas.openxmlformats.org/officeDocument/2006/relationships/tags" Target="../tags/tag7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5.xml"/><Relationship Id="rId1"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6.xml"/></Relationships>
</file>

<file path=ppt/slides/_rels/slide12.xml.rels><?xml version="1.0" encoding="UTF-8" standalone="yes"?>
<Relationships xmlns="http://schemas.openxmlformats.org/package/2006/relationships"><Relationship Id="rId9" Type="http://schemas.openxmlformats.org/officeDocument/2006/relationships/tags" Target="../tags/tag85.xml"/><Relationship Id="rId8" Type="http://schemas.openxmlformats.org/officeDocument/2006/relationships/tags" Target="../tags/tag84.xml"/><Relationship Id="rId7" Type="http://schemas.openxmlformats.org/officeDocument/2006/relationships/tags" Target="../tags/tag83.xml"/><Relationship Id="rId6" Type="http://schemas.openxmlformats.org/officeDocument/2006/relationships/tags" Target="../tags/tag82.xml"/><Relationship Id="rId5" Type="http://schemas.openxmlformats.org/officeDocument/2006/relationships/tags" Target="../tags/tag81.xml"/><Relationship Id="rId4" Type="http://schemas.openxmlformats.org/officeDocument/2006/relationships/tags" Target="../tags/tag80.xml"/><Relationship Id="rId3" Type="http://schemas.openxmlformats.org/officeDocument/2006/relationships/tags" Target="../tags/tag79.xml"/><Relationship Id="rId2" Type="http://schemas.openxmlformats.org/officeDocument/2006/relationships/tags" Target="../tags/tag78.xml"/><Relationship Id="rId14" Type="http://schemas.openxmlformats.org/officeDocument/2006/relationships/slideLayout" Target="../slideLayouts/slideLayout1.xml"/><Relationship Id="rId13" Type="http://schemas.openxmlformats.org/officeDocument/2006/relationships/tags" Target="../tags/tag89.xml"/><Relationship Id="rId12" Type="http://schemas.openxmlformats.org/officeDocument/2006/relationships/tags" Target="../tags/tag88.xml"/><Relationship Id="rId11" Type="http://schemas.openxmlformats.org/officeDocument/2006/relationships/tags" Target="../tags/tag87.xml"/><Relationship Id="rId10" Type="http://schemas.openxmlformats.org/officeDocument/2006/relationships/tags" Target="../tags/tag86.xml"/><Relationship Id="rId1" Type="http://schemas.openxmlformats.org/officeDocument/2006/relationships/tags" Target="../tags/tag7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0.xml"/></Relationships>
</file>

<file path=ppt/slides/_rels/slide14.xml.rels><?xml version="1.0" encoding="UTF-8" standalone="yes"?>
<Relationships xmlns="http://schemas.openxmlformats.org/package/2006/relationships"><Relationship Id="rId9" Type="http://schemas.openxmlformats.org/officeDocument/2006/relationships/tags" Target="../tags/tag99.xml"/><Relationship Id="rId8" Type="http://schemas.openxmlformats.org/officeDocument/2006/relationships/tags" Target="../tags/tag98.xml"/><Relationship Id="rId7" Type="http://schemas.openxmlformats.org/officeDocument/2006/relationships/tags" Target="../tags/tag97.xml"/><Relationship Id="rId6" Type="http://schemas.openxmlformats.org/officeDocument/2006/relationships/tags" Target="../tags/tag96.xml"/><Relationship Id="rId5" Type="http://schemas.openxmlformats.org/officeDocument/2006/relationships/tags" Target="../tags/tag95.xml"/><Relationship Id="rId4" Type="http://schemas.openxmlformats.org/officeDocument/2006/relationships/tags" Target="../tags/tag94.xml"/><Relationship Id="rId3" Type="http://schemas.openxmlformats.org/officeDocument/2006/relationships/tags" Target="../tags/tag93.xml"/><Relationship Id="rId2" Type="http://schemas.openxmlformats.org/officeDocument/2006/relationships/tags" Target="../tags/tag92.xml"/><Relationship Id="rId15" Type="http://schemas.openxmlformats.org/officeDocument/2006/relationships/slideLayout" Target="../slideLayouts/slideLayout1.xml"/><Relationship Id="rId14" Type="http://schemas.openxmlformats.org/officeDocument/2006/relationships/tags" Target="../tags/tag104.xml"/><Relationship Id="rId13" Type="http://schemas.openxmlformats.org/officeDocument/2006/relationships/tags" Target="../tags/tag103.xml"/><Relationship Id="rId12" Type="http://schemas.openxmlformats.org/officeDocument/2006/relationships/tags" Target="../tags/tag102.xml"/><Relationship Id="rId11" Type="http://schemas.openxmlformats.org/officeDocument/2006/relationships/tags" Target="../tags/tag101.xml"/><Relationship Id="rId10" Type="http://schemas.openxmlformats.org/officeDocument/2006/relationships/tags" Target="../tags/tag100.xml"/><Relationship Id="rId1" Type="http://schemas.openxmlformats.org/officeDocument/2006/relationships/tags" Target="../tags/tag9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5.xml"/></Relationships>
</file>

<file path=ppt/slides/_rels/slide16.xml.rels><?xml version="1.0" encoding="UTF-8" standalone="yes"?>
<Relationships xmlns="http://schemas.openxmlformats.org/package/2006/relationships"><Relationship Id="rId9" Type="http://schemas.openxmlformats.org/officeDocument/2006/relationships/tags" Target="../tags/tag114.xml"/><Relationship Id="rId8" Type="http://schemas.openxmlformats.org/officeDocument/2006/relationships/tags" Target="../tags/tag113.xml"/><Relationship Id="rId7" Type="http://schemas.openxmlformats.org/officeDocument/2006/relationships/tags" Target="../tags/tag112.xml"/><Relationship Id="rId6" Type="http://schemas.openxmlformats.org/officeDocument/2006/relationships/tags" Target="../tags/tag111.xml"/><Relationship Id="rId5" Type="http://schemas.openxmlformats.org/officeDocument/2006/relationships/tags" Target="../tags/tag110.xml"/><Relationship Id="rId4" Type="http://schemas.openxmlformats.org/officeDocument/2006/relationships/tags" Target="../tags/tag109.xml"/><Relationship Id="rId3" Type="http://schemas.openxmlformats.org/officeDocument/2006/relationships/tags" Target="../tags/tag108.xml"/><Relationship Id="rId2" Type="http://schemas.openxmlformats.org/officeDocument/2006/relationships/tags" Target="../tags/tag107.xml"/><Relationship Id="rId16" Type="http://schemas.openxmlformats.org/officeDocument/2006/relationships/slideLayout" Target="../slideLayouts/slideLayout1.xml"/><Relationship Id="rId15" Type="http://schemas.openxmlformats.org/officeDocument/2006/relationships/tags" Target="../tags/tag120.xml"/><Relationship Id="rId14" Type="http://schemas.openxmlformats.org/officeDocument/2006/relationships/tags" Target="../tags/tag119.xml"/><Relationship Id="rId13" Type="http://schemas.openxmlformats.org/officeDocument/2006/relationships/tags" Target="../tags/tag118.xml"/><Relationship Id="rId12" Type="http://schemas.openxmlformats.org/officeDocument/2006/relationships/tags" Target="../tags/tag117.xml"/><Relationship Id="rId11" Type="http://schemas.openxmlformats.org/officeDocument/2006/relationships/tags" Target="../tags/tag116.xml"/><Relationship Id="rId10" Type="http://schemas.openxmlformats.org/officeDocument/2006/relationships/tags" Target="../tags/tag115.xml"/><Relationship Id="rId1" Type="http://schemas.openxmlformats.org/officeDocument/2006/relationships/tags" Target="../tags/tag10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1.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3.xml"/><Relationship Id="rId1"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4.xml"/></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26.xml"/><Relationship Id="rId2" Type="http://schemas.openxmlformats.org/officeDocument/2006/relationships/image" Target="../media/image8.png"/><Relationship Id="rId1" Type="http://schemas.openxmlformats.org/officeDocument/2006/relationships/tags" Target="../tags/tag125.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8.xml"/></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30.xml"/><Relationship Id="rId2" Type="http://schemas.openxmlformats.org/officeDocument/2006/relationships/image" Target="../media/image9.png"/><Relationship Id="rId1" Type="http://schemas.openxmlformats.org/officeDocument/2006/relationships/tags" Target="../tags/tag129.xml"/></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32.xml"/><Relationship Id="rId2" Type="http://schemas.openxmlformats.org/officeDocument/2006/relationships/image" Target="../media/image10.png"/><Relationship Id="rId1" Type="http://schemas.openxmlformats.org/officeDocument/2006/relationships/tags" Target="../tags/tag131.xml"/></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34.xml"/><Relationship Id="rId2" Type="http://schemas.openxmlformats.org/officeDocument/2006/relationships/image" Target="../media/image11.png"/><Relationship Id="rId1" Type="http://schemas.openxmlformats.org/officeDocument/2006/relationships/tags" Target="../tags/tag133.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5.xml"/><Relationship Id="rId1" Type="http://schemas.openxmlformats.org/officeDocument/2006/relationships/image" Target="../media/image4.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6.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7.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38.xml"/><Relationship Id="rId1" Type="http://schemas.openxmlformats.org/officeDocument/2006/relationships/image" Target="../media/image12.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9.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0.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1.xml"/></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42.xml"/><Relationship Id="rId2" Type="http://schemas.openxmlformats.org/officeDocument/2006/relationships/image" Target="../media/image2.png"/><Relationship Id="rId1"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ctrTitle"/>
            <p:custDataLst>
              <p:tags r:id="rId1"/>
            </p:custDataLst>
          </p:nvPr>
        </p:nvSpPr>
        <p:spPr>
          <a:xfrm>
            <a:off x="1199683" y="914400"/>
            <a:ext cx="9799200" cy="2570400"/>
          </a:xfrm>
        </p:spPr>
        <p:txBody>
          <a:bodyPr>
            <a:normAutofit/>
          </a:bodyPr>
          <a:lstStyle/>
          <a:p>
            <a:r>
              <a:rPr lang="zh-CN" altLang="zh-CN"/>
              <a:t>空白演示</a:t>
            </a:r>
            <a:endParaRPr lang="zh-CN" altLang="zh-CN"/>
          </a:p>
        </p:txBody>
      </p:sp>
      <p:sp>
        <p:nvSpPr>
          <p:cNvPr id="5" name="副标题 4"/>
          <p:cNvSpPr>
            <a:spLocks noGrp="1"/>
          </p:cNvSpPr>
          <p:nvPr>
            <p:ph type="subTitle" idx="1"/>
            <p:custDataLst>
              <p:tags r:id="rId2"/>
            </p:custDataLst>
          </p:nvPr>
        </p:nvSpPr>
        <p:spPr>
          <a:xfrm>
            <a:off x="1199683" y="3560400"/>
            <a:ext cx="9799200" cy="1472400"/>
          </a:xfrm>
        </p:spPr>
        <p:txBody>
          <a:bodyPr/>
          <a:lstStyle/>
          <a:p>
            <a:r>
              <a:rPr lang="zh-CN" altLang="en-US"/>
              <a:t>单击输入您的封面副标题</a:t>
            </a:r>
            <a:endParaRPr lang="zh-CN" altLang="en-US"/>
          </a:p>
        </p:txBody>
      </p:sp>
      <p:pic>
        <p:nvPicPr>
          <p:cNvPr id="8" name="图片 7"/>
          <p:cNvPicPr>
            <a:picLocks noChangeAspect="1"/>
          </p:cNvPicPr>
          <p:nvPr>
            <p:custDataLst>
              <p:tags r:id="rId3"/>
            </p:custDataLst>
          </p:nvPr>
        </p:nvPicPr>
        <p:blipFill rotWithShape="1">
          <a:blip r:embed="rId4" cstate="print">
            <a:extLst>
              <a:ext uri="{28A0092B-C50C-407E-A947-70E740481C1C}">
                <a14:useLocalDpi xmlns:a14="http://schemas.microsoft.com/office/drawing/2010/main" val="0"/>
              </a:ext>
            </a:extLst>
          </a:blip>
          <a:srcRect t="14026" r="12816" b="14129"/>
          <a:stretch>
            <a:fillRect/>
          </a:stretch>
        </p:blipFill>
        <p:spPr>
          <a:xfrm>
            <a:off x="21205" y="0"/>
            <a:ext cx="12191999" cy="6885296"/>
          </a:xfrm>
          <a:prstGeom prst="rect">
            <a:avLst/>
          </a:prstGeom>
          <a:solidFill>
            <a:schemeClr val="accent1"/>
          </a:solidFill>
        </p:spPr>
      </p:pic>
      <p:sp>
        <p:nvSpPr>
          <p:cNvPr id="6" name="矩形 5"/>
          <p:cNvSpPr/>
          <p:nvPr/>
        </p:nvSpPr>
        <p:spPr>
          <a:xfrm>
            <a:off x="11044" y="1745249"/>
            <a:ext cx="12202160" cy="2778221"/>
          </a:xfrm>
          <a:prstGeom prst="rect">
            <a:avLst/>
          </a:prstGeom>
          <a:solidFill>
            <a:schemeClr val="tx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spc="600" dirty="0">
              <a:solidFill>
                <a:srgbClr val="0070C0"/>
              </a:solidFill>
              <a:latin typeface="微软雅黑" panose="020B0503020204020204" charset="-122"/>
              <a:ea typeface="微软雅黑" panose="020B0503020204020204" charset="-122"/>
            </a:endParaRPr>
          </a:p>
        </p:txBody>
      </p:sp>
      <p:sp>
        <p:nvSpPr>
          <p:cNvPr id="94" name="文本框 93"/>
          <p:cNvSpPr txBox="1"/>
          <p:nvPr/>
        </p:nvSpPr>
        <p:spPr>
          <a:xfrm>
            <a:off x="3489325" y="2252345"/>
            <a:ext cx="8107680" cy="3046730"/>
          </a:xfrm>
          <a:prstGeom prst="rect">
            <a:avLst/>
          </a:prstGeom>
          <a:noFill/>
        </p:spPr>
        <p:txBody>
          <a:bodyPr wrap="square" rtlCol="0">
            <a:noAutofit/>
          </a:bodyPr>
          <a:lstStyle/>
          <a:p>
            <a:pPr lvl="0" algn="ctr">
              <a:lnSpc>
                <a:spcPct val="132000"/>
              </a:lnSpc>
              <a:defRPr/>
            </a:pPr>
            <a:r>
              <a:rPr lang="zh-CN" altLang="zh-CN" sz="4800" b="1" spc="500" dirty="0">
                <a:gradFill>
                  <a:gsLst>
                    <a:gs pos="0">
                      <a:srgbClr val="5B9BD5">
                        <a:lumMod val="5000"/>
                        <a:lumOff val="95000"/>
                      </a:srgbClr>
                    </a:gs>
                    <a:gs pos="32000">
                      <a:srgbClr val="F1F1F1"/>
                    </a:gs>
                    <a:gs pos="82524">
                      <a:prstClr val="white">
                        <a:lumMod val="85000"/>
                      </a:prstClr>
                    </a:gs>
                    <a:gs pos="62000">
                      <a:prstClr val="white"/>
                    </a:gs>
                    <a:gs pos="100000">
                      <a:prstClr val="white"/>
                    </a:gs>
                  </a:gsLst>
                  <a:lin ang="2700000" scaled="0"/>
                </a:gradFill>
                <a:effectLst>
                  <a:outerShdw blurRad="38100" dist="38100" dir="2700000" algn="tl">
                    <a:srgbClr val="000000">
                      <a:alpha val="43137"/>
                    </a:srgbClr>
                  </a:outerShdw>
                </a:effectLst>
                <a:latin typeface="微软雅黑" panose="020B0503020204020204" charset="-122"/>
                <a:ea typeface="微软雅黑" panose="020B0503020204020204" charset="-122"/>
              </a:rPr>
              <a:t>河南省政府采购网上商城</a:t>
            </a:r>
            <a:r>
              <a:rPr lang="en-US" altLang="zh-CN" sz="4800" b="1" spc="500" dirty="0">
                <a:gradFill>
                  <a:gsLst>
                    <a:gs pos="0">
                      <a:srgbClr val="5B9BD5">
                        <a:lumMod val="5000"/>
                        <a:lumOff val="95000"/>
                      </a:srgbClr>
                    </a:gs>
                    <a:gs pos="32000">
                      <a:srgbClr val="F1F1F1"/>
                    </a:gs>
                    <a:gs pos="82524">
                      <a:prstClr val="white">
                        <a:lumMod val="85000"/>
                      </a:prstClr>
                    </a:gs>
                    <a:gs pos="62000">
                      <a:prstClr val="white"/>
                    </a:gs>
                    <a:gs pos="100000">
                      <a:prstClr val="white"/>
                    </a:gs>
                  </a:gsLst>
                  <a:lin ang="2700000" scaled="0"/>
                </a:gradFill>
                <a:effectLst>
                  <a:outerShdw blurRad="38100" dist="38100" dir="2700000" algn="tl">
                    <a:srgbClr val="000000">
                      <a:alpha val="43137"/>
                    </a:srgbClr>
                  </a:outerShdw>
                </a:effectLst>
                <a:latin typeface="微软雅黑" panose="020B0503020204020204" charset="-122"/>
                <a:ea typeface="微软雅黑" panose="020B0503020204020204" charset="-122"/>
              </a:rPr>
              <a:t>               </a:t>
            </a:r>
            <a:endParaRPr lang="en-US" altLang="zh-CN" sz="4800" b="1" spc="500" dirty="0">
              <a:gradFill>
                <a:gsLst>
                  <a:gs pos="0">
                    <a:srgbClr val="5B9BD5">
                      <a:lumMod val="5000"/>
                      <a:lumOff val="95000"/>
                    </a:srgbClr>
                  </a:gs>
                  <a:gs pos="32000">
                    <a:srgbClr val="F1F1F1"/>
                  </a:gs>
                  <a:gs pos="82524">
                    <a:prstClr val="white">
                      <a:lumMod val="85000"/>
                    </a:prstClr>
                  </a:gs>
                  <a:gs pos="62000">
                    <a:prstClr val="white"/>
                  </a:gs>
                  <a:gs pos="100000">
                    <a:prstClr val="white"/>
                  </a:gs>
                </a:gsLst>
                <a:lin ang="2700000" scaled="0"/>
              </a:gradFill>
              <a:effectLst>
                <a:outerShdw blurRad="38100" dist="38100" dir="2700000" algn="tl">
                  <a:srgbClr val="000000">
                    <a:alpha val="43137"/>
                  </a:srgbClr>
                </a:outerShdw>
              </a:effectLst>
              <a:latin typeface="微软雅黑" panose="020B0503020204020204" charset="-122"/>
              <a:ea typeface="微软雅黑" panose="020B0503020204020204" charset="-122"/>
            </a:endParaRPr>
          </a:p>
          <a:p>
            <a:pPr lvl="0" algn="r">
              <a:lnSpc>
                <a:spcPct val="150000"/>
              </a:lnSpc>
              <a:defRPr/>
            </a:pPr>
            <a:endParaRPr lang="en-US" altLang="zh-CN" sz="2400" b="1" spc="500" dirty="0">
              <a:gradFill>
                <a:gsLst>
                  <a:gs pos="0">
                    <a:srgbClr val="5B9BD5">
                      <a:lumMod val="5000"/>
                      <a:lumOff val="95000"/>
                    </a:srgbClr>
                  </a:gs>
                  <a:gs pos="32000">
                    <a:srgbClr val="F1F1F1"/>
                  </a:gs>
                  <a:gs pos="82524">
                    <a:prstClr val="white">
                      <a:lumMod val="85000"/>
                    </a:prstClr>
                  </a:gs>
                  <a:gs pos="62000">
                    <a:prstClr val="white"/>
                  </a:gs>
                  <a:gs pos="100000">
                    <a:prstClr val="white"/>
                  </a:gs>
                </a:gsLst>
                <a:lin ang="2700000" scaled="0"/>
              </a:gradFill>
              <a:effectLst>
                <a:outerShdw blurRad="38100" dist="38100" dir="2700000" algn="tl">
                  <a:srgbClr val="000000">
                    <a:alpha val="43137"/>
                  </a:srgbClr>
                </a:outerShdw>
              </a:effectLst>
              <a:latin typeface="微软雅黑" panose="020B0503020204020204" charset="-122"/>
              <a:ea typeface="微软雅黑" panose="020B0503020204020204" charset="-122"/>
            </a:endParaRPr>
          </a:p>
          <a:p>
            <a:pPr lvl="0" algn="r">
              <a:lnSpc>
                <a:spcPct val="150000"/>
              </a:lnSpc>
              <a:defRPr/>
            </a:pPr>
            <a:endParaRPr lang="en-US" altLang="zh-CN" sz="2400" b="1" spc="500" dirty="0">
              <a:gradFill>
                <a:gsLst>
                  <a:gs pos="0">
                    <a:srgbClr val="5B9BD5">
                      <a:lumMod val="5000"/>
                      <a:lumOff val="95000"/>
                    </a:srgbClr>
                  </a:gs>
                  <a:gs pos="32000">
                    <a:srgbClr val="F1F1F1"/>
                  </a:gs>
                  <a:gs pos="82524">
                    <a:prstClr val="white">
                      <a:lumMod val="85000"/>
                    </a:prstClr>
                  </a:gs>
                  <a:gs pos="62000">
                    <a:prstClr val="white"/>
                  </a:gs>
                  <a:gs pos="100000">
                    <a:prstClr val="white"/>
                  </a:gs>
                </a:gsLst>
                <a:lin ang="2700000" scaled="0"/>
              </a:gradFill>
              <a:effectLst>
                <a:outerShdw blurRad="38100" dist="38100" dir="2700000" algn="tl">
                  <a:srgbClr val="000000">
                    <a:alpha val="43137"/>
                  </a:srgbClr>
                </a:outerShdw>
              </a:effectLst>
              <a:latin typeface="微软雅黑" panose="020B0503020204020204" charset="-122"/>
              <a:ea typeface="微软雅黑" panose="020B0503020204020204" charset="-122"/>
            </a:endParaRPr>
          </a:p>
          <a:p>
            <a:pPr lvl="0" algn="r">
              <a:lnSpc>
                <a:spcPct val="150000"/>
              </a:lnSpc>
              <a:defRPr/>
            </a:pPr>
            <a:endParaRPr lang="zh-CN" altLang="en-US" sz="2400" b="1" spc="500" dirty="0">
              <a:gradFill>
                <a:gsLst>
                  <a:gs pos="0">
                    <a:srgbClr val="5B9BD5">
                      <a:lumMod val="5000"/>
                      <a:lumOff val="95000"/>
                    </a:srgbClr>
                  </a:gs>
                  <a:gs pos="32000">
                    <a:srgbClr val="F1F1F1"/>
                  </a:gs>
                  <a:gs pos="82524">
                    <a:prstClr val="white">
                      <a:lumMod val="85000"/>
                    </a:prstClr>
                  </a:gs>
                  <a:gs pos="62000">
                    <a:prstClr val="white"/>
                  </a:gs>
                  <a:gs pos="100000">
                    <a:prstClr val="white"/>
                  </a:gs>
                </a:gsLst>
                <a:lin ang="2700000" scaled="0"/>
              </a:gra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pic>
        <p:nvPicPr>
          <p:cNvPr id="9" name="图片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12544" y="200333"/>
            <a:ext cx="2981712" cy="746742"/>
          </a:xfrm>
          <a:prstGeom prst="rect">
            <a:avLst/>
          </a:prstGeom>
        </p:spPr>
      </p:pic>
      <p:cxnSp>
        <p:nvCxnSpPr>
          <p:cNvPr id="7" name="直接连接符 6"/>
          <p:cNvCxnSpPr/>
          <p:nvPr/>
        </p:nvCxnSpPr>
        <p:spPr>
          <a:xfrm>
            <a:off x="3401042" y="3294448"/>
            <a:ext cx="7954010" cy="13335"/>
          </a:xfrm>
          <a:prstGeom prst="line">
            <a:avLst/>
          </a:prstGeom>
          <a:ln w="25400">
            <a:solidFill>
              <a:srgbClr val="F4F4F4"/>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ustDataLst>
      <p:tags r:id="rId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a:xfrm>
            <a:off x="4810671" y="1247334"/>
            <a:ext cx="834665" cy="834667"/>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70C0"/>
          </a:solidFill>
          <a:ln>
            <a:noFill/>
          </a:ln>
          <a:effectLst>
            <a:outerShdw blurRad="228600" dist="127000" dir="2700000" sx="95000" sy="95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r>
              <a:rPr lang="en-US" sz="2800" b="1" dirty="0">
                <a:latin typeface="微软雅黑" panose="020B0503020204020204" charset="-122"/>
                <a:ea typeface="微软雅黑" panose="020B0503020204020204" charset="-122"/>
                <a:cs typeface="+mn-ea"/>
                <a:sym typeface="+mn-lt"/>
              </a:rPr>
              <a:t>01</a:t>
            </a:r>
            <a:endParaRPr lang="en-US" sz="2800" b="1" dirty="0">
              <a:latin typeface="微软雅黑" panose="020B0503020204020204" charset="-122"/>
              <a:ea typeface="微软雅黑" panose="020B0503020204020204" charset="-122"/>
              <a:cs typeface="+mn-ea"/>
              <a:sym typeface="+mn-lt"/>
            </a:endParaRPr>
          </a:p>
        </p:txBody>
      </p:sp>
      <p:sp>
        <p:nvSpPr>
          <p:cNvPr id="5" name="Freeform 6"/>
          <p:cNvSpPr/>
          <p:nvPr/>
        </p:nvSpPr>
        <p:spPr>
          <a:xfrm>
            <a:off x="4810671" y="2361401"/>
            <a:ext cx="834665" cy="834390"/>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70C0"/>
          </a:solidFill>
          <a:ln>
            <a:noFill/>
          </a:ln>
          <a:effectLst>
            <a:outerShdw blurRad="228600" dist="127000" dir="2700000" sx="95000" sy="95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r>
              <a:rPr lang="en-US" sz="2800" b="1" dirty="0">
                <a:latin typeface="微软雅黑" panose="020B0503020204020204" charset="-122"/>
                <a:ea typeface="微软雅黑" panose="020B0503020204020204" charset="-122"/>
                <a:cs typeface="+mn-ea"/>
                <a:sym typeface="+mn-lt"/>
              </a:rPr>
              <a:t>02</a:t>
            </a:r>
            <a:endParaRPr lang="en-US" sz="2800" b="1" dirty="0">
              <a:latin typeface="微软雅黑" panose="020B0503020204020204" charset="-122"/>
              <a:ea typeface="微软雅黑" panose="020B0503020204020204" charset="-122"/>
              <a:cs typeface="+mn-ea"/>
              <a:sym typeface="+mn-lt"/>
            </a:endParaRPr>
          </a:p>
        </p:txBody>
      </p:sp>
      <p:sp>
        <p:nvSpPr>
          <p:cNvPr id="6" name="Freeform 6"/>
          <p:cNvSpPr/>
          <p:nvPr/>
        </p:nvSpPr>
        <p:spPr>
          <a:xfrm>
            <a:off x="4810671" y="3475191"/>
            <a:ext cx="834665" cy="834390"/>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70C0"/>
          </a:solidFill>
          <a:ln>
            <a:noFill/>
          </a:ln>
          <a:effectLst>
            <a:outerShdw blurRad="228600" dist="127000" dir="2700000" sx="95000" sy="95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r>
              <a:rPr lang="en-US" sz="2800" b="1" dirty="0">
                <a:latin typeface="微软雅黑" panose="020B0503020204020204" charset="-122"/>
                <a:ea typeface="微软雅黑" panose="020B0503020204020204" charset="-122"/>
                <a:cs typeface="+mn-ea"/>
                <a:sym typeface="+mn-lt"/>
              </a:rPr>
              <a:t>03</a:t>
            </a:r>
            <a:endParaRPr lang="en-US" sz="2800" b="1" dirty="0">
              <a:latin typeface="微软雅黑" panose="020B0503020204020204" charset="-122"/>
              <a:ea typeface="微软雅黑" panose="020B0503020204020204" charset="-122"/>
              <a:cs typeface="+mn-ea"/>
              <a:sym typeface="+mn-lt"/>
            </a:endParaRPr>
          </a:p>
        </p:txBody>
      </p:sp>
      <p:sp>
        <p:nvSpPr>
          <p:cNvPr id="12" name="矩形 11"/>
          <p:cNvSpPr/>
          <p:nvPr/>
        </p:nvSpPr>
        <p:spPr>
          <a:xfrm>
            <a:off x="6091154" y="1334525"/>
            <a:ext cx="2819400" cy="492125"/>
          </a:xfrm>
          <a:prstGeom prst="rect">
            <a:avLst/>
          </a:prstGeom>
        </p:spPr>
        <p:txBody>
          <a:bodyPr wrap="none" lIns="0" tIns="0" rIns="0" bIns="0" anchor="ctr">
            <a:spAutoFit/>
          </a:bodyPr>
          <a:lstStyle/>
          <a:p>
            <a:pPr algn="l"/>
            <a:r>
              <a:rPr lang="zh-CN" altLang="en-US" sz="3200" b="1" spc="500" dirty="0">
                <a:solidFill>
                  <a:schemeClr val="tx1">
                    <a:lumMod val="75000"/>
                    <a:lumOff val="25000"/>
                  </a:schemeClr>
                </a:solidFill>
                <a:latin typeface="微软雅黑" panose="020B0503020204020204" charset="-122"/>
                <a:ea typeface="微软雅黑" panose="020B0503020204020204" charset="-122"/>
                <a:sym typeface="+mn-ea"/>
              </a:rPr>
              <a:t>业务规范介绍</a:t>
            </a:r>
            <a:endParaRPr lang="zh-CN" altLang="en-US" sz="3200" b="1" spc="500" dirty="0">
              <a:solidFill>
                <a:schemeClr val="tx1">
                  <a:lumMod val="75000"/>
                  <a:lumOff val="25000"/>
                </a:schemeClr>
              </a:solidFill>
              <a:latin typeface="微软雅黑" panose="020B0503020204020204" charset="-122"/>
              <a:ea typeface="微软雅黑" panose="020B0503020204020204" charset="-122"/>
              <a:sym typeface="+mn-ea"/>
            </a:endParaRPr>
          </a:p>
        </p:txBody>
      </p:sp>
      <p:cxnSp>
        <p:nvCxnSpPr>
          <p:cNvPr id="18" name="直接连接符 17"/>
          <p:cNvCxnSpPr/>
          <p:nvPr/>
        </p:nvCxnSpPr>
        <p:spPr>
          <a:xfrm>
            <a:off x="5747734" y="2081741"/>
            <a:ext cx="54000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6091153" y="2451490"/>
            <a:ext cx="4390693" cy="492125"/>
          </a:xfrm>
          <a:prstGeom prst="rect">
            <a:avLst/>
          </a:prstGeom>
        </p:spPr>
        <p:txBody>
          <a:bodyPr wrap="square" lIns="0" tIns="0" rIns="0" bIns="0" anchor="ctr">
            <a:spAutoFit/>
          </a:bodyPr>
          <a:lstStyle/>
          <a:p>
            <a:r>
              <a:rPr lang="zh-CN" altLang="en-US" sz="3200" b="1" spc="500" dirty="0">
                <a:solidFill>
                  <a:schemeClr val="tx1">
                    <a:lumMod val="75000"/>
                    <a:lumOff val="25000"/>
                  </a:schemeClr>
                </a:solidFill>
                <a:latin typeface="微软雅黑" panose="020B0503020204020204" charset="-122"/>
                <a:ea typeface="微软雅黑" panose="020B0503020204020204" charset="-122"/>
              </a:rPr>
              <a:t>交易方式区分</a:t>
            </a:r>
            <a:endParaRPr lang="zh-CN" altLang="en-US" sz="3200" b="1" spc="500" dirty="0">
              <a:solidFill>
                <a:schemeClr val="tx1">
                  <a:lumMod val="75000"/>
                  <a:lumOff val="25000"/>
                </a:schemeClr>
              </a:solidFill>
              <a:latin typeface="微软雅黑" panose="020B0503020204020204" charset="-122"/>
              <a:ea typeface="微软雅黑" panose="020B0503020204020204" charset="-122"/>
            </a:endParaRPr>
          </a:p>
        </p:txBody>
      </p:sp>
      <p:cxnSp>
        <p:nvCxnSpPr>
          <p:cNvPr id="19" name="直接连接符 18"/>
          <p:cNvCxnSpPr/>
          <p:nvPr/>
        </p:nvCxnSpPr>
        <p:spPr>
          <a:xfrm>
            <a:off x="5747649" y="3178386"/>
            <a:ext cx="539999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6091154" y="3568455"/>
            <a:ext cx="5184938" cy="492125"/>
          </a:xfrm>
          <a:prstGeom prst="rect">
            <a:avLst/>
          </a:prstGeom>
        </p:spPr>
        <p:txBody>
          <a:bodyPr wrap="square" lIns="0" tIns="0" rIns="0" bIns="0" anchor="ctr">
            <a:spAutoFit/>
          </a:bodyPr>
          <a:lstStyle/>
          <a:p>
            <a:r>
              <a:rPr lang="zh-CN" altLang="en-US" sz="3200" b="1" spc="500" dirty="0">
                <a:solidFill>
                  <a:schemeClr val="tx1">
                    <a:lumMod val="75000"/>
                    <a:lumOff val="25000"/>
                  </a:schemeClr>
                </a:solidFill>
                <a:latin typeface="微软雅黑" panose="020B0503020204020204" charset="-122"/>
                <a:ea typeface="微软雅黑" panose="020B0503020204020204" charset="-122"/>
              </a:rPr>
              <a:t>操作流程演示</a:t>
            </a:r>
            <a:endParaRPr lang="zh-CN" altLang="en-US" sz="3200" b="1" spc="500" dirty="0">
              <a:solidFill>
                <a:schemeClr val="tx1">
                  <a:lumMod val="75000"/>
                  <a:lumOff val="25000"/>
                </a:schemeClr>
              </a:solidFill>
              <a:latin typeface="微软雅黑" panose="020B0503020204020204" charset="-122"/>
              <a:ea typeface="微软雅黑" panose="020B0503020204020204" charset="-122"/>
            </a:endParaRPr>
          </a:p>
        </p:txBody>
      </p:sp>
      <p:sp>
        <p:nvSpPr>
          <p:cNvPr id="30" name="任意多边形 29"/>
          <p:cNvSpPr/>
          <p:nvPr/>
        </p:nvSpPr>
        <p:spPr>
          <a:xfrm>
            <a:off x="1442566" y="-2383399"/>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C00000">
              <a:alpha val="60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1" name="任意多边形 30"/>
          <p:cNvSpPr/>
          <p:nvPr/>
        </p:nvSpPr>
        <p:spPr>
          <a:xfrm>
            <a:off x="-2532247" y="-2383399"/>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0070C0">
              <a:alpha val="69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2" name="任意多边形 31"/>
          <p:cNvSpPr/>
          <p:nvPr/>
        </p:nvSpPr>
        <p:spPr>
          <a:xfrm>
            <a:off x="-544839" y="-363412"/>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blipFill>
            <a:blip r:embed="rId1" cstate="print"/>
            <a:stretch>
              <a:fillRect/>
            </a:stretch>
          </a:blip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3" name="任意多边形 32"/>
          <p:cNvSpPr/>
          <p:nvPr/>
        </p:nvSpPr>
        <p:spPr>
          <a:xfrm>
            <a:off x="-2532247" y="1691908"/>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FFC000">
              <a:alpha val="53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4" name="TextBox 11"/>
          <p:cNvSpPr txBox="1"/>
          <p:nvPr/>
        </p:nvSpPr>
        <p:spPr>
          <a:xfrm>
            <a:off x="2170623" y="2839490"/>
            <a:ext cx="2315380" cy="830580"/>
          </a:xfrm>
          <a:prstGeom prst="rect">
            <a:avLst/>
          </a:prstGeom>
          <a:noFill/>
        </p:spPr>
        <p:txBody>
          <a:bodyPr vert="horz" wrap="square" lIns="0" tIns="0" rIns="0" bIns="0" rtlCol="0">
            <a:spAutoFit/>
          </a:bodyPr>
          <a:lstStyle/>
          <a:p>
            <a:r>
              <a:rPr lang="zh-CN" altLang="en-US" sz="5400" b="1" dirty="0">
                <a:solidFill>
                  <a:schemeClr val="tx1">
                    <a:lumMod val="75000"/>
                    <a:lumOff val="25000"/>
                  </a:schemeClr>
                </a:solidFill>
                <a:latin typeface="微软雅黑" panose="020B0503020204020204" charset="-122"/>
                <a:ea typeface="微软雅黑" panose="020B0503020204020204" charset="-122"/>
              </a:rPr>
              <a:t>目  录</a:t>
            </a:r>
            <a:endParaRPr lang="zh-CN" altLang="en-US" sz="5400" b="1" dirty="0">
              <a:solidFill>
                <a:schemeClr val="tx1">
                  <a:lumMod val="75000"/>
                  <a:lumOff val="25000"/>
                </a:schemeClr>
              </a:solidFill>
              <a:latin typeface="微软雅黑" panose="020B0503020204020204" charset="-122"/>
              <a:ea typeface="微软雅黑" panose="020B0503020204020204" charset="-122"/>
            </a:endParaRPr>
          </a:p>
        </p:txBody>
      </p:sp>
      <p:sp>
        <p:nvSpPr>
          <p:cNvPr id="21" name="Freeform 6"/>
          <p:cNvSpPr/>
          <p:nvPr/>
        </p:nvSpPr>
        <p:spPr>
          <a:xfrm>
            <a:off x="4802152" y="4588981"/>
            <a:ext cx="834665" cy="834390"/>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70C0"/>
          </a:solidFill>
          <a:ln>
            <a:noFill/>
          </a:ln>
          <a:effectLst>
            <a:outerShdw blurRad="228600" dist="127000" dir="2700000" sx="95000" sy="95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r>
              <a:rPr lang="en-US" sz="2800" b="1" dirty="0">
                <a:latin typeface="微软雅黑" panose="020B0503020204020204" charset="-122"/>
                <a:ea typeface="微软雅黑" panose="020B0503020204020204" charset="-122"/>
                <a:cs typeface="+mn-ea"/>
                <a:sym typeface="+mn-lt"/>
              </a:rPr>
              <a:t>0</a:t>
            </a:r>
            <a:r>
              <a:rPr lang="en-US" altLang="zh-CN" sz="2800" b="1" dirty="0">
                <a:latin typeface="微软雅黑" panose="020B0503020204020204" charset="-122"/>
                <a:ea typeface="微软雅黑" panose="020B0503020204020204" charset="-122"/>
                <a:cs typeface="+mn-ea"/>
                <a:sym typeface="+mn-lt"/>
              </a:rPr>
              <a:t>4</a:t>
            </a:r>
            <a:endParaRPr lang="en-US" sz="2800" b="1" dirty="0">
              <a:latin typeface="微软雅黑" panose="020B0503020204020204" charset="-122"/>
              <a:ea typeface="微软雅黑" panose="020B0503020204020204" charset="-122"/>
              <a:cs typeface="+mn-ea"/>
              <a:sym typeface="+mn-lt"/>
            </a:endParaRPr>
          </a:p>
        </p:txBody>
      </p:sp>
      <p:sp>
        <p:nvSpPr>
          <p:cNvPr id="23" name="矩形 22"/>
          <p:cNvSpPr/>
          <p:nvPr/>
        </p:nvSpPr>
        <p:spPr>
          <a:xfrm>
            <a:off x="6091153" y="4685420"/>
            <a:ext cx="5184938" cy="492125"/>
          </a:xfrm>
          <a:prstGeom prst="rect">
            <a:avLst/>
          </a:prstGeom>
        </p:spPr>
        <p:txBody>
          <a:bodyPr wrap="square" lIns="0" tIns="0" rIns="0" bIns="0" anchor="ctr">
            <a:spAutoFit/>
          </a:bodyPr>
          <a:lstStyle/>
          <a:p>
            <a:pPr algn="l">
              <a:buClrTx/>
              <a:buSzTx/>
              <a:buFontTx/>
            </a:pPr>
            <a:r>
              <a:rPr lang="zh-CN" altLang="en-US" sz="3200" b="1" spc="500" dirty="0">
                <a:solidFill>
                  <a:schemeClr val="tx1">
                    <a:lumMod val="75000"/>
                    <a:lumOff val="25000"/>
                  </a:schemeClr>
                </a:solidFill>
                <a:latin typeface="微软雅黑" panose="020B0503020204020204" charset="-122"/>
                <a:ea typeface="微软雅黑" panose="020B0503020204020204" charset="-122"/>
              </a:rPr>
              <a:t>常见问题答疑</a:t>
            </a:r>
            <a:endParaRPr lang="zh-CN" altLang="en-US" sz="3200" b="1" spc="500" dirty="0">
              <a:solidFill>
                <a:schemeClr val="tx1">
                  <a:lumMod val="75000"/>
                  <a:lumOff val="25000"/>
                </a:schemeClr>
              </a:solidFill>
              <a:latin typeface="微软雅黑" panose="020B0503020204020204" charset="-122"/>
              <a:ea typeface="微软雅黑" panose="020B0503020204020204" charset="-122"/>
            </a:endParaRPr>
          </a:p>
        </p:txBody>
      </p:sp>
      <p:cxnSp>
        <p:nvCxnSpPr>
          <p:cNvPr id="24" name="直接连接符 23"/>
          <p:cNvCxnSpPr/>
          <p:nvPr/>
        </p:nvCxnSpPr>
        <p:spPr>
          <a:xfrm>
            <a:off x="5817526" y="5371676"/>
            <a:ext cx="54000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5747734" y="4275031"/>
            <a:ext cx="54000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 fill="hold"/>
                                        <p:tgtEl>
                                          <p:spTgt spid="4"/>
                                        </p:tgtEl>
                                        <p:attrNameLst>
                                          <p:attrName>ppt_w</p:attrName>
                                        </p:attrNameLst>
                                      </p:cBhvr>
                                      <p:tavLst>
                                        <p:tav tm="0">
                                          <p:val>
                                            <p:fltVal val="0"/>
                                          </p:val>
                                        </p:tav>
                                        <p:tav tm="100000">
                                          <p:val>
                                            <p:strVal val="#ppt_w"/>
                                          </p:val>
                                        </p:tav>
                                      </p:tavLst>
                                    </p:anim>
                                    <p:anim calcmode="lin" valueType="num">
                                      <p:cBhvr>
                                        <p:cTn id="8" dur="300" fill="hold"/>
                                        <p:tgtEl>
                                          <p:spTgt spid="4"/>
                                        </p:tgtEl>
                                        <p:attrNameLst>
                                          <p:attrName>ppt_h</p:attrName>
                                        </p:attrNameLst>
                                      </p:cBhvr>
                                      <p:tavLst>
                                        <p:tav tm="0">
                                          <p:val>
                                            <p:fltVal val="0"/>
                                          </p:val>
                                        </p:tav>
                                        <p:tav tm="100000">
                                          <p:val>
                                            <p:strVal val="#ppt_h"/>
                                          </p:val>
                                        </p:tav>
                                      </p:tavLst>
                                    </p:anim>
                                    <p:animEffect transition="in" filter="fade">
                                      <p:cBhvr>
                                        <p:cTn id="9" dur="3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 fill="hold"/>
                                        <p:tgtEl>
                                          <p:spTgt spid="5"/>
                                        </p:tgtEl>
                                        <p:attrNameLst>
                                          <p:attrName>ppt_w</p:attrName>
                                        </p:attrNameLst>
                                      </p:cBhvr>
                                      <p:tavLst>
                                        <p:tav tm="0">
                                          <p:val>
                                            <p:fltVal val="0"/>
                                          </p:val>
                                        </p:tav>
                                        <p:tav tm="100000">
                                          <p:val>
                                            <p:strVal val="#ppt_w"/>
                                          </p:val>
                                        </p:tav>
                                      </p:tavLst>
                                    </p:anim>
                                    <p:anim calcmode="lin" valueType="num">
                                      <p:cBhvr>
                                        <p:cTn id="14" dur="300" fill="hold"/>
                                        <p:tgtEl>
                                          <p:spTgt spid="5"/>
                                        </p:tgtEl>
                                        <p:attrNameLst>
                                          <p:attrName>ppt_h</p:attrName>
                                        </p:attrNameLst>
                                      </p:cBhvr>
                                      <p:tavLst>
                                        <p:tav tm="0">
                                          <p:val>
                                            <p:fltVal val="0"/>
                                          </p:val>
                                        </p:tav>
                                        <p:tav tm="100000">
                                          <p:val>
                                            <p:strVal val="#ppt_h"/>
                                          </p:val>
                                        </p:tav>
                                      </p:tavLst>
                                    </p:anim>
                                    <p:animEffect transition="in" filter="fade">
                                      <p:cBhvr>
                                        <p:cTn id="15" dur="300"/>
                                        <p:tgtEl>
                                          <p:spTgt spid="5"/>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 fill="hold"/>
                                        <p:tgtEl>
                                          <p:spTgt spid="6"/>
                                        </p:tgtEl>
                                        <p:attrNameLst>
                                          <p:attrName>ppt_w</p:attrName>
                                        </p:attrNameLst>
                                      </p:cBhvr>
                                      <p:tavLst>
                                        <p:tav tm="0">
                                          <p:val>
                                            <p:fltVal val="0"/>
                                          </p:val>
                                        </p:tav>
                                        <p:tav tm="100000">
                                          <p:val>
                                            <p:strVal val="#ppt_w"/>
                                          </p:val>
                                        </p:tav>
                                      </p:tavLst>
                                    </p:anim>
                                    <p:anim calcmode="lin" valueType="num">
                                      <p:cBhvr>
                                        <p:cTn id="20" dur="300" fill="hold"/>
                                        <p:tgtEl>
                                          <p:spTgt spid="6"/>
                                        </p:tgtEl>
                                        <p:attrNameLst>
                                          <p:attrName>ppt_h</p:attrName>
                                        </p:attrNameLst>
                                      </p:cBhvr>
                                      <p:tavLst>
                                        <p:tav tm="0">
                                          <p:val>
                                            <p:fltVal val="0"/>
                                          </p:val>
                                        </p:tav>
                                        <p:tav tm="100000">
                                          <p:val>
                                            <p:strVal val="#ppt_h"/>
                                          </p:val>
                                        </p:tav>
                                      </p:tavLst>
                                    </p:anim>
                                    <p:animEffect transition="in" filter="fade">
                                      <p:cBhvr>
                                        <p:cTn id="21" dur="300"/>
                                        <p:tgtEl>
                                          <p:spTgt spid="6"/>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300" fill="hold"/>
                                        <p:tgtEl>
                                          <p:spTgt spid="21"/>
                                        </p:tgtEl>
                                        <p:attrNameLst>
                                          <p:attrName>ppt_w</p:attrName>
                                        </p:attrNameLst>
                                      </p:cBhvr>
                                      <p:tavLst>
                                        <p:tav tm="0">
                                          <p:val>
                                            <p:fltVal val="0"/>
                                          </p:val>
                                        </p:tav>
                                        <p:tav tm="100000">
                                          <p:val>
                                            <p:strVal val="#ppt_w"/>
                                          </p:val>
                                        </p:tav>
                                      </p:tavLst>
                                    </p:anim>
                                    <p:anim calcmode="lin" valueType="num">
                                      <p:cBhvr>
                                        <p:cTn id="26" dur="300" fill="hold"/>
                                        <p:tgtEl>
                                          <p:spTgt spid="21"/>
                                        </p:tgtEl>
                                        <p:attrNameLst>
                                          <p:attrName>ppt_h</p:attrName>
                                        </p:attrNameLst>
                                      </p:cBhvr>
                                      <p:tavLst>
                                        <p:tav tm="0">
                                          <p:val>
                                            <p:fltVal val="0"/>
                                          </p:val>
                                        </p:tav>
                                        <p:tav tm="100000">
                                          <p:val>
                                            <p:strVal val="#ppt_h"/>
                                          </p:val>
                                        </p:tav>
                                      </p:tavLst>
                                    </p:anim>
                                    <p:animEffect transition="in" filter="fade">
                                      <p:cBhvr>
                                        <p:cTn id="27" dur="3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21"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a:xfrm>
            <a:off x="3776345" y="3025775"/>
            <a:ext cx="1232535" cy="1017270"/>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70C0"/>
          </a:solidFill>
          <a:ln>
            <a:noFill/>
          </a:ln>
          <a:effectLst>
            <a:outerShdw blurRad="228600" dist="127000" dir="2700000" sx="95000" sy="95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r>
              <a:rPr lang="en-US" sz="2800" b="1" dirty="0">
                <a:latin typeface="微软雅黑" panose="020B0503020204020204" charset="-122"/>
                <a:ea typeface="微软雅黑" panose="020B0503020204020204" charset="-122"/>
                <a:cs typeface="+mn-ea"/>
                <a:sym typeface="+mn-lt"/>
              </a:rPr>
              <a:t>01</a:t>
            </a:r>
            <a:endParaRPr lang="en-US" sz="2800" b="1" dirty="0">
              <a:latin typeface="微软雅黑" panose="020B0503020204020204" charset="-122"/>
              <a:ea typeface="微软雅黑" panose="020B0503020204020204" charset="-122"/>
              <a:cs typeface="+mn-ea"/>
              <a:sym typeface="+mn-lt"/>
            </a:endParaRPr>
          </a:p>
        </p:txBody>
      </p:sp>
      <p:sp>
        <p:nvSpPr>
          <p:cNvPr id="12" name="矩形 11"/>
          <p:cNvSpPr/>
          <p:nvPr/>
        </p:nvSpPr>
        <p:spPr>
          <a:xfrm>
            <a:off x="5454650" y="2865120"/>
            <a:ext cx="5546725" cy="1602105"/>
          </a:xfrm>
          <a:prstGeom prst="rect">
            <a:avLst/>
          </a:prstGeom>
        </p:spPr>
        <p:txBody>
          <a:bodyPr wrap="square" lIns="0" tIns="0" rIns="0" bIns="0" anchor="ctr">
            <a:noAutofit/>
          </a:bodyPr>
          <a:lstStyle/>
          <a:p>
            <a:pPr algn="l"/>
            <a:r>
              <a:rPr lang="zh-CN" altLang="en-US" sz="4400" b="1" spc="500" dirty="0">
                <a:solidFill>
                  <a:schemeClr val="tx1">
                    <a:lumMod val="75000"/>
                    <a:lumOff val="25000"/>
                  </a:schemeClr>
                </a:solidFill>
                <a:latin typeface="微软雅黑" panose="020B0503020204020204" charset="-122"/>
                <a:ea typeface="微软雅黑" panose="020B0503020204020204" charset="-122"/>
                <a:sym typeface="+mn-ea"/>
              </a:rPr>
              <a:t>业务规范介绍</a:t>
            </a:r>
            <a:endParaRPr lang="zh-CN" altLang="en-US" sz="4400" b="1" spc="500" dirty="0">
              <a:solidFill>
                <a:schemeClr val="tx1">
                  <a:lumMod val="75000"/>
                  <a:lumOff val="25000"/>
                </a:schemeClr>
              </a:solidFill>
              <a:latin typeface="微软雅黑" panose="020B0503020204020204" charset="-122"/>
              <a:ea typeface="微软雅黑" panose="020B0503020204020204" charset="-122"/>
              <a:sym typeface="+mn-ea"/>
            </a:endParaRPr>
          </a:p>
        </p:txBody>
      </p:sp>
      <p:sp>
        <p:nvSpPr>
          <p:cNvPr id="30" name="任意多边形 29"/>
          <p:cNvSpPr/>
          <p:nvPr/>
        </p:nvSpPr>
        <p:spPr>
          <a:xfrm>
            <a:off x="1442566" y="-2383399"/>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C00000">
              <a:alpha val="60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1" name="任意多边形 30"/>
          <p:cNvSpPr/>
          <p:nvPr/>
        </p:nvSpPr>
        <p:spPr>
          <a:xfrm>
            <a:off x="-2532247" y="-2383399"/>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0070C0">
              <a:alpha val="69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2" name="任意多边形 31"/>
          <p:cNvSpPr/>
          <p:nvPr/>
        </p:nvSpPr>
        <p:spPr>
          <a:xfrm>
            <a:off x="-544839" y="-363412"/>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blipFill>
            <a:blip r:embed="rId1" cstate="print"/>
            <a:stretch>
              <a:fillRect/>
            </a:stretch>
          </a:blip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3" name="任意多边形 32"/>
          <p:cNvSpPr/>
          <p:nvPr/>
        </p:nvSpPr>
        <p:spPr>
          <a:xfrm>
            <a:off x="-2532247" y="1691908"/>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FFC000">
              <a:alpha val="53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 fill="hold"/>
                                        <p:tgtEl>
                                          <p:spTgt spid="4"/>
                                        </p:tgtEl>
                                        <p:attrNameLst>
                                          <p:attrName>ppt_w</p:attrName>
                                        </p:attrNameLst>
                                      </p:cBhvr>
                                      <p:tavLst>
                                        <p:tav tm="0">
                                          <p:val>
                                            <p:fltVal val="0"/>
                                          </p:val>
                                        </p:tav>
                                        <p:tav tm="100000">
                                          <p:val>
                                            <p:strVal val="#ppt_w"/>
                                          </p:val>
                                        </p:tav>
                                      </p:tavLst>
                                    </p:anim>
                                    <p:anim calcmode="lin" valueType="num">
                                      <p:cBhvr>
                                        <p:cTn id="8" dur="300" fill="hold"/>
                                        <p:tgtEl>
                                          <p:spTgt spid="4"/>
                                        </p:tgtEl>
                                        <p:attrNameLst>
                                          <p:attrName>ppt_h</p:attrName>
                                        </p:attrNameLst>
                                      </p:cBhvr>
                                      <p:tavLst>
                                        <p:tav tm="0">
                                          <p:val>
                                            <p:fltVal val="0"/>
                                          </p:val>
                                        </p:tav>
                                        <p:tav tm="100000">
                                          <p:val>
                                            <p:strVal val="#ppt_h"/>
                                          </p:val>
                                        </p:tav>
                                      </p:tavLst>
                                    </p:anim>
                                    <p:animEffect transition="in" filter="fade">
                                      <p:cBhvr>
                                        <p:cTn id="9" dur="3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dirty="0">
                <a:solidFill>
                  <a:schemeClr val="bg1"/>
                </a:solidFill>
              </a:rPr>
              <a:t>业务规范介绍</a:t>
            </a:r>
            <a:endParaRPr lang="zh-CN" altLang="en-US" sz="3200" dirty="0">
              <a:solidFill>
                <a:schemeClr val="bg1"/>
              </a:solidFill>
            </a:endParaRPr>
          </a:p>
        </p:txBody>
      </p:sp>
      <p:sp>
        <p:nvSpPr>
          <p:cNvPr id="8" name="文本框 7"/>
          <p:cNvSpPr txBox="1"/>
          <p:nvPr/>
        </p:nvSpPr>
        <p:spPr>
          <a:xfrm>
            <a:off x="714375" y="1248410"/>
            <a:ext cx="9928225" cy="2620645"/>
          </a:xfrm>
          <a:prstGeom prst="rect">
            <a:avLst/>
          </a:prstGeom>
          <a:noFill/>
        </p:spPr>
        <p:txBody>
          <a:bodyPr wrap="square" rtlCol="0">
            <a:noAutofit/>
          </a:bodyPr>
          <a:lstStyle/>
          <a:p>
            <a:r>
              <a:rPr lang="zh-CN" altLang="en-US" sz="2400" b="1">
                <a:sym typeface="+mn-ea"/>
              </a:rPr>
              <a:t>登录方式：</a:t>
            </a:r>
            <a:r>
              <a:rPr lang="zh-CN" altLang="en-US" sz="2400">
                <a:sym typeface="+mn-ea"/>
              </a:rPr>
              <a:t>输入网址：http://www.hngp.gov.cn/ 打开河南省政府采购网后，点击【用户登录】按钮，登录点击【电子商城（新）】，跳转进入河南省政府采购网上商城平台页面。</a:t>
            </a:r>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pic>
        <p:nvPicPr>
          <p:cNvPr id="2" name="图片 1" descr="IMG_256"/>
          <p:cNvPicPr>
            <a:picLocks noChangeAspect="1"/>
          </p:cNvPicPr>
          <p:nvPr>
            <p:custDataLst>
              <p:tags r:id="rId1"/>
            </p:custDataLst>
          </p:nvPr>
        </p:nvPicPr>
        <p:blipFill>
          <a:blip r:embed="rId2"/>
          <a:stretch>
            <a:fillRect/>
          </a:stretch>
        </p:blipFill>
        <p:spPr>
          <a:xfrm>
            <a:off x="456565" y="2725420"/>
            <a:ext cx="6306820" cy="3461385"/>
          </a:xfrm>
          <a:prstGeom prst="rect">
            <a:avLst/>
          </a:prstGeom>
          <a:noFill/>
          <a:ln w="9525">
            <a:noFill/>
          </a:ln>
        </p:spPr>
      </p:pic>
      <p:pic>
        <p:nvPicPr>
          <p:cNvPr id="3" name="图片 2"/>
          <p:cNvPicPr>
            <a:picLocks noChangeAspect="1"/>
          </p:cNvPicPr>
          <p:nvPr>
            <p:custDataLst>
              <p:tags r:id="rId3"/>
            </p:custDataLst>
          </p:nvPr>
        </p:nvPicPr>
        <p:blipFill>
          <a:blip r:embed="rId4"/>
          <a:srcRect r="19479" b="-2750"/>
          <a:stretch>
            <a:fillRect/>
          </a:stretch>
        </p:blipFill>
        <p:spPr>
          <a:xfrm>
            <a:off x="6763385" y="2769870"/>
            <a:ext cx="4790440" cy="3416935"/>
          </a:xfrm>
          <a:prstGeom prst="rect">
            <a:avLst/>
          </a:prstGeom>
        </p:spPr>
      </p:pic>
    </p:spTree>
    <p:custDataLst>
      <p:tags r:id="rId5"/>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业务规范介绍</a:t>
            </a:r>
            <a:endParaRPr lang="zh-CN" altLang="en-US" sz="3200">
              <a:solidFill>
                <a:schemeClr val="bg1"/>
              </a:solidFill>
            </a:endParaRPr>
          </a:p>
        </p:txBody>
      </p:sp>
      <p:sp>
        <p:nvSpPr>
          <p:cNvPr id="4" name="文本框 3"/>
          <p:cNvSpPr txBox="1"/>
          <p:nvPr/>
        </p:nvSpPr>
        <p:spPr>
          <a:xfrm>
            <a:off x="21547455" y="-4711065"/>
            <a:ext cx="4064000" cy="368300"/>
          </a:xfrm>
          <a:prstGeom prst="rect">
            <a:avLst/>
          </a:prstGeom>
          <a:noFill/>
        </p:spPr>
        <p:txBody>
          <a:bodyPr wrap="square" rtlCol="0">
            <a:spAutoFit/>
          </a:bodyPr>
          <a:lstStyle/>
          <a:p>
            <a:endParaRPr lang="zh-CN" altLang="en-US"/>
          </a:p>
        </p:txBody>
      </p:sp>
      <p:pic>
        <p:nvPicPr>
          <p:cNvPr id="2" name="图片 1"/>
          <p:cNvPicPr>
            <a:picLocks noChangeAspect="1"/>
          </p:cNvPicPr>
          <p:nvPr>
            <p:custDataLst>
              <p:tags r:id="rId1"/>
            </p:custDataLst>
          </p:nvPr>
        </p:nvPicPr>
        <p:blipFill>
          <a:blip r:embed="rId2"/>
          <a:stretch>
            <a:fillRect/>
          </a:stretch>
        </p:blipFill>
        <p:spPr>
          <a:xfrm>
            <a:off x="1348105" y="1833880"/>
            <a:ext cx="9652000" cy="4712970"/>
          </a:xfrm>
          <a:prstGeom prst="rect">
            <a:avLst/>
          </a:prstGeom>
        </p:spPr>
      </p:pic>
      <p:sp>
        <p:nvSpPr>
          <p:cNvPr id="3" name="文本框 2"/>
          <p:cNvSpPr txBox="1"/>
          <p:nvPr/>
        </p:nvSpPr>
        <p:spPr>
          <a:xfrm>
            <a:off x="408940" y="1148080"/>
            <a:ext cx="6079490" cy="460375"/>
          </a:xfrm>
          <a:prstGeom prst="rect">
            <a:avLst/>
          </a:prstGeom>
          <a:noFill/>
        </p:spPr>
        <p:txBody>
          <a:bodyPr wrap="square" rtlCol="0">
            <a:spAutoFit/>
          </a:bodyPr>
          <a:p>
            <a:r>
              <a:rPr lang="zh-CN" altLang="en-US" sz="2400"/>
              <a:t>点击【网上商城首页】进入商城</a:t>
            </a:r>
            <a:r>
              <a:rPr lang="zh-CN" altLang="en-US" sz="2400"/>
              <a:t>首页</a:t>
            </a:r>
            <a:endParaRPr lang="zh-CN" altLang="en-US" sz="2400"/>
          </a:p>
        </p:txBody>
      </p:sp>
    </p:spTree>
    <p:custDataLst>
      <p:tags r:id="rId3"/>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业务规范介绍</a:t>
            </a:r>
            <a:endParaRPr lang="zh-CN" altLang="en-US" sz="3200">
              <a:solidFill>
                <a:schemeClr val="bg1"/>
              </a:solidFill>
            </a:endParaRPr>
          </a:p>
        </p:txBody>
      </p:sp>
      <p:sp>
        <p:nvSpPr>
          <p:cNvPr id="8" name="文本框 7"/>
          <p:cNvSpPr txBox="1"/>
          <p:nvPr/>
        </p:nvSpPr>
        <p:spPr>
          <a:xfrm>
            <a:off x="638810" y="1991995"/>
            <a:ext cx="9928225" cy="2620645"/>
          </a:xfrm>
          <a:prstGeom prst="rect">
            <a:avLst/>
          </a:prstGeom>
          <a:noFill/>
        </p:spPr>
        <p:txBody>
          <a:bodyPr wrap="square" rtlCol="0">
            <a:noAutofit/>
          </a:bodyPr>
          <a:lstStyle/>
          <a:p>
            <a:endParaRPr lang="zh-CN" altLang="en-US" sz="2400" b="1"/>
          </a:p>
          <a:p>
            <a:r>
              <a:rPr lang="zh-CN" altLang="en-US" sz="2400" b="1"/>
              <a:t>网上商城：</a:t>
            </a:r>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网上商城适用于采购限额以下的货物采购。</a:t>
            </a:r>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r>
              <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rPr>
              <a:t>交易方式：</a:t>
            </a:r>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直接订购、网上竞价、电子反拍</a:t>
            </a:r>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
        <p:nvSpPr>
          <p:cNvPr id="4" name="文本框 3"/>
          <p:cNvSpPr txBox="1"/>
          <p:nvPr/>
        </p:nvSpPr>
        <p:spPr>
          <a:xfrm>
            <a:off x="21547455" y="-4711065"/>
            <a:ext cx="4064000" cy="368300"/>
          </a:xfrm>
          <a:prstGeom prst="rect">
            <a:avLst/>
          </a:prstGeom>
          <a:noFill/>
        </p:spPr>
        <p:txBody>
          <a:bodyPr wrap="square" rtlCol="0">
            <a:spAutoFit/>
          </a:bodyPr>
          <a:lstStyle/>
          <a:p>
            <a:endParaRPr lang="zh-CN" altLang="en-US"/>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业务规范介绍</a:t>
            </a:r>
            <a:endParaRPr lang="zh-CN" altLang="en-US" sz="3200">
              <a:solidFill>
                <a:schemeClr val="bg1"/>
              </a:solidFill>
            </a:endParaRPr>
          </a:p>
        </p:txBody>
      </p:sp>
      <p:sp>
        <p:nvSpPr>
          <p:cNvPr id="8" name="文本框 7"/>
          <p:cNvSpPr txBox="1"/>
          <p:nvPr/>
        </p:nvSpPr>
        <p:spPr>
          <a:xfrm>
            <a:off x="638810" y="1141095"/>
            <a:ext cx="11323955" cy="4461510"/>
          </a:xfrm>
          <a:prstGeom prst="rect">
            <a:avLst/>
          </a:prstGeom>
          <a:noFill/>
        </p:spPr>
        <p:txBody>
          <a:bodyPr wrap="square" rtlCol="0">
            <a:noAutofit/>
          </a:bodyPr>
          <a:lstStyle/>
          <a:p>
            <a:r>
              <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rPr>
              <a:t>交易限额：</a:t>
            </a:r>
            <a:endParaRPr lang="zh-CN" altLang="en-US" sz="2000">
              <a:solidFill>
                <a:srgbClr val="FF0000"/>
              </a:solidFill>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graphicFrame>
        <p:nvGraphicFramePr>
          <p:cNvPr id="3" name="表格 2"/>
          <p:cNvGraphicFramePr/>
          <p:nvPr>
            <p:custDataLst>
              <p:tags r:id="rId1"/>
            </p:custDataLst>
          </p:nvPr>
        </p:nvGraphicFramePr>
        <p:xfrm>
          <a:off x="2124710" y="2145030"/>
          <a:ext cx="8821420" cy="4098925"/>
        </p:xfrm>
        <a:graphic>
          <a:graphicData uri="http://schemas.openxmlformats.org/drawingml/2006/table">
            <a:tbl>
              <a:tblPr firstRow="1" bandRow="1">
                <a:tableStyleId>{5C22544A-7EE6-4342-B048-85BDC9FD1C3A}</a:tableStyleId>
              </a:tblPr>
              <a:tblGrid>
                <a:gridCol w="4410710"/>
                <a:gridCol w="4410710"/>
              </a:tblGrid>
              <a:tr h="997585">
                <a:tc>
                  <a:txBody>
                    <a:bodyPr/>
                    <a:lstStyle/>
                    <a:p>
                      <a:pPr algn="ctr">
                        <a:buNone/>
                      </a:pPr>
                      <a:r>
                        <a:rPr lang="zh-CN" b="0">
                          <a:solidFill>
                            <a:schemeClr val="bg2"/>
                          </a:solidFill>
                        </a:rPr>
                        <a:t>区划</a:t>
                      </a:r>
                      <a:endParaRPr lang="zh-CN" b="0">
                        <a:solidFill>
                          <a:schemeClr val="bg2"/>
                        </a:solidFill>
                      </a:endParaRPr>
                    </a:p>
                  </a:txBody>
                  <a:tcPr anchor="ctr"/>
                </a:tc>
                <a:tc>
                  <a:txBody>
                    <a:bodyPr/>
                    <a:lstStyle/>
                    <a:p>
                      <a:pPr algn="ctr">
                        <a:buNone/>
                      </a:pPr>
                      <a:r>
                        <a:rPr lang="zh-CN" altLang="en-US"/>
                        <a:t>交易限额</a:t>
                      </a:r>
                      <a:endParaRPr lang="zh-CN" altLang="en-US"/>
                    </a:p>
                  </a:txBody>
                  <a:tcPr anchor="ctr"/>
                </a:tc>
              </a:tr>
              <a:tr h="1051560">
                <a:tc>
                  <a:txBody>
                    <a:bodyPr/>
                    <a:lstStyle/>
                    <a:p>
                      <a:pPr algn="ctr" fontAlgn="ctr">
                        <a:buNone/>
                      </a:pPr>
                      <a:r>
                        <a:rPr lang="zh-CN" altLang="en-US" b="0">
                          <a:solidFill>
                            <a:schemeClr val="tx1"/>
                          </a:solidFill>
                        </a:rPr>
                        <a:t>省本级采购单位（郑州市市本级）</a:t>
                      </a:r>
                      <a:endParaRPr lang="zh-CN" altLang="en-US" b="0">
                        <a:solidFill>
                          <a:schemeClr val="tx1"/>
                        </a:solidFill>
                      </a:endParaRPr>
                    </a:p>
                  </a:txBody>
                  <a:tcPr anchor="ctr"/>
                </a:tc>
                <a:tc>
                  <a:txBody>
                    <a:bodyPr/>
                    <a:lstStyle/>
                    <a:p>
                      <a:pPr algn="ctr">
                        <a:buNone/>
                      </a:pPr>
                      <a:r>
                        <a:rPr lang="en-US"/>
                        <a:t>100</a:t>
                      </a:r>
                      <a:r>
                        <a:rPr lang="zh-CN" altLang="en-US"/>
                        <a:t>万元</a:t>
                      </a:r>
                      <a:endParaRPr lang="zh-CN" altLang="en-US"/>
                    </a:p>
                  </a:txBody>
                  <a:tcPr anchor="ctr"/>
                </a:tc>
              </a:tr>
              <a:tr h="1052195">
                <a:tc>
                  <a:txBody>
                    <a:bodyPr/>
                    <a:lstStyle/>
                    <a:p>
                      <a:pPr algn="ctr">
                        <a:buNone/>
                      </a:pPr>
                      <a:r>
                        <a:rPr lang="zh-CN" altLang="en-US"/>
                        <a:t>地市级采购单位（不含郑州市市本级）</a:t>
                      </a:r>
                      <a:endParaRPr lang="zh-CN" altLang="en-US"/>
                    </a:p>
                  </a:txBody>
                  <a:tcPr anchor="ctr"/>
                </a:tc>
                <a:tc>
                  <a:txBody>
                    <a:bodyPr/>
                    <a:lstStyle/>
                    <a:p>
                      <a:pPr algn="ctr">
                        <a:buNone/>
                      </a:pPr>
                      <a:r>
                        <a:rPr lang="en-US" sz="1800">
                          <a:sym typeface="+mn-ea"/>
                        </a:rPr>
                        <a:t>50</a:t>
                      </a:r>
                      <a:r>
                        <a:rPr lang="zh-CN" altLang="en-US" sz="1800">
                          <a:sym typeface="+mn-ea"/>
                        </a:rPr>
                        <a:t>万元</a:t>
                      </a:r>
                      <a:endParaRPr lang="zh-CN" altLang="en-US"/>
                    </a:p>
                  </a:txBody>
                  <a:tcPr anchor="ctr"/>
                </a:tc>
              </a:tr>
              <a:tr h="997585">
                <a:tc>
                  <a:txBody>
                    <a:bodyPr/>
                    <a:lstStyle/>
                    <a:p>
                      <a:pPr algn="ctr">
                        <a:buNone/>
                      </a:pPr>
                      <a:r>
                        <a:rPr lang="zh-CN" altLang="en-US"/>
                        <a:t>区县级采购单位</a:t>
                      </a:r>
                      <a:endParaRPr lang="zh-CN" altLang="en-US"/>
                    </a:p>
                  </a:txBody>
                  <a:tcPr anchor="ctr"/>
                </a:tc>
                <a:tc>
                  <a:txBody>
                    <a:bodyPr/>
                    <a:lstStyle/>
                    <a:p>
                      <a:pPr algn="ctr">
                        <a:buNone/>
                      </a:pPr>
                      <a:r>
                        <a:rPr lang="en-US" sz="1800">
                          <a:sym typeface="+mn-ea"/>
                        </a:rPr>
                        <a:t>30</a:t>
                      </a:r>
                      <a:r>
                        <a:rPr lang="zh-CN" altLang="en-US" sz="1800">
                          <a:sym typeface="+mn-ea"/>
                        </a:rPr>
                        <a:t>万元</a:t>
                      </a:r>
                      <a:endParaRPr lang="zh-CN" altLang="en-US" sz="1800"/>
                    </a:p>
                    <a:p>
                      <a:pPr algn="ctr">
                        <a:buNone/>
                      </a:pPr>
                      <a:endParaRPr lang="zh-CN" altLang="en-US"/>
                    </a:p>
                  </a:txBody>
                  <a:tcPr anchor="ctr"/>
                </a:tc>
              </a:tr>
            </a:tbl>
          </a:graphicData>
        </a:graphic>
      </p:graphicFrame>
    </p:spTree>
    <p:custDataLst>
      <p:tags r:id="rId2"/>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业务规范介绍</a:t>
            </a:r>
            <a:endParaRPr lang="zh-CN" altLang="en-US" sz="3200">
              <a:solidFill>
                <a:schemeClr val="bg1"/>
              </a:solidFill>
            </a:endParaRPr>
          </a:p>
        </p:txBody>
      </p:sp>
      <p:sp>
        <p:nvSpPr>
          <p:cNvPr id="8" name="文本框 7"/>
          <p:cNvSpPr txBox="1"/>
          <p:nvPr/>
        </p:nvSpPr>
        <p:spPr>
          <a:xfrm>
            <a:off x="638810" y="1352550"/>
            <a:ext cx="9176385" cy="4833620"/>
          </a:xfrm>
          <a:prstGeom prst="rect">
            <a:avLst/>
          </a:prstGeom>
          <a:noFill/>
        </p:spPr>
        <p:txBody>
          <a:bodyPr wrap="square" rtlCol="0">
            <a:noAutofit/>
          </a:bodyPr>
          <a:lstStyle/>
          <a:p>
            <a:r>
              <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rPr>
              <a:t>资金支付方式：国库集中支付、自行支付两种支付方式</a:t>
            </a:r>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pPr indent="457200" fontAlgn="auto">
              <a:lnSpc>
                <a:spcPct val="150000"/>
              </a:lnSpc>
            </a:pPr>
            <a:r>
              <a:rPr lang="zh-CN" altLang="en-US" sz="2400" dirty="0">
                <a:solidFill>
                  <a:schemeClr val="accent1">
                    <a:lumMod val="75000"/>
                  </a:schemeClr>
                </a:solidFill>
                <a:cs typeface="Arial" panose="020B0604020202020204" pitchFamily="34" charset="0"/>
                <a:sym typeface="+mn-ea"/>
              </a:rPr>
              <a:t>国库集中支付：国库</a:t>
            </a:r>
            <a:r>
              <a:rPr lang="zh-CN" altLang="en-US" sz="2400" dirty="0">
                <a:solidFill>
                  <a:schemeClr val="accent1">
                    <a:lumMod val="75000"/>
                  </a:schemeClr>
                </a:solidFill>
                <a:cs typeface="Arial" panose="020B0604020202020204" pitchFamily="34" charset="0"/>
                <a:sym typeface="+mn-ea"/>
              </a:rPr>
              <a:t>资金、财政资金</a:t>
            </a:r>
            <a:endParaRPr lang="zh-CN" altLang="en-US" sz="2400" dirty="0">
              <a:solidFill>
                <a:schemeClr val="accent1">
                  <a:lumMod val="75000"/>
                </a:schemeClr>
              </a:solidFill>
              <a:cs typeface="Arial" panose="020B0604020202020204" pitchFamily="34" charset="0"/>
              <a:sym typeface="+mn-ea"/>
            </a:endParaRPr>
          </a:p>
          <a:p>
            <a:pPr indent="457200" fontAlgn="auto">
              <a:lnSpc>
                <a:spcPct val="150000"/>
              </a:lnSpc>
            </a:pPr>
            <a:r>
              <a:rPr lang="zh-CN" altLang="en-US" sz="2400" dirty="0">
                <a:solidFill>
                  <a:schemeClr val="accent1">
                    <a:lumMod val="75000"/>
                  </a:schemeClr>
                </a:solidFill>
                <a:cs typeface="Arial" panose="020B0604020202020204" pitchFamily="34" charset="0"/>
                <a:sym typeface="+mn-ea"/>
              </a:rPr>
              <a:t>自行支付：</a:t>
            </a:r>
            <a:r>
              <a:rPr lang="zh-CN" altLang="en-US" sz="2400" dirty="0">
                <a:solidFill>
                  <a:schemeClr val="accent1">
                    <a:lumMod val="75000"/>
                  </a:schemeClr>
                </a:solidFill>
                <a:cs typeface="Arial" panose="020B0604020202020204" pitchFamily="34" charset="0"/>
                <a:sym typeface="+mn-ea"/>
              </a:rPr>
              <a:t>单位自有资金</a:t>
            </a:r>
            <a:endParaRPr lang="zh-CN" altLang="en-US" sz="2400" dirty="0">
              <a:solidFill>
                <a:schemeClr val="accent1">
                  <a:lumMod val="75000"/>
                </a:schemeClr>
              </a:solidFill>
              <a:cs typeface="Arial" panose="020B0604020202020204" pitchFamily="34" charset="0"/>
              <a:sym typeface="+mn-ea"/>
            </a:endParaRPr>
          </a:p>
          <a:p>
            <a:pPr indent="457200" fontAlgn="auto">
              <a:lnSpc>
                <a:spcPct val="150000"/>
              </a:lnSpc>
            </a:pPr>
            <a:endParaRPr lang="zh-CN" altLang="en-US" sz="2400" dirty="0">
              <a:solidFill>
                <a:schemeClr val="accent1">
                  <a:lumMod val="75000"/>
                </a:schemeClr>
              </a:solidFill>
              <a:cs typeface="Arial" panose="020B0604020202020204" pitchFamily="34" charset="0"/>
              <a:sym typeface="+mn-ea"/>
            </a:endParaRPr>
          </a:p>
          <a:p>
            <a:pPr indent="457200" fontAlgn="auto">
              <a:lnSpc>
                <a:spcPct val="150000"/>
              </a:lnSpc>
            </a:pPr>
            <a:r>
              <a:rPr lang="zh-CN" altLang="en-US" sz="2400" dirty="0">
                <a:cs typeface="Arial" panose="020B0604020202020204" pitchFamily="34" charset="0"/>
                <a:sym typeface="+mn-ea"/>
              </a:rPr>
              <a:t>支付时，需要到预算综合管理一体化系统挂接政府采购预算指标的，选择国库集中支付（国库支付、财政资金），否则，选择自行支付（自有资金）。</a:t>
            </a:r>
            <a:endParaRPr lang="zh-CN" altLang="en-US" sz="2400" b="1" dirty="0">
              <a:solidFill>
                <a:schemeClr val="accent1">
                  <a:lumMod val="75000"/>
                </a:schemeClr>
              </a:solidFill>
              <a:cs typeface="Arial" panose="020B0604020202020204" pitchFamily="34" charset="0"/>
              <a:sym typeface="+mn-ea"/>
            </a:endParaRPr>
          </a:p>
          <a:p>
            <a:pPr indent="457200" fontAlgn="auto">
              <a:lnSpc>
                <a:spcPct val="150000"/>
              </a:lnSpc>
            </a:pPr>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业务规范介绍</a:t>
            </a:r>
            <a:endParaRPr lang="zh-CN" altLang="en-US" sz="3200">
              <a:solidFill>
                <a:schemeClr val="bg1"/>
              </a:solidFill>
            </a:endParaRPr>
          </a:p>
        </p:txBody>
      </p:sp>
      <p:sp>
        <p:nvSpPr>
          <p:cNvPr id="8" name="文本框 7"/>
          <p:cNvSpPr txBox="1"/>
          <p:nvPr/>
        </p:nvSpPr>
        <p:spPr>
          <a:xfrm>
            <a:off x="480060" y="1120140"/>
            <a:ext cx="10915650" cy="4833620"/>
          </a:xfrm>
          <a:prstGeom prst="rect">
            <a:avLst/>
          </a:prstGeom>
          <a:noFill/>
        </p:spPr>
        <p:txBody>
          <a:bodyPr wrap="square" rtlCol="0">
            <a:noAutofit/>
          </a:bodyPr>
          <a:lstStyle/>
          <a:p>
            <a:r>
              <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rPr>
              <a:t>采购计划：</a:t>
            </a:r>
            <a:r>
              <a:rPr lang="zh-CN" altLang="en-US" sz="2400">
                <a:solidFill>
                  <a:schemeClr val="tx1"/>
                </a:solidFill>
                <a:sym typeface="+mn-ea"/>
              </a:rPr>
              <a:t>采购人需严格按照采购计划的品目、数量、预算金额等内容执行。</a:t>
            </a:r>
            <a:endParaRPr lang="zh-CN" altLang="en-US" sz="2400">
              <a:solidFill>
                <a:schemeClr val="tx1"/>
              </a:solidFill>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pPr indent="457200" fontAlgn="auto">
              <a:lnSpc>
                <a:spcPct val="150000"/>
              </a:lnSpc>
            </a:pPr>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graphicFrame>
        <p:nvGraphicFramePr>
          <p:cNvPr id="16" name="表格 15"/>
          <p:cNvGraphicFramePr/>
          <p:nvPr>
            <p:custDataLst>
              <p:tags r:id="rId1"/>
            </p:custDataLst>
          </p:nvPr>
        </p:nvGraphicFramePr>
        <p:xfrm>
          <a:off x="2120900" y="1655445"/>
          <a:ext cx="8242300" cy="4372610"/>
        </p:xfrm>
        <a:graphic>
          <a:graphicData uri="http://schemas.openxmlformats.org/drawingml/2006/table">
            <a:tbl>
              <a:tblPr firstRow="1" bandRow="1">
                <a:tableStyleId>{5C22544A-7EE6-4342-B048-85BDC9FD1C3A}</a:tableStyleId>
              </a:tblPr>
              <a:tblGrid>
                <a:gridCol w="1633220"/>
                <a:gridCol w="1686560"/>
                <a:gridCol w="1729740"/>
                <a:gridCol w="3192780"/>
              </a:tblGrid>
              <a:tr h="452755">
                <a:tc>
                  <a:txBody>
                    <a:bodyPr/>
                    <a:lstStyle/>
                    <a:p>
                      <a:pPr>
                        <a:buNone/>
                      </a:pPr>
                      <a:r>
                        <a:rPr lang="zh-CN" altLang="en-US"/>
                        <a:t>采购人</a:t>
                      </a:r>
                      <a:endParaRPr lang="zh-CN" altLang="en-US"/>
                    </a:p>
                  </a:txBody>
                  <a:tcPr anchor="ctr"/>
                </a:tc>
                <a:tc>
                  <a:txBody>
                    <a:bodyPr/>
                    <a:lstStyle/>
                    <a:p>
                      <a:pPr>
                        <a:buNone/>
                      </a:pPr>
                      <a:r>
                        <a:rPr lang="zh-CN" altLang="en-US"/>
                        <a:t>品目分类</a:t>
                      </a:r>
                      <a:endParaRPr lang="zh-CN" altLang="en-US"/>
                    </a:p>
                  </a:txBody>
                  <a:tcPr anchor="ctr"/>
                </a:tc>
                <a:tc>
                  <a:txBody>
                    <a:bodyPr/>
                    <a:lstStyle/>
                    <a:p>
                      <a:pPr>
                        <a:buNone/>
                      </a:pPr>
                      <a:r>
                        <a:rPr lang="zh-CN" altLang="en-US"/>
                        <a:t>交易方式</a:t>
                      </a:r>
                      <a:endParaRPr lang="zh-CN" altLang="en-US"/>
                    </a:p>
                  </a:txBody>
                  <a:tcPr anchor="ctr"/>
                </a:tc>
                <a:tc>
                  <a:txBody>
                    <a:bodyPr/>
                    <a:lstStyle/>
                    <a:p>
                      <a:pPr>
                        <a:buNone/>
                      </a:pPr>
                      <a:r>
                        <a:rPr lang="zh-CN" altLang="en-US"/>
                        <a:t>采购计划来源</a:t>
                      </a:r>
                      <a:endParaRPr lang="zh-CN" altLang="en-US"/>
                    </a:p>
                  </a:txBody>
                  <a:tcPr anchor="ctr"/>
                </a:tc>
              </a:tr>
              <a:tr h="450850">
                <a:tc rowSpan="2">
                  <a:txBody>
                    <a:bodyPr/>
                    <a:lstStyle/>
                    <a:p>
                      <a:pPr algn="l">
                        <a:buNone/>
                      </a:pPr>
                      <a:r>
                        <a:rPr lang="zh-CN" altLang="zh-CN" b="0"/>
                        <a:t>省本级</a:t>
                      </a:r>
                      <a:endParaRPr lang="zh-CN" altLang="zh-CN" b="0"/>
                    </a:p>
                    <a:p>
                      <a:pPr algn="l">
                        <a:buNone/>
                      </a:pPr>
                      <a:r>
                        <a:rPr lang="en-US" altLang="zh-CN" b="0"/>
                        <a:t>(</a:t>
                      </a:r>
                      <a:r>
                        <a:rPr lang="zh-CN" altLang="zh-CN" b="0"/>
                        <a:t>含郑州市全域</a:t>
                      </a:r>
                      <a:r>
                        <a:rPr lang="en-US" altLang="zh-CN" b="0"/>
                        <a:t>)</a:t>
                      </a:r>
                      <a:endParaRPr lang="en-US" altLang="zh-CN" b="0"/>
                    </a:p>
                  </a:txBody>
                  <a:tcPr anchor="ctr"/>
                </a:tc>
                <a:tc rowSpan="2">
                  <a:txBody>
                    <a:bodyPr/>
                    <a:lstStyle/>
                    <a:p>
                      <a:pPr algn="l">
                        <a:buNone/>
                      </a:pPr>
                      <a:r>
                        <a:rPr lang="zh-CN" altLang="en-US" b="0"/>
                        <a:t>集采品目</a:t>
                      </a:r>
                      <a:endParaRPr lang="zh-CN" altLang="en-US" b="0"/>
                    </a:p>
                  </a:txBody>
                  <a:tcPr anchor="ctr"/>
                </a:tc>
                <a:tc>
                  <a:txBody>
                    <a:bodyPr/>
                    <a:lstStyle/>
                    <a:p>
                      <a:pPr algn="l">
                        <a:buNone/>
                      </a:pPr>
                      <a:r>
                        <a:rPr lang="zh-CN" altLang="en-US" b="0"/>
                        <a:t>直购</a:t>
                      </a:r>
                      <a:endParaRPr lang="zh-CN" altLang="en-US" b="0"/>
                    </a:p>
                  </a:txBody>
                  <a:tcPr anchor="ctr"/>
                </a:tc>
                <a:tc>
                  <a:txBody>
                    <a:bodyPr/>
                    <a:lstStyle/>
                    <a:p>
                      <a:pPr algn="l">
                        <a:buNone/>
                      </a:pPr>
                      <a:r>
                        <a:rPr lang="zh-CN" altLang="en-US" b="0"/>
                        <a:t>根据订单自动生成计划</a:t>
                      </a:r>
                      <a:endParaRPr lang="zh-CN" altLang="en-US" b="0"/>
                    </a:p>
                  </a:txBody>
                  <a:tcPr anchor="ctr"/>
                </a:tc>
              </a:tr>
              <a:tr h="452755">
                <a:tc vMerge="1">
                  <a:tcPr/>
                </a:tc>
                <a:tc vMerge="1">
                  <a:tcPr/>
                </a:tc>
                <a:tc>
                  <a:txBody>
                    <a:bodyPr/>
                    <a:lstStyle/>
                    <a:p>
                      <a:pPr algn="l">
                        <a:buNone/>
                      </a:pPr>
                      <a:r>
                        <a:rPr lang="zh-CN" altLang="en-US" b="0"/>
                        <a:t>竞价、反拍</a:t>
                      </a:r>
                      <a:endParaRPr lang="zh-CN" altLang="en-US" b="0"/>
                    </a:p>
                  </a:txBody>
                  <a:tcPr anchor="ctr"/>
                </a:tc>
                <a:tc>
                  <a:txBody>
                    <a:bodyPr/>
                    <a:lstStyle/>
                    <a:p>
                      <a:pPr algn="l">
                        <a:buNone/>
                      </a:pPr>
                      <a:r>
                        <a:rPr lang="zh-CN" altLang="en-US" b="0"/>
                        <a:t>网上商城录入计划</a:t>
                      </a:r>
                      <a:endParaRPr lang="zh-CN" altLang="en-US" b="0"/>
                    </a:p>
                  </a:txBody>
                  <a:tcPr anchor="ctr"/>
                </a:tc>
              </a:tr>
              <a:tr h="452755">
                <a:tc rowSpan="2">
                  <a:txBody>
                    <a:bodyPr/>
                    <a:lstStyle/>
                    <a:p>
                      <a:pPr algn="l">
                        <a:buNone/>
                      </a:pPr>
                      <a:r>
                        <a:rPr lang="zh-CN" altLang="en-US" b="0"/>
                        <a:t>省本级</a:t>
                      </a:r>
                      <a:endParaRPr lang="zh-CN" altLang="en-US" b="0"/>
                    </a:p>
                    <a:p>
                      <a:pPr algn="l">
                        <a:buNone/>
                      </a:pPr>
                      <a:r>
                        <a:rPr lang="en-US" altLang="zh-CN" b="0"/>
                        <a:t>(</a:t>
                      </a:r>
                      <a:r>
                        <a:rPr lang="zh-CN" altLang="en-US" b="0"/>
                        <a:t>含郑州市全域</a:t>
                      </a:r>
                      <a:r>
                        <a:rPr lang="en-US" altLang="zh-CN" b="0"/>
                        <a:t>)</a:t>
                      </a:r>
                      <a:endParaRPr lang="en-US" altLang="zh-CN" b="0"/>
                    </a:p>
                  </a:txBody>
                  <a:tcPr anchor="ctr"/>
                </a:tc>
                <a:tc rowSpan="2">
                  <a:txBody>
                    <a:bodyPr/>
                    <a:lstStyle/>
                    <a:p>
                      <a:pPr algn="l">
                        <a:buNone/>
                      </a:pPr>
                      <a:r>
                        <a:rPr lang="zh-CN" altLang="en-US" b="0"/>
                        <a:t>鼓励品目</a:t>
                      </a:r>
                      <a:endParaRPr lang="zh-CN" altLang="en-US" b="0"/>
                    </a:p>
                  </a:txBody>
                  <a:tcPr anchor="ctr"/>
                </a:tc>
                <a:tc>
                  <a:txBody>
                    <a:bodyPr/>
                    <a:lstStyle/>
                    <a:p>
                      <a:pPr algn="l">
                        <a:buNone/>
                      </a:pPr>
                      <a:r>
                        <a:rPr lang="zh-CN" altLang="en-US" b="0"/>
                        <a:t>直购</a:t>
                      </a:r>
                      <a:endParaRPr lang="zh-CN" altLang="en-US" b="0"/>
                    </a:p>
                  </a:txBody>
                  <a:tcPr anchor="ctr"/>
                </a:tc>
                <a:tc>
                  <a:txBody>
                    <a:bodyPr/>
                    <a:lstStyle/>
                    <a:p>
                      <a:pPr algn="l">
                        <a:buNone/>
                      </a:pPr>
                      <a:r>
                        <a:rPr lang="zh-CN" altLang="en-US" sz="1800">
                          <a:sym typeface="+mn-ea"/>
                        </a:rPr>
                        <a:t>根据订单自动生成计划</a:t>
                      </a:r>
                      <a:endParaRPr lang="zh-CN" altLang="en-US" b="0"/>
                    </a:p>
                  </a:txBody>
                  <a:tcPr anchor="ctr"/>
                </a:tc>
              </a:tr>
              <a:tr h="552450">
                <a:tc vMerge="1">
                  <a:tcPr/>
                </a:tc>
                <a:tc vMerge="1">
                  <a:tcPr/>
                </a:tc>
                <a:tc>
                  <a:txBody>
                    <a:bodyPr/>
                    <a:lstStyle/>
                    <a:p>
                      <a:pPr algn="l">
                        <a:buNone/>
                      </a:pPr>
                      <a:r>
                        <a:rPr lang="zh-CN" altLang="en-US" sz="1800" b="0">
                          <a:sym typeface="+mn-ea"/>
                        </a:rPr>
                        <a:t>竞价、反拍</a:t>
                      </a:r>
                      <a:endParaRPr lang="zh-CN" altLang="en-US" sz="1800" b="0">
                        <a:sym typeface="+mn-ea"/>
                      </a:endParaRPr>
                    </a:p>
                  </a:txBody>
                  <a:tcPr anchor="ctr"/>
                </a:tc>
                <a:tc>
                  <a:txBody>
                    <a:bodyPr/>
                    <a:lstStyle/>
                    <a:p>
                      <a:pPr algn="l">
                        <a:buNone/>
                      </a:pPr>
                      <a:r>
                        <a:rPr lang="zh-CN" altLang="en-US" b="0"/>
                        <a:t>网上商城录入计划</a:t>
                      </a:r>
                      <a:endParaRPr lang="zh-CN" altLang="en-US" b="0"/>
                    </a:p>
                  </a:txBody>
                  <a:tcPr anchor="ctr"/>
                </a:tc>
              </a:tr>
              <a:tr h="452755">
                <a:tc rowSpan="2">
                  <a:txBody>
                    <a:bodyPr/>
                    <a:lstStyle/>
                    <a:p>
                      <a:pPr algn="l">
                        <a:buNone/>
                      </a:pPr>
                      <a:r>
                        <a:rPr lang="zh-CN" altLang="en-US" b="0"/>
                        <a:t>地市和区县</a:t>
                      </a:r>
                      <a:endParaRPr lang="zh-CN" altLang="en-US" b="0"/>
                    </a:p>
                  </a:txBody>
                  <a:tcPr anchor="ctr"/>
                </a:tc>
                <a:tc rowSpan="2">
                  <a:txBody>
                    <a:bodyPr/>
                    <a:lstStyle/>
                    <a:p>
                      <a:pPr algn="l">
                        <a:buNone/>
                      </a:pPr>
                      <a:r>
                        <a:rPr lang="zh-CN" altLang="en-US" b="0"/>
                        <a:t>集采品目</a:t>
                      </a:r>
                      <a:endParaRPr lang="zh-CN" altLang="en-US" b="0"/>
                    </a:p>
                  </a:txBody>
                  <a:tcPr anchor="ctr"/>
                </a:tc>
                <a:tc>
                  <a:txBody>
                    <a:bodyPr/>
                    <a:lstStyle/>
                    <a:p>
                      <a:pPr algn="l">
                        <a:buNone/>
                      </a:pPr>
                      <a:r>
                        <a:rPr lang="zh-CN" altLang="en-US" b="0"/>
                        <a:t>直购</a:t>
                      </a:r>
                      <a:endParaRPr lang="zh-CN" altLang="en-US" b="0"/>
                    </a:p>
                  </a:txBody>
                  <a:tcPr anchor="ctr"/>
                </a:tc>
                <a:tc>
                  <a:txBody>
                    <a:bodyPr/>
                    <a:lstStyle/>
                    <a:p>
                      <a:pPr algn="l">
                        <a:buNone/>
                      </a:pPr>
                      <a:r>
                        <a:rPr lang="zh-CN" altLang="en-US" sz="1800" b="0">
                          <a:sym typeface="+mn-ea"/>
                        </a:rPr>
                        <a:t>政府采购系统计划</a:t>
                      </a:r>
                      <a:r>
                        <a:rPr lang="zh-CN" altLang="en-US" sz="1800" b="0">
                          <a:sym typeface="+mn-ea"/>
                        </a:rPr>
                        <a:t>备案</a:t>
                      </a:r>
                      <a:endParaRPr lang="zh-CN" altLang="en-US" sz="1800" b="0">
                        <a:sym typeface="+mn-ea"/>
                      </a:endParaRPr>
                    </a:p>
                  </a:txBody>
                  <a:tcPr anchor="ctr"/>
                </a:tc>
              </a:tr>
              <a:tr h="553085">
                <a:tc vMerge="1">
                  <a:tcPr/>
                </a:tc>
                <a:tc vMerge="1">
                  <a:tcPr/>
                </a:tc>
                <a:tc>
                  <a:txBody>
                    <a:bodyPr/>
                    <a:lstStyle/>
                    <a:p>
                      <a:pPr algn="l">
                        <a:buNone/>
                      </a:pPr>
                      <a:r>
                        <a:rPr lang="zh-CN" altLang="en-US" sz="1800" b="0">
                          <a:sym typeface="+mn-ea"/>
                        </a:rPr>
                        <a:t>竞价、反拍</a:t>
                      </a:r>
                      <a:endParaRPr lang="zh-CN" altLang="en-US" sz="1800" b="0"/>
                    </a:p>
                  </a:txBody>
                  <a:tcPr anchor="ctr"/>
                </a:tc>
                <a:tc>
                  <a:txBody>
                    <a:bodyPr/>
                    <a:lstStyle/>
                    <a:p>
                      <a:pPr algn="l">
                        <a:buNone/>
                      </a:pPr>
                      <a:r>
                        <a:rPr lang="zh-CN" altLang="en-US" sz="1800" b="0">
                          <a:sym typeface="+mn-ea"/>
                        </a:rPr>
                        <a:t>政府采购系统计划</a:t>
                      </a:r>
                      <a:r>
                        <a:rPr lang="zh-CN" altLang="en-US" sz="1800" b="0">
                          <a:sym typeface="+mn-ea"/>
                        </a:rPr>
                        <a:t>备案</a:t>
                      </a:r>
                      <a:endParaRPr lang="zh-CN" altLang="en-US" sz="1800" b="0">
                        <a:sym typeface="+mn-ea"/>
                      </a:endParaRPr>
                    </a:p>
                  </a:txBody>
                  <a:tcPr anchor="ctr"/>
                </a:tc>
              </a:tr>
              <a:tr h="452120">
                <a:tc rowSpan="2">
                  <a:txBody>
                    <a:bodyPr/>
                    <a:lstStyle/>
                    <a:p>
                      <a:pPr algn="l">
                        <a:buNone/>
                      </a:pPr>
                      <a:r>
                        <a:rPr lang="zh-CN" altLang="en-US" b="0"/>
                        <a:t>地市和区县</a:t>
                      </a:r>
                      <a:endParaRPr lang="zh-CN" altLang="en-US" b="0"/>
                    </a:p>
                  </a:txBody>
                  <a:tcPr anchor="ctr"/>
                </a:tc>
                <a:tc rowSpan="2">
                  <a:txBody>
                    <a:bodyPr/>
                    <a:lstStyle/>
                    <a:p>
                      <a:pPr algn="l">
                        <a:buNone/>
                      </a:pPr>
                      <a:r>
                        <a:rPr lang="zh-CN" altLang="en-US" b="0"/>
                        <a:t>鼓励品目</a:t>
                      </a:r>
                      <a:endParaRPr lang="zh-CN" altLang="en-US" b="0"/>
                    </a:p>
                  </a:txBody>
                  <a:tcPr anchor="ctr"/>
                </a:tc>
                <a:tc>
                  <a:txBody>
                    <a:bodyPr/>
                    <a:lstStyle/>
                    <a:p>
                      <a:pPr algn="l">
                        <a:buNone/>
                      </a:pPr>
                      <a:r>
                        <a:rPr lang="zh-CN" altLang="en-US" b="0"/>
                        <a:t>直购</a:t>
                      </a:r>
                      <a:endParaRPr lang="zh-CN" altLang="en-US" b="0"/>
                    </a:p>
                  </a:txBody>
                  <a:tcPr anchor="ctr"/>
                </a:tc>
                <a:tc>
                  <a:txBody>
                    <a:bodyPr/>
                    <a:lstStyle/>
                    <a:p>
                      <a:pPr algn="l">
                        <a:buNone/>
                      </a:pPr>
                      <a:r>
                        <a:rPr lang="zh-CN" altLang="en-US" sz="1800">
                          <a:sym typeface="+mn-ea"/>
                        </a:rPr>
                        <a:t>根据订单自动生成计划</a:t>
                      </a:r>
                      <a:endParaRPr lang="zh-CN" altLang="en-US" sz="1800" b="0">
                        <a:sym typeface="+mn-ea"/>
                      </a:endParaRPr>
                    </a:p>
                  </a:txBody>
                  <a:tcPr marL="68580" marR="68580" marT="0" marB="0" anchor="ctr"/>
                </a:tc>
              </a:tr>
              <a:tr h="553085">
                <a:tc vMerge="1">
                  <a:tcPr/>
                </a:tc>
                <a:tc vMerge="1">
                  <a:tcPr/>
                </a:tc>
                <a:tc>
                  <a:txBody>
                    <a:bodyPr/>
                    <a:lstStyle/>
                    <a:p>
                      <a:pPr algn="l">
                        <a:buNone/>
                      </a:pPr>
                      <a:r>
                        <a:rPr lang="zh-CN" altLang="en-US" sz="1800" b="0">
                          <a:sym typeface="+mn-ea"/>
                        </a:rPr>
                        <a:t>竞价、反拍</a:t>
                      </a:r>
                      <a:endParaRPr lang="zh-CN" altLang="en-US" b="0"/>
                    </a:p>
                  </a:txBody>
                  <a:tcPr anchor="ctr"/>
                </a:tc>
                <a:tc>
                  <a:txBody>
                    <a:bodyPr/>
                    <a:lstStyle/>
                    <a:p>
                      <a:pPr algn="l">
                        <a:buNone/>
                      </a:pPr>
                      <a:r>
                        <a:rPr lang="zh-CN" altLang="en-US" b="0"/>
                        <a:t>网上商城录入计划</a:t>
                      </a:r>
                      <a:endParaRPr lang="zh-CN" altLang="en-US" b="0"/>
                    </a:p>
                  </a:txBody>
                  <a:tcPr anchor="ctr"/>
                </a:tc>
              </a:tr>
            </a:tbl>
          </a:graphicData>
        </a:graphic>
      </p:graphicFrame>
    </p:spTree>
    <p:custDataLst>
      <p:tags r:id="rId2"/>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a:xfrm>
            <a:off x="3776345" y="3025775"/>
            <a:ext cx="1232535" cy="1017270"/>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70C0"/>
          </a:solidFill>
          <a:ln>
            <a:noFill/>
          </a:ln>
          <a:effectLst>
            <a:outerShdw blurRad="228600" dist="127000" dir="2700000" sx="95000" sy="95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r>
              <a:rPr lang="en-US" sz="2800" b="1" dirty="0">
                <a:latin typeface="微软雅黑" panose="020B0503020204020204" charset="-122"/>
                <a:ea typeface="微软雅黑" panose="020B0503020204020204" charset="-122"/>
                <a:cs typeface="+mn-ea"/>
                <a:sym typeface="+mn-lt"/>
              </a:rPr>
              <a:t>02</a:t>
            </a:r>
            <a:endParaRPr lang="en-US" sz="2800" b="1" dirty="0">
              <a:latin typeface="微软雅黑" panose="020B0503020204020204" charset="-122"/>
              <a:ea typeface="微软雅黑" panose="020B0503020204020204" charset="-122"/>
              <a:cs typeface="+mn-ea"/>
              <a:sym typeface="+mn-lt"/>
            </a:endParaRPr>
          </a:p>
        </p:txBody>
      </p:sp>
      <p:sp>
        <p:nvSpPr>
          <p:cNvPr id="12" name="矩形 11"/>
          <p:cNvSpPr/>
          <p:nvPr/>
        </p:nvSpPr>
        <p:spPr>
          <a:xfrm>
            <a:off x="5454650" y="2865120"/>
            <a:ext cx="5546725" cy="1602105"/>
          </a:xfrm>
          <a:prstGeom prst="rect">
            <a:avLst/>
          </a:prstGeom>
        </p:spPr>
        <p:txBody>
          <a:bodyPr wrap="square" lIns="0" tIns="0" rIns="0" bIns="0" anchor="ctr">
            <a:noAutofit/>
          </a:bodyPr>
          <a:lstStyle/>
          <a:p>
            <a:pPr algn="l"/>
            <a:r>
              <a:rPr lang="zh-CN" altLang="en-US" sz="4400" b="1" spc="500" dirty="0">
                <a:solidFill>
                  <a:schemeClr val="tx1">
                    <a:lumMod val="75000"/>
                    <a:lumOff val="25000"/>
                  </a:schemeClr>
                </a:solidFill>
                <a:latin typeface="微软雅黑" panose="020B0503020204020204" charset="-122"/>
                <a:ea typeface="微软雅黑" panose="020B0503020204020204" charset="-122"/>
                <a:sym typeface="+mn-ea"/>
              </a:rPr>
              <a:t>交易方式区分</a:t>
            </a:r>
            <a:endParaRPr lang="zh-CN" altLang="en-US" sz="4400" b="1" spc="500" dirty="0">
              <a:solidFill>
                <a:schemeClr val="tx1">
                  <a:lumMod val="75000"/>
                  <a:lumOff val="25000"/>
                </a:schemeClr>
              </a:solidFill>
              <a:latin typeface="微软雅黑" panose="020B0503020204020204" charset="-122"/>
              <a:ea typeface="微软雅黑" panose="020B0503020204020204" charset="-122"/>
              <a:sym typeface="+mn-ea"/>
            </a:endParaRPr>
          </a:p>
        </p:txBody>
      </p:sp>
      <p:sp>
        <p:nvSpPr>
          <p:cNvPr id="30" name="任意多边形 29"/>
          <p:cNvSpPr/>
          <p:nvPr/>
        </p:nvSpPr>
        <p:spPr>
          <a:xfrm>
            <a:off x="1442566" y="-2383399"/>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C00000">
              <a:alpha val="60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1" name="任意多边形 30"/>
          <p:cNvSpPr/>
          <p:nvPr/>
        </p:nvSpPr>
        <p:spPr>
          <a:xfrm>
            <a:off x="-2532247" y="-2383399"/>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0070C0">
              <a:alpha val="69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2" name="任意多边形 31"/>
          <p:cNvSpPr/>
          <p:nvPr/>
        </p:nvSpPr>
        <p:spPr>
          <a:xfrm>
            <a:off x="-544839" y="-363412"/>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blipFill>
            <a:blip r:embed="rId1" cstate="print"/>
            <a:stretch>
              <a:fillRect/>
            </a:stretch>
          </a:blip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3" name="任意多边形 32"/>
          <p:cNvSpPr/>
          <p:nvPr/>
        </p:nvSpPr>
        <p:spPr>
          <a:xfrm>
            <a:off x="-2532247" y="1691908"/>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FFC000">
              <a:alpha val="53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 fill="hold"/>
                                        <p:tgtEl>
                                          <p:spTgt spid="4"/>
                                        </p:tgtEl>
                                        <p:attrNameLst>
                                          <p:attrName>ppt_w</p:attrName>
                                        </p:attrNameLst>
                                      </p:cBhvr>
                                      <p:tavLst>
                                        <p:tav tm="0">
                                          <p:val>
                                            <p:fltVal val="0"/>
                                          </p:val>
                                        </p:tav>
                                        <p:tav tm="100000">
                                          <p:val>
                                            <p:strVal val="#ppt_w"/>
                                          </p:val>
                                        </p:tav>
                                      </p:tavLst>
                                    </p:anim>
                                    <p:anim calcmode="lin" valueType="num">
                                      <p:cBhvr>
                                        <p:cTn id="8" dur="300" fill="hold"/>
                                        <p:tgtEl>
                                          <p:spTgt spid="4"/>
                                        </p:tgtEl>
                                        <p:attrNameLst>
                                          <p:attrName>ppt_h</p:attrName>
                                        </p:attrNameLst>
                                      </p:cBhvr>
                                      <p:tavLst>
                                        <p:tav tm="0">
                                          <p:val>
                                            <p:fltVal val="0"/>
                                          </p:val>
                                        </p:tav>
                                        <p:tav tm="100000">
                                          <p:val>
                                            <p:strVal val="#ppt_h"/>
                                          </p:val>
                                        </p:tav>
                                      </p:tavLst>
                                    </p:anim>
                                    <p:animEffect transition="in" filter="fade">
                                      <p:cBhvr>
                                        <p:cTn id="9" dur="3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交易方式区分</a:t>
            </a:r>
            <a:endParaRPr lang="zh-CN" altLang="en-US" sz="3200">
              <a:solidFill>
                <a:schemeClr val="bg1"/>
              </a:solidFill>
            </a:endParaRPr>
          </a:p>
        </p:txBody>
      </p:sp>
      <p:sp>
        <p:nvSpPr>
          <p:cNvPr id="8" name="文本框 7"/>
          <p:cNvSpPr txBox="1"/>
          <p:nvPr/>
        </p:nvSpPr>
        <p:spPr>
          <a:xfrm>
            <a:off x="509270" y="1724025"/>
            <a:ext cx="11443970" cy="4833620"/>
          </a:xfrm>
          <a:prstGeom prst="rect">
            <a:avLst/>
          </a:prstGeom>
          <a:noFill/>
        </p:spPr>
        <p:txBody>
          <a:bodyPr wrap="square" rtlCol="0">
            <a:noAutofit/>
          </a:bodyPr>
          <a:lstStyle/>
          <a:p>
            <a:pPr marL="457200" indent="0" fontAlgn="auto">
              <a:lnSpc>
                <a:spcPct val="150000"/>
              </a:lnSpc>
              <a:buNone/>
            </a:pPr>
            <a:r>
              <a:rPr lang="zh-CN" altLang="en-US" sz="2400" b="1">
                <a:sym typeface="+mn-ea"/>
              </a:rPr>
              <a:t>直接订购</a:t>
            </a:r>
            <a:endParaRPr lang="zh-CN" altLang="en-US" sz="2400" b="1">
              <a:sym typeface="+mn-ea"/>
            </a:endParaRPr>
          </a:p>
          <a:p>
            <a:pPr marL="457200" indent="0" fontAlgn="auto">
              <a:lnSpc>
                <a:spcPct val="150000"/>
              </a:lnSpc>
              <a:buNone/>
            </a:pPr>
            <a:endParaRPr lang="zh-CN" altLang="en-US" sz="2400">
              <a:sym typeface="+mn-ea"/>
            </a:endParaRPr>
          </a:p>
          <a:p>
            <a:pPr marL="457200" indent="0" fontAlgn="auto">
              <a:lnSpc>
                <a:spcPct val="150000"/>
              </a:lnSpc>
              <a:buNone/>
            </a:pPr>
            <a:endParaRPr lang="zh-CN" altLang="en-US" sz="2400">
              <a:sym typeface="+mn-ea"/>
            </a:endParaRPr>
          </a:p>
          <a:p>
            <a:pPr marL="457200" indent="0" fontAlgn="auto">
              <a:lnSpc>
                <a:spcPct val="150000"/>
              </a:lnSpc>
              <a:buNone/>
            </a:pPr>
            <a:r>
              <a:rPr lang="zh-CN" altLang="en-US" sz="2400" b="1">
                <a:sym typeface="+mn-ea"/>
              </a:rPr>
              <a:t>网上竞价</a:t>
            </a:r>
            <a:endParaRPr lang="zh-CN" altLang="en-US" sz="2400" b="1">
              <a:sym typeface="+mn-ea"/>
            </a:endParaRPr>
          </a:p>
          <a:p>
            <a:pPr marL="457200" indent="0" fontAlgn="auto">
              <a:lnSpc>
                <a:spcPct val="150000"/>
              </a:lnSpc>
              <a:buNone/>
            </a:pPr>
            <a:endParaRPr lang="zh-CN" altLang="en-US" sz="2400">
              <a:sym typeface="+mn-ea"/>
            </a:endParaRPr>
          </a:p>
          <a:p>
            <a:pPr marL="457200" indent="0" fontAlgn="auto">
              <a:lnSpc>
                <a:spcPct val="150000"/>
              </a:lnSpc>
              <a:buNone/>
            </a:pPr>
            <a:endParaRPr lang="zh-CN" altLang="en-US" sz="2400">
              <a:sym typeface="+mn-ea"/>
            </a:endParaRPr>
          </a:p>
          <a:p>
            <a:pPr marL="457200" indent="0" fontAlgn="auto">
              <a:lnSpc>
                <a:spcPct val="150000"/>
              </a:lnSpc>
              <a:buNone/>
            </a:pPr>
            <a:r>
              <a:rPr lang="zh-CN" altLang="en-US" sz="2400" b="1">
                <a:sym typeface="+mn-ea"/>
              </a:rPr>
              <a:t>电子反拍</a:t>
            </a:r>
            <a:endParaRPr lang="zh-CN" altLang="en-US" sz="2400">
              <a:sym typeface="+mn-ea"/>
            </a:endParaRPr>
          </a:p>
          <a:p>
            <a:pPr marL="457200" indent="-457200">
              <a:buAutoNum type="arabicPeriod"/>
            </a:pPr>
            <a:endParaRPr lang="zh-CN" altLang="en-US" sz="2400"/>
          </a:p>
          <a:p>
            <a:pPr marL="457200" indent="-457200">
              <a:buAutoNum type="arabicPeriod"/>
            </a:pPr>
            <a:endParaRPr lang="zh-CN" altLang="en-US" sz="2400"/>
          </a:p>
          <a:p>
            <a:endParaRPr lang="zh-CN" sz="2400">
              <a:latin typeface="+mn-ea"/>
              <a:cs typeface="+mn-ea"/>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
        <p:nvSpPr>
          <p:cNvPr id="2" name="文本框 1"/>
          <p:cNvSpPr txBox="1"/>
          <p:nvPr/>
        </p:nvSpPr>
        <p:spPr>
          <a:xfrm>
            <a:off x="2586990" y="1830070"/>
            <a:ext cx="7762240" cy="706755"/>
          </a:xfrm>
          <a:prstGeom prst="rect">
            <a:avLst/>
          </a:prstGeom>
          <a:noFill/>
        </p:spPr>
        <p:txBody>
          <a:bodyPr wrap="square" rtlCol="0">
            <a:spAutoFit/>
          </a:bodyPr>
          <a:lstStyle/>
          <a:p>
            <a:r>
              <a:rPr lang="zh-CN" altLang="en-US" sz="2000">
                <a:latin typeface="微软雅黑" panose="020B0503020204020204" charset="-122"/>
                <a:ea typeface="微软雅黑" panose="020B0503020204020204" charset="-122"/>
              </a:rPr>
              <a:t>采购人直接选购网上商城上架的商品，经销商在约定时间内确认订单并供货的交易方式。</a:t>
            </a:r>
            <a:endParaRPr lang="zh-CN" altLang="en-US" sz="2000">
              <a:latin typeface="微软雅黑" panose="020B0503020204020204" charset="-122"/>
              <a:ea typeface="微软雅黑" panose="020B0503020204020204" charset="-122"/>
            </a:endParaRPr>
          </a:p>
        </p:txBody>
      </p:sp>
      <p:sp>
        <p:nvSpPr>
          <p:cNvPr id="3" name="文本框 2"/>
          <p:cNvSpPr txBox="1"/>
          <p:nvPr/>
        </p:nvSpPr>
        <p:spPr>
          <a:xfrm>
            <a:off x="2608580" y="3174365"/>
            <a:ext cx="7503160" cy="1322070"/>
          </a:xfrm>
          <a:prstGeom prst="rect">
            <a:avLst/>
          </a:prstGeom>
          <a:noFill/>
        </p:spPr>
        <p:txBody>
          <a:bodyPr wrap="square" rtlCol="0">
            <a:spAutoFit/>
          </a:bodyPr>
          <a:lstStyle/>
          <a:p>
            <a:r>
              <a:rPr lang="zh-CN" altLang="en-US" sz="2000"/>
              <a:t>采购人自行拟定采购需求，发布网上竞价公告，符合公告内容的经销商自愿参与报价，在规定的时间内，实质响应报价的经销商不少于3家，且商品参数和质量均能满足采购需求清单，按照报价最低的原则成交的交易方式。</a:t>
            </a:r>
            <a:endParaRPr lang="zh-CN" altLang="en-US" sz="2000"/>
          </a:p>
        </p:txBody>
      </p:sp>
      <p:sp>
        <p:nvSpPr>
          <p:cNvPr id="4" name="文本框 3"/>
          <p:cNvSpPr txBox="1"/>
          <p:nvPr/>
        </p:nvSpPr>
        <p:spPr>
          <a:xfrm>
            <a:off x="2608580" y="5010785"/>
            <a:ext cx="7438390" cy="1014730"/>
          </a:xfrm>
          <a:prstGeom prst="rect">
            <a:avLst/>
          </a:prstGeom>
          <a:noFill/>
        </p:spPr>
        <p:txBody>
          <a:bodyPr wrap="square" rtlCol="0">
            <a:spAutoFit/>
          </a:bodyPr>
          <a:lstStyle/>
          <a:p>
            <a:r>
              <a:rPr lang="zh-CN" altLang="en-US" sz="2000"/>
              <a:t>采购人直接选择在网上商城上架的商品，发布电子反拍公告，符合公告内容的经销商自愿参与报价，在规定的时间内，实质响应报价的经销商不少于3家，按照报价最低原则成交的交易方式。</a:t>
            </a:r>
            <a:endParaRPr lang="zh-CN" altLang="en-US" sz="2000"/>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custDataLst>
              <p:tags r:id="rId1"/>
            </p:custDataLst>
          </p:nvPr>
        </p:nvSpPr>
        <p:spPr>
          <a:xfrm>
            <a:off x="1118356" y="2430089"/>
            <a:ext cx="776352" cy="776352"/>
          </a:xfrm>
          <a:prstGeom prst="ellipse">
            <a:avLst/>
          </a:prstGeom>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01</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20" name="文本框 19"/>
          <p:cNvSpPr txBox="1"/>
          <p:nvPr>
            <p:custDataLst>
              <p:tags r:id="rId2"/>
            </p:custDataLst>
          </p:nvPr>
        </p:nvSpPr>
        <p:spPr>
          <a:xfrm>
            <a:off x="1975479" y="2587527"/>
            <a:ext cx="3638140" cy="442668"/>
          </a:xfrm>
          <a:prstGeom prst="rect">
            <a:avLst/>
          </a:prstGeom>
          <a:noFill/>
        </p:spPr>
        <p:txBody>
          <a:bodyPr wrap="square" rtlCol="0" anchor="ctr" anchorCtr="0">
            <a:noAutofit/>
          </a:bodyPr>
          <a:lstStyle/>
          <a:p>
            <a:pPr algn="l">
              <a:lnSpc>
                <a:spcPct val="120000"/>
              </a:lnSpc>
            </a:pPr>
            <a:r>
              <a:rPr lang="zh-CN" altLang="en-US" spc="150">
                <a:latin typeface="微软雅黑" panose="020B0503020204020204" charset="-122"/>
                <a:ea typeface="微软雅黑" panose="020B0503020204020204" charset="-122"/>
                <a:sym typeface="Arial" panose="020B0604020202020204" pitchFamily="34" charset="0"/>
              </a:rPr>
              <a:t>采购人在网上商城中挑选符合需求的商品并加入购物车</a:t>
            </a:r>
            <a:endParaRPr lang="zh-CN" altLang="en-US" spc="150">
              <a:latin typeface="微软雅黑" panose="020B0503020204020204" charset="-122"/>
              <a:ea typeface="微软雅黑" panose="020B0503020204020204" charset="-122"/>
              <a:sym typeface="Arial" panose="020B0604020202020204" pitchFamily="34" charset="0"/>
            </a:endParaRPr>
          </a:p>
        </p:txBody>
      </p:sp>
      <p:sp>
        <p:nvSpPr>
          <p:cNvPr id="58" name="椭圆 57"/>
          <p:cNvSpPr/>
          <p:nvPr>
            <p:custDataLst>
              <p:tags r:id="rId3"/>
            </p:custDataLst>
          </p:nvPr>
        </p:nvSpPr>
        <p:spPr>
          <a:xfrm>
            <a:off x="1118356" y="3447348"/>
            <a:ext cx="776352" cy="776352"/>
          </a:xfrm>
          <a:prstGeom prst="ellipse">
            <a:avLst/>
          </a:prstGeom>
          <a:solidFill>
            <a:srgbClr val="8EAADC"/>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02</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59" name="文本框 58"/>
          <p:cNvSpPr txBox="1"/>
          <p:nvPr>
            <p:custDataLst>
              <p:tags r:id="rId4"/>
            </p:custDataLst>
          </p:nvPr>
        </p:nvSpPr>
        <p:spPr>
          <a:xfrm>
            <a:off x="1975479" y="3604483"/>
            <a:ext cx="3638140" cy="442668"/>
          </a:xfrm>
          <a:prstGeom prst="rect">
            <a:avLst/>
          </a:prstGeom>
          <a:noFill/>
        </p:spPr>
        <p:txBody>
          <a:bodyPr wrap="square" rtlCol="0" anchor="ctr" anchorCtr="0">
            <a:noAutofit/>
          </a:bodyPr>
          <a:lstStyle/>
          <a:p>
            <a:pPr algn="l">
              <a:lnSpc>
                <a:spcPct val="120000"/>
              </a:lnSpc>
            </a:pPr>
            <a:r>
              <a:rPr lang="zh-CN" altLang="en-US" spc="150">
                <a:latin typeface="微软雅黑" panose="020B0503020204020204" charset="-122"/>
                <a:ea typeface="微软雅黑" panose="020B0503020204020204" charset="-122"/>
                <a:sym typeface="Arial" panose="020B0604020202020204" pitchFamily="34" charset="0"/>
              </a:rPr>
              <a:t>生成计划/关联采购计划后提交订单</a:t>
            </a:r>
            <a:endParaRPr lang="zh-CN" altLang="en-US" spc="150">
              <a:latin typeface="微软雅黑" panose="020B0503020204020204" charset="-122"/>
              <a:ea typeface="微软雅黑" panose="020B0503020204020204" charset="-122"/>
              <a:sym typeface="Arial" panose="020B0604020202020204" pitchFamily="34" charset="0"/>
            </a:endParaRPr>
          </a:p>
        </p:txBody>
      </p:sp>
      <p:sp>
        <p:nvSpPr>
          <p:cNvPr id="21" name="椭圆 20"/>
          <p:cNvSpPr/>
          <p:nvPr>
            <p:custDataLst>
              <p:tags r:id="rId5"/>
            </p:custDataLst>
          </p:nvPr>
        </p:nvSpPr>
        <p:spPr>
          <a:xfrm>
            <a:off x="1118356" y="4471660"/>
            <a:ext cx="776352" cy="776352"/>
          </a:xfrm>
          <a:prstGeom prst="ellipse">
            <a:avLst/>
          </a:prstGeom>
          <a:solidFill>
            <a:srgbClr val="79B6D3"/>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03</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22" name="文本框 21"/>
          <p:cNvSpPr txBox="1"/>
          <p:nvPr>
            <p:custDataLst>
              <p:tags r:id="rId6"/>
            </p:custDataLst>
          </p:nvPr>
        </p:nvSpPr>
        <p:spPr>
          <a:xfrm>
            <a:off x="1975479" y="4629112"/>
            <a:ext cx="3638140" cy="442668"/>
          </a:xfrm>
          <a:prstGeom prst="rect">
            <a:avLst/>
          </a:prstGeom>
          <a:noFill/>
        </p:spPr>
        <p:txBody>
          <a:bodyPr wrap="square" rtlCol="0" anchor="ctr" anchorCtr="0">
            <a:noAutofit/>
          </a:bodyPr>
          <a:lstStyle/>
          <a:p>
            <a:pPr algn="l">
              <a:lnSpc>
                <a:spcPct val="120000"/>
              </a:lnSpc>
            </a:pPr>
            <a:r>
              <a:rPr lang="zh-CN" altLang="en-US" spc="150">
                <a:latin typeface="Arial" panose="020B0604020202020204" pitchFamily="34" charset="0"/>
                <a:ea typeface="微软雅黑" panose="020B0503020204020204" charset="-122"/>
                <a:sym typeface="Arial" panose="020B0604020202020204" pitchFamily="34" charset="0"/>
              </a:rPr>
              <a:t>供应商确认订单、起草合同、发货</a:t>
            </a:r>
            <a:endParaRPr lang="zh-CN" altLang="en-US" spc="150">
              <a:latin typeface="Arial" panose="020B0604020202020204" pitchFamily="34" charset="0"/>
              <a:ea typeface="微软雅黑" panose="020B0503020204020204" charset="-122"/>
              <a:sym typeface="Arial" panose="020B0604020202020204" pitchFamily="34" charset="0"/>
            </a:endParaRPr>
          </a:p>
        </p:txBody>
      </p:sp>
      <p:sp>
        <p:nvSpPr>
          <p:cNvPr id="23" name="椭圆 22"/>
          <p:cNvSpPr/>
          <p:nvPr>
            <p:custDataLst>
              <p:tags r:id="rId7"/>
            </p:custDataLst>
          </p:nvPr>
        </p:nvSpPr>
        <p:spPr>
          <a:xfrm>
            <a:off x="6229712" y="2410463"/>
            <a:ext cx="776352" cy="776352"/>
          </a:xfrm>
          <a:prstGeom prst="ellipse">
            <a:avLst/>
          </a:prstGeom>
          <a:solidFill>
            <a:srgbClr val="7AC2C7"/>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04</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24" name="文本框 23"/>
          <p:cNvSpPr txBox="1"/>
          <p:nvPr>
            <p:custDataLst>
              <p:tags r:id="rId8"/>
            </p:custDataLst>
          </p:nvPr>
        </p:nvSpPr>
        <p:spPr>
          <a:xfrm>
            <a:off x="7086600" y="2499995"/>
            <a:ext cx="3637915" cy="630555"/>
          </a:xfrm>
          <a:prstGeom prst="rect">
            <a:avLst/>
          </a:prstGeom>
          <a:noFill/>
        </p:spPr>
        <p:txBody>
          <a:bodyPr wrap="square" rtlCol="0" anchor="ctr" anchorCtr="0">
            <a:noAutofit/>
          </a:bodyPr>
          <a:lstStyle/>
          <a:p>
            <a:pPr algn="l">
              <a:lnSpc>
                <a:spcPct val="120000"/>
              </a:lnSpc>
            </a:pPr>
            <a:r>
              <a:rPr lang="zh-CN" altLang="en-US">
                <a:sym typeface="+mn-ea"/>
              </a:rPr>
              <a:t>采购人验收货物后确认收货（发起售后）</a:t>
            </a:r>
            <a:endParaRPr lang="zh-CN" altLang="en-US" spc="150">
              <a:latin typeface="Arial" panose="020B0604020202020204" pitchFamily="34" charset="0"/>
              <a:ea typeface="微软雅黑" panose="020B0503020204020204" charset="-122"/>
              <a:sym typeface="+mn-ea"/>
            </a:endParaRPr>
          </a:p>
        </p:txBody>
      </p:sp>
      <p:sp>
        <p:nvSpPr>
          <p:cNvPr id="73" name="椭圆 72"/>
          <p:cNvSpPr/>
          <p:nvPr>
            <p:custDataLst>
              <p:tags r:id="rId9"/>
            </p:custDataLst>
          </p:nvPr>
        </p:nvSpPr>
        <p:spPr>
          <a:xfrm>
            <a:off x="6229712" y="3414118"/>
            <a:ext cx="776352" cy="776352"/>
          </a:xfrm>
          <a:prstGeom prst="ellipse">
            <a:avLst/>
          </a:prstGeom>
          <a:solidFill>
            <a:srgbClr val="6BC0A7"/>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05</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76" name="椭圆 75"/>
          <p:cNvSpPr/>
          <p:nvPr>
            <p:custDataLst>
              <p:tags r:id="rId10"/>
            </p:custDataLst>
          </p:nvPr>
        </p:nvSpPr>
        <p:spPr>
          <a:xfrm>
            <a:off x="6229712" y="4428101"/>
            <a:ext cx="776352" cy="776352"/>
          </a:xfrm>
          <a:prstGeom prst="ellipse">
            <a:avLst/>
          </a:prstGeom>
          <a:solidFill>
            <a:srgbClr val="79BB8F"/>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06</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77" name="文本框 76"/>
          <p:cNvSpPr txBox="1"/>
          <p:nvPr>
            <p:custDataLst>
              <p:tags r:id="rId11"/>
            </p:custDataLst>
          </p:nvPr>
        </p:nvSpPr>
        <p:spPr>
          <a:xfrm>
            <a:off x="7086818" y="4594879"/>
            <a:ext cx="3638140" cy="442668"/>
          </a:xfrm>
          <a:prstGeom prst="rect">
            <a:avLst/>
          </a:prstGeom>
          <a:noFill/>
        </p:spPr>
        <p:txBody>
          <a:bodyPr wrap="square" rtlCol="0" anchor="ctr" anchorCtr="0"/>
          <a:lstStyle/>
          <a:p>
            <a:pPr algn="l">
              <a:lnSpc>
                <a:spcPct val="120000"/>
              </a:lnSpc>
              <a:buClrTx/>
              <a:buSzTx/>
              <a:buFontTx/>
            </a:pPr>
            <a:r>
              <a:rPr lang="zh-CN" altLang="en-US" spc="150">
                <a:latin typeface="Arial" panose="020B0604020202020204" pitchFamily="34" charset="0"/>
                <a:ea typeface="微软雅黑" panose="020B0503020204020204" charset="-122"/>
                <a:sym typeface="+mn-ea"/>
              </a:rPr>
              <a:t>采购人对订单进行评价</a:t>
            </a:r>
            <a:endParaRPr lang="zh-CN" altLang="en-US" spc="150">
              <a:latin typeface="Arial" panose="020B0604020202020204" pitchFamily="34" charset="0"/>
              <a:ea typeface="微软雅黑" panose="020B0503020204020204" charset="-122"/>
              <a:sym typeface="+mn-ea"/>
            </a:endParaRPr>
          </a:p>
        </p:txBody>
      </p:sp>
      <p:sp>
        <p:nvSpPr>
          <p:cNvPr id="3" name="文本框 2"/>
          <p:cNvSpPr txBox="1"/>
          <p:nvPr/>
        </p:nvSpPr>
        <p:spPr>
          <a:xfrm>
            <a:off x="7086600" y="3678555"/>
            <a:ext cx="4064000" cy="368300"/>
          </a:xfrm>
          <a:prstGeom prst="rect">
            <a:avLst/>
          </a:prstGeom>
          <a:noFill/>
        </p:spPr>
        <p:txBody>
          <a:bodyPr wrap="square" rtlCol="0">
            <a:spAutoFit/>
          </a:bodyPr>
          <a:lstStyle/>
          <a:p>
            <a:r>
              <a:rPr lang="zh-CN" altLang="en-US"/>
              <a:t>采购人确认合同发布合同公告</a:t>
            </a:r>
            <a:endParaRPr lang="zh-CN" altLang="en-US"/>
          </a:p>
        </p:txBody>
      </p:sp>
      <p:sp>
        <p:nvSpPr>
          <p:cNvPr id="2" name="文本框 1"/>
          <p:cNvSpPr txBox="1"/>
          <p:nvPr/>
        </p:nvSpPr>
        <p:spPr>
          <a:xfrm>
            <a:off x="904875" y="1097280"/>
            <a:ext cx="3072765" cy="460375"/>
          </a:xfrm>
          <a:prstGeom prst="rect">
            <a:avLst/>
          </a:prstGeom>
          <a:noFill/>
        </p:spPr>
        <p:txBody>
          <a:bodyPr wrap="square" rtlCol="0">
            <a:spAutoFit/>
          </a:bodyPr>
          <a:lstStyle/>
          <a:p>
            <a:r>
              <a:rPr lang="zh-CN" altLang="en-US" sz="2400" b="1"/>
              <a:t>直接订购交易流程</a:t>
            </a:r>
            <a:endParaRPr lang="zh-CN" altLang="en-US" sz="2400" b="1"/>
          </a:p>
        </p:txBody>
      </p:sp>
      <p:sp>
        <p:nvSpPr>
          <p:cNvPr id="4" name="文本框 3"/>
          <p:cNvSpPr txBox="1"/>
          <p:nvPr/>
        </p:nvSpPr>
        <p:spPr>
          <a:xfrm>
            <a:off x="3048000" y="3136900"/>
            <a:ext cx="6096000" cy="583565"/>
          </a:xfrm>
          <a:prstGeom prst="rect">
            <a:avLst/>
          </a:prstGeom>
          <a:noFill/>
        </p:spPr>
        <p:txBody>
          <a:bodyPr wrap="square" rtlCol="0" anchor="t">
            <a:spAutoFit/>
          </a:bodyPr>
          <a:p>
            <a:r>
              <a:rPr lang="zh-CN" altLang="en-US" sz="3200">
                <a:solidFill>
                  <a:schemeClr val="bg1"/>
                </a:solidFill>
                <a:sym typeface="+mn-ea"/>
              </a:rPr>
              <a:t>交易方式区分</a:t>
            </a:r>
            <a:endParaRPr lang="zh-CN" altLang="en-US" sz="3200">
              <a:solidFill>
                <a:schemeClr val="bg1"/>
              </a:solidFill>
              <a:sym typeface="+mn-ea"/>
            </a:endParaRPr>
          </a:p>
        </p:txBody>
      </p:sp>
      <p:sp>
        <p:nvSpPr>
          <p:cNvPr id="5" name="文本框 4"/>
          <p:cNvSpPr txBox="1"/>
          <p:nvPr/>
        </p:nvSpPr>
        <p:spPr>
          <a:xfrm>
            <a:off x="3048000" y="3136900"/>
            <a:ext cx="6096000" cy="583565"/>
          </a:xfrm>
          <a:prstGeom prst="rect">
            <a:avLst/>
          </a:prstGeom>
          <a:noFill/>
        </p:spPr>
        <p:txBody>
          <a:bodyPr wrap="square" rtlCol="0" anchor="t">
            <a:spAutoFit/>
          </a:bodyPr>
          <a:p>
            <a:r>
              <a:rPr lang="zh-CN" altLang="en-US" sz="3200">
                <a:solidFill>
                  <a:schemeClr val="bg1"/>
                </a:solidFill>
                <a:sym typeface="+mn-ea"/>
              </a:rPr>
              <a:t>交易方式区分</a:t>
            </a:r>
            <a:endParaRPr lang="zh-CN" altLang="en-US" sz="3200">
              <a:solidFill>
                <a:schemeClr val="bg1"/>
              </a:solidFill>
              <a:sym typeface="+mn-ea"/>
            </a:endParaRPr>
          </a:p>
        </p:txBody>
      </p:sp>
      <p:sp>
        <p:nvSpPr>
          <p:cNvPr id="7" name="文本框 6"/>
          <p:cNvSpPr txBox="1"/>
          <p:nvPr>
            <p:custDataLst>
              <p:tags r:id="rId12"/>
            </p:custDataLst>
          </p:nvPr>
        </p:nvSpPr>
        <p:spPr>
          <a:xfrm>
            <a:off x="203200" y="83820"/>
            <a:ext cx="4905375" cy="583565"/>
          </a:xfrm>
          <a:prstGeom prst="rect">
            <a:avLst/>
          </a:prstGeom>
          <a:noFill/>
        </p:spPr>
        <p:txBody>
          <a:bodyPr wrap="square" rtlCol="0">
            <a:spAutoFit/>
          </a:bodyPr>
          <a:p>
            <a:r>
              <a:rPr lang="zh-CN" altLang="en-US" sz="3200">
                <a:solidFill>
                  <a:schemeClr val="bg1"/>
                </a:solidFill>
              </a:rPr>
              <a:t>交易方式区分</a:t>
            </a:r>
            <a:endParaRPr lang="zh-CN" altLang="en-US" sz="3200">
              <a:solidFill>
                <a:schemeClr val="bg1"/>
              </a:solidFill>
            </a:endParaRPr>
          </a:p>
        </p:txBody>
      </p:sp>
    </p:spTree>
    <p:custDataLst>
      <p:tags r:id="rId13"/>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交易方式区分</a:t>
            </a:r>
            <a:endParaRPr lang="zh-CN" altLang="en-US" sz="3200">
              <a:solidFill>
                <a:schemeClr val="bg1"/>
              </a:solidFill>
            </a:endParaRPr>
          </a:p>
        </p:txBody>
      </p:sp>
      <p:sp>
        <p:nvSpPr>
          <p:cNvPr id="8" name="文本框 7"/>
          <p:cNvSpPr txBox="1"/>
          <p:nvPr/>
        </p:nvSpPr>
        <p:spPr>
          <a:xfrm>
            <a:off x="480060" y="1012190"/>
            <a:ext cx="10915650" cy="4833620"/>
          </a:xfrm>
          <a:prstGeom prst="rect">
            <a:avLst/>
          </a:prstGeom>
          <a:noFill/>
        </p:spPr>
        <p:txBody>
          <a:bodyPr wrap="square" rtlCol="0">
            <a:noAutofit/>
          </a:bodyPr>
          <a:lstStyle/>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注意事项：</a:t>
            </a:r>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sz="2400">
                <a:latin typeface="+mn-ea"/>
                <a:sym typeface="+mn-ea"/>
              </a:rPr>
              <a:t>在保存订单前，采购人可以修改商品单价进行议价操作。</a:t>
            </a:r>
            <a:endParaRPr lang="zh-CN" sz="2400">
              <a:latin typeface="+mn-ea"/>
              <a:cs typeface="+mn-ea"/>
              <a:sym typeface="+mn-ea"/>
            </a:endParaRPr>
          </a:p>
          <a:p>
            <a:pPr marL="457200" indent="457200" fontAlgn="auto">
              <a:lnSpc>
                <a:spcPct val="150000"/>
              </a:lnSpc>
              <a:buAutoNum type="arabicPeriod"/>
            </a:pPr>
            <a:r>
              <a:rPr lang="zh-CN" sz="2400">
                <a:latin typeface="+mn-ea"/>
                <a:cs typeface="+mn-ea"/>
                <a:sym typeface="+mn-ea"/>
              </a:rPr>
              <a:t>市级区县级采购单位在做采购计划时，计划金额要大于等于议价金额。</a:t>
            </a:r>
            <a:endParaRPr lang="zh-CN" sz="2400">
              <a:latin typeface="+mn-ea"/>
              <a:cs typeface="+mn-ea"/>
              <a:sym typeface="+mn-ea"/>
            </a:endParaRPr>
          </a:p>
          <a:p>
            <a:pPr marL="457200" indent="457200" fontAlgn="auto">
              <a:lnSpc>
                <a:spcPct val="150000"/>
              </a:lnSpc>
              <a:buAutoNum type="arabicPeriod"/>
            </a:pPr>
            <a:r>
              <a:rPr lang="zh-CN" sz="2400">
                <a:latin typeface="+mn-ea"/>
                <a:cs typeface="+mn-ea"/>
                <a:sym typeface="+mn-ea"/>
              </a:rPr>
              <a:t>采购人发送订单之日起</a:t>
            </a:r>
            <a:r>
              <a:rPr lang="en-US" sz="2400">
                <a:latin typeface="+mn-ea"/>
                <a:cs typeface="+mn-ea"/>
                <a:sym typeface="+mn-ea"/>
              </a:rPr>
              <a:t>2</a:t>
            </a:r>
            <a:r>
              <a:rPr lang="zh-CN" sz="2400">
                <a:latin typeface="+mn-ea"/>
                <a:cs typeface="+mn-ea"/>
                <a:sym typeface="+mn-ea"/>
              </a:rPr>
              <a:t>日内，供应商确认订单，并在确认订单起3日内完成发货</a:t>
            </a:r>
            <a:r>
              <a:rPr lang="zh-CN" altLang="en-US" sz="2400">
                <a:sym typeface="+mn-ea"/>
              </a:rPr>
              <a:t>以及在线合同的起草与发送。</a:t>
            </a:r>
            <a:endParaRPr lang="zh-CN" sz="2400">
              <a:latin typeface="+mn-ea"/>
              <a:sym typeface="+mn-ea"/>
            </a:endParaRPr>
          </a:p>
          <a:p>
            <a:pPr marL="457200" indent="457200" fontAlgn="auto">
              <a:lnSpc>
                <a:spcPct val="150000"/>
              </a:lnSpc>
              <a:buAutoNum type="arabicPeriod"/>
            </a:pPr>
            <a:r>
              <a:rPr lang="zh-CN" sz="2400">
                <a:latin typeface="+mn-ea"/>
                <a:sym typeface="+mn-ea"/>
              </a:rPr>
              <a:t>采购人在供应商未确认订单前可自行取消订单，供应商确认订单后即为成交，系统自动发布成交结果公告。</a:t>
            </a:r>
            <a:endParaRPr lang="zh-CN" altLang="en-US" sz="2400">
              <a:latin typeface="+mn-ea"/>
              <a:sym typeface="+mn-ea"/>
            </a:endParaRPr>
          </a:p>
          <a:p>
            <a:pPr marL="457200" indent="-457200">
              <a:buAutoNum type="arabicPeriod"/>
            </a:pPr>
            <a:endParaRPr lang="zh-CN" altLang="en-US" sz="2400">
              <a:sym typeface="+mn-ea"/>
            </a:endParaRPr>
          </a:p>
          <a:p>
            <a:pPr marL="457200" indent="-457200">
              <a:buAutoNum type="arabicPeriod"/>
            </a:pPr>
            <a:endParaRPr lang="zh-CN" altLang="en-US" sz="2400"/>
          </a:p>
          <a:p>
            <a:endParaRPr lang="zh-CN" sz="2400">
              <a:latin typeface="+mn-ea"/>
              <a:cs typeface="+mn-ea"/>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custDataLst>
              <p:tags r:id="rId1"/>
            </p:custDataLst>
          </p:nvPr>
        </p:nvSpPr>
        <p:spPr>
          <a:xfrm>
            <a:off x="396399" y="2003554"/>
            <a:ext cx="884129" cy="884129"/>
          </a:xfrm>
          <a:prstGeom prst="ellipse">
            <a:avLst/>
          </a:prstGeom>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01</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20" name="文本框 19"/>
          <p:cNvSpPr txBox="1"/>
          <p:nvPr>
            <p:custDataLst>
              <p:tags r:id="rId2"/>
            </p:custDataLst>
          </p:nvPr>
        </p:nvSpPr>
        <p:spPr>
          <a:xfrm>
            <a:off x="1280437" y="2118479"/>
            <a:ext cx="4643386" cy="504250"/>
          </a:xfrm>
          <a:prstGeom prst="rect">
            <a:avLst/>
          </a:prstGeom>
          <a:noFill/>
        </p:spPr>
        <p:txBody>
          <a:bodyPr wrap="square" rtlCol="0" anchor="ctr" anchorCtr="0">
            <a:noAutofit/>
          </a:bodyPr>
          <a:lstStyle/>
          <a:p>
            <a:pPr algn="just">
              <a:lnSpc>
                <a:spcPct val="120000"/>
              </a:lnSpc>
            </a:pPr>
            <a:r>
              <a:rPr lang="zh-CN" altLang="en-US" spc="150">
                <a:latin typeface="Arial" panose="020B0604020202020204" pitchFamily="34" charset="0"/>
                <a:ea typeface="微软雅黑" panose="020B0503020204020204" charset="-122"/>
                <a:sym typeface="Arial" panose="020B0604020202020204" pitchFamily="34" charset="0"/>
              </a:rPr>
              <a:t>采购人通过选取标准化参数配置生成竞价采购需求后发起竞价项目</a:t>
            </a:r>
            <a:endParaRPr lang="zh-CN" altLang="en-US" spc="150">
              <a:latin typeface="Arial" panose="020B0604020202020204" pitchFamily="34" charset="0"/>
              <a:ea typeface="微软雅黑" panose="020B0503020204020204" charset="-122"/>
              <a:sym typeface="Arial" panose="020B0604020202020204" pitchFamily="34" charset="0"/>
            </a:endParaRPr>
          </a:p>
        </p:txBody>
      </p:sp>
      <p:sp>
        <p:nvSpPr>
          <p:cNvPr id="58" name="椭圆 57"/>
          <p:cNvSpPr/>
          <p:nvPr>
            <p:custDataLst>
              <p:tags r:id="rId3"/>
            </p:custDataLst>
          </p:nvPr>
        </p:nvSpPr>
        <p:spPr>
          <a:xfrm>
            <a:off x="396399" y="3162034"/>
            <a:ext cx="884129" cy="884129"/>
          </a:xfrm>
          <a:prstGeom prst="ellipse">
            <a:avLst/>
          </a:prstGeom>
          <a:solidFill>
            <a:srgbClr val="8EAADC"/>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02</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59" name="文本框 58"/>
          <p:cNvSpPr txBox="1"/>
          <p:nvPr>
            <p:custDataLst>
              <p:tags r:id="rId4"/>
            </p:custDataLst>
          </p:nvPr>
        </p:nvSpPr>
        <p:spPr>
          <a:xfrm>
            <a:off x="1280437" y="3356671"/>
            <a:ext cx="4643386" cy="504250"/>
          </a:xfrm>
          <a:prstGeom prst="rect">
            <a:avLst/>
          </a:prstGeom>
          <a:noFill/>
        </p:spPr>
        <p:txBody>
          <a:bodyPr wrap="square" rtlCol="0" anchor="ctr" anchorCtr="0">
            <a:noAutofit/>
          </a:bodyPr>
          <a:lstStyle/>
          <a:p>
            <a:pPr algn="just">
              <a:lnSpc>
                <a:spcPct val="120000"/>
              </a:lnSpc>
            </a:pPr>
            <a:r>
              <a:rPr lang="zh-CN" altLang="en-US" spc="150">
                <a:latin typeface="Arial" panose="020B0604020202020204" pitchFamily="34" charset="0"/>
                <a:ea typeface="微软雅黑" panose="020B0503020204020204" charset="-122"/>
                <a:sym typeface="Arial" panose="020B0604020202020204" pitchFamily="34" charset="0"/>
              </a:rPr>
              <a:t>若选择推荐品牌，品牌数量不得少于3个，同时还需设定满足成交规则的品牌数量</a:t>
            </a:r>
            <a:endParaRPr lang="zh-CN" altLang="en-US" spc="150">
              <a:latin typeface="Arial" panose="020B0604020202020204" pitchFamily="34" charset="0"/>
              <a:ea typeface="微软雅黑" panose="020B0503020204020204" charset="-122"/>
              <a:sym typeface="Arial" panose="020B0604020202020204" pitchFamily="34" charset="0"/>
            </a:endParaRPr>
          </a:p>
          <a:p>
            <a:pPr algn="just">
              <a:lnSpc>
                <a:spcPct val="120000"/>
              </a:lnSpc>
            </a:pPr>
            <a:endParaRPr lang="zh-CN" altLang="en-US" spc="150">
              <a:latin typeface="Arial" panose="020B0604020202020204" pitchFamily="34" charset="0"/>
              <a:ea typeface="微软雅黑" panose="020B0503020204020204" charset="-122"/>
              <a:sym typeface="Arial" panose="020B0604020202020204" pitchFamily="34" charset="0"/>
            </a:endParaRPr>
          </a:p>
        </p:txBody>
      </p:sp>
      <p:sp>
        <p:nvSpPr>
          <p:cNvPr id="21" name="椭圆 20"/>
          <p:cNvSpPr/>
          <p:nvPr>
            <p:custDataLst>
              <p:tags r:id="rId5"/>
            </p:custDataLst>
          </p:nvPr>
        </p:nvSpPr>
        <p:spPr>
          <a:xfrm>
            <a:off x="396399" y="4328548"/>
            <a:ext cx="884129" cy="884129"/>
          </a:xfrm>
          <a:prstGeom prst="ellipse">
            <a:avLst/>
          </a:prstGeom>
          <a:solidFill>
            <a:srgbClr val="79B6D3"/>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03</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22" name="文本框 21"/>
          <p:cNvSpPr txBox="1"/>
          <p:nvPr>
            <p:custDataLst>
              <p:tags r:id="rId6"/>
            </p:custDataLst>
          </p:nvPr>
        </p:nvSpPr>
        <p:spPr>
          <a:xfrm>
            <a:off x="1279098" y="4618300"/>
            <a:ext cx="4644056" cy="504250"/>
          </a:xfrm>
          <a:prstGeom prst="rect">
            <a:avLst/>
          </a:prstGeom>
          <a:noFill/>
        </p:spPr>
        <p:txBody>
          <a:bodyPr wrap="square" rtlCol="0" anchor="ctr" anchorCtr="0">
            <a:noAutofit/>
          </a:bodyPr>
          <a:lstStyle/>
          <a:p>
            <a:pPr algn="just" fontAlgn="auto">
              <a:lnSpc>
                <a:spcPct val="100000"/>
              </a:lnSpc>
            </a:pPr>
            <a:r>
              <a:rPr lang="zh-CN" altLang="en-US" spc="150">
                <a:latin typeface="+mn-ea"/>
                <a:cs typeface="+mn-ea"/>
                <a:sym typeface="Arial" panose="020B0604020202020204" pitchFamily="34" charset="0"/>
              </a:rPr>
              <a:t>确认采购需求后发布竞价采购公告，公示期不得少于一个工作日，符合要求的供应商于公示期结束后第一个工作日的9点至16点进行报价响应</a:t>
            </a:r>
            <a:endParaRPr lang="zh-CN" altLang="en-US" spc="150">
              <a:latin typeface="+mn-ea"/>
              <a:cs typeface="+mn-ea"/>
              <a:sym typeface="Arial" panose="020B0604020202020204" pitchFamily="34" charset="0"/>
            </a:endParaRPr>
          </a:p>
          <a:p>
            <a:pPr algn="just">
              <a:lnSpc>
                <a:spcPct val="120000"/>
              </a:lnSpc>
            </a:pPr>
            <a:endParaRPr lang="zh-CN" altLang="en-US" spc="150">
              <a:latin typeface="+mn-ea"/>
              <a:cs typeface="+mn-ea"/>
              <a:sym typeface="Arial" panose="020B0604020202020204" pitchFamily="34" charset="0"/>
            </a:endParaRPr>
          </a:p>
        </p:txBody>
      </p:sp>
      <p:sp>
        <p:nvSpPr>
          <p:cNvPr id="23" name="椭圆 22"/>
          <p:cNvSpPr/>
          <p:nvPr>
            <p:custDataLst>
              <p:tags r:id="rId7"/>
            </p:custDataLst>
          </p:nvPr>
        </p:nvSpPr>
        <p:spPr>
          <a:xfrm>
            <a:off x="6217343" y="1981203"/>
            <a:ext cx="884129" cy="884129"/>
          </a:xfrm>
          <a:prstGeom prst="ellipse">
            <a:avLst/>
          </a:prstGeom>
          <a:solidFill>
            <a:srgbClr val="7AC2C7"/>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05</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24" name="文本框 23"/>
          <p:cNvSpPr txBox="1"/>
          <p:nvPr>
            <p:custDataLst>
              <p:tags r:id="rId8"/>
            </p:custDataLst>
          </p:nvPr>
        </p:nvSpPr>
        <p:spPr>
          <a:xfrm>
            <a:off x="7101746" y="3503991"/>
            <a:ext cx="4447847" cy="504250"/>
          </a:xfrm>
          <a:prstGeom prst="rect">
            <a:avLst/>
          </a:prstGeom>
          <a:noFill/>
        </p:spPr>
        <p:txBody>
          <a:bodyPr wrap="square" rtlCol="0" anchor="ctr" anchorCtr="0">
            <a:noAutofit/>
          </a:bodyPr>
          <a:lstStyle/>
          <a:p>
            <a:pPr algn="just">
              <a:lnSpc>
                <a:spcPct val="120000"/>
              </a:lnSpc>
            </a:pPr>
            <a:r>
              <a:rPr lang="zh-CN" altLang="en-US" spc="150">
                <a:latin typeface="Arial" panose="020B0604020202020204" pitchFamily="34" charset="0"/>
                <a:ea typeface="微软雅黑" panose="020B0503020204020204" charset="-122"/>
                <a:sym typeface="Arial" panose="020B0604020202020204" pitchFamily="34" charset="0"/>
              </a:rPr>
              <a:t>报价时间截止后，实质响应采购需求的供应商有3家及以上，且有效报价的品牌数量满足要求，系统默认最低报价供应商为成交供应商</a:t>
            </a:r>
            <a:endParaRPr lang="zh-CN" altLang="en-US" spc="150">
              <a:latin typeface="Arial" panose="020B0604020202020204" pitchFamily="34" charset="0"/>
              <a:ea typeface="微软雅黑" panose="020B0503020204020204" charset="-122"/>
              <a:sym typeface="Arial" panose="020B0604020202020204" pitchFamily="34" charset="0"/>
            </a:endParaRPr>
          </a:p>
          <a:p>
            <a:pPr algn="just">
              <a:lnSpc>
                <a:spcPct val="120000"/>
              </a:lnSpc>
            </a:pPr>
            <a:endParaRPr lang="zh-CN" altLang="en-US" spc="150">
              <a:latin typeface="Arial" panose="020B0604020202020204" pitchFamily="34" charset="0"/>
              <a:ea typeface="微软雅黑" panose="020B0503020204020204" charset="-122"/>
              <a:sym typeface="Arial" panose="020B0604020202020204" pitchFamily="34" charset="0"/>
            </a:endParaRPr>
          </a:p>
        </p:txBody>
      </p:sp>
      <p:sp>
        <p:nvSpPr>
          <p:cNvPr id="73" name="椭圆 72"/>
          <p:cNvSpPr/>
          <p:nvPr>
            <p:custDataLst>
              <p:tags r:id="rId9"/>
            </p:custDataLst>
          </p:nvPr>
        </p:nvSpPr>
        <p:spPr>
          <a:xfrm>
            <a:off x="6217343" y="3124191"/>
            <a:ext cx="884129" cy="884129"/>
          </a:xfrm>
          <a:prstGeom prst="ellipse">
            <a:avLst/>
          </a:prstGeom>
          <a:solidFill>
            <a:srgbClr val="6BC0A7"/>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06</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76" name="椭圆 75"/>
          <p:cNvSpPr/>
          <p:nvPr>
            <p:custDataLst>
              <p:tags r:id="rId10"/>
            </p:custDataLst>
          </p:nvPr>
        </p:nvSpPr>
        <p:spPr>
          <a:xfrm>
            <a:off x="6217343" y="4278940"/>
            <a:ext cx="884129" cy="884129"/>
          </a:xfrm>
          <a:prstGeom prst="ellipse">
            <a:avLst/>
          </a:prstGeom>
          <a:solidFill>
            <a:srgbClr val="79BB8F"/>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07</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77" name="文本框 76"/>
          <p:cNvSpPr txBox="1"/>
          <p:nvPr>
            <p:custDataLst>
              <p:tags r:id="rId11"/>
            </p:custDataLst>
          </p:nvPr>
        </p:nvSpPr>
        <p:spPr>
          <a:xfrm>
            <a:off x="7101146" y="5913260"/>
            <a:ext cx="4447847" cy="504250"/>
          </a:xfrm>
          <a:prstGeom prst="rect">
            <a:avLst/>
          </a:prstGeom>
          <a:noFill/>
        </p:spPr>
        <p:txBody>
          <a:bodyPr wrap="square" rtlCol="0" anchor="ctr" anchorCtr="0"/>
          <a:lstStyle/>
          <a:p>
            <a:pPr algn="l">
              <a:lnSpc>
                <a:spcPct val="120000"/>
              </a:lnSpc>
            </a:pPr>
            <a:r>
              <a:rPr lang="zh-CN" altLang="en-US" spc="150">
                <a:latin typeface="Arial" panose="020B0604020202020204" pitchFamily="34" charset="0"/>
                <a:ea typeface="微软雅黑" panose="020B0503020204020204" charset="-122"/>
                <a:sym typeface="Arial" panose="020B0604020202020204" pitchFamily="34" charset="0"/>
              </a:rPr>
              <a:t>由采购人确认成交结果，系统自动生成订单发送给供应商，并发布成交结果公告</a:t>
            </a:r>
            <a:endParaRPr lang="zh-CN" altLang="en-US" spc="150">
              <a:latin typeface="Arial" panose="020B0604020202020204" pitchFamily="34" charset="0"/>
              <a:ea typeface="微软雅黑" panose="020B0503020204020204" charset="-122"/>
              <a:sym typeface="Arial" panose="020B0604020202020204" pitchFamily="34" charset="0"/>
            </a:endParaRPr>
          </a:p>
          <a:p>
            <a:pPr algn="l">
              <a:lnSpc>
                <a:spcPct val="120000"/>
              </a:lnSpc>
            </a:pPr>
            <a:endParaRPr lang="zh-CN" altLang="en-US" spc="150">
              <a:latin typeface="Arial" panose="020B0604020202020204" pitchFamily="34" charset="0"/>
              <a:ea typeface="微软雅黑" panose="020B0503020204020204" charset="-122"/>
              <a:sym typeface="+mn-ea"/>
            </a:endParaRPr>
          </a:p>
        </p:txBody>
      </p:sp>
      <p:sp>
        <p:nvSpPr>
          <p:cNvPr id="4" name="文本框 3"/>
          <p:cNvSpPr txBox="1"/>
          <p:nvPr/>
        </p:nvSpPr>
        <p:spPr>
          <a:xfrm>
            <a:off x="7102723" y="4449445"/>
            <a:ext cx="4217035" cy="922020"/>
          </a:xfrm>
          <a:prstGeom prst="rect">
            <a:avLst/>
          </a:prstGeom>
          <a:noFill/>
        </p:spPr>
        <p:txBody>
          <a:bodyPr wrap="square" rtlCol="0">
            <a:spAutoFit/>
          </a:bodyPr>
          <a:lstStyle/>
          <a:p>
            <a:pPr algn="just"/>
            <a:r>
              <a:rPr lang="zh-CN" altLang="en-US" spc="150">
                <a:latin typeface="Arial" panose="020B0604020202020204" pitchFamily="34" charset="0"/>
                <a:ea typeface="微软雅黑" panose="020B0503020204020204" charset="-122"/>
                <a:sym typeface="Arial" panose="020B0604020202020204" pitchFamily="34" charset="0"/>
              </a:rPr>
              <a:t>当多家供应商报价一致且均为最低报价时，系统默认报价时间最早的供应商为成交供应商</a:t>
            </a:r>
            <a:endParaRPr lang="zh-CN" altLang="en-US"/>
          </a:p>
        </p:txBody>
      </p:sp>
      <p:sp>
        <p:nvSpPr>
          <p:cNvPr id="7" name="椭圆 6"/>
          <p:cNvSpPr/>
          <p:nvPr>
            <p:custDataLst>
              <p:tags r:id="rId12"/>
            </p:custDataLst>
          </p:nvPr>
        </p:nvSpPr>
        <p:spPr>
          <a:xfrm>
            <a:off x="396704" y="5500239"/>
            <a:ext cx="884129" cy="884129"/>
          </a:xfrm>
          <a:prstGeom prst="ellipse">
            <a:avLst/>
          </a:prstGeom>
          <a:solidFill>
            <a:srgbClr val="7AC2C7"/>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04</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1279138" y="5495290"/>
            <a:ext cx="4401185" cy="922020"/>
          </a:xfrm>
          <a:prstGeom prst="rect">
            <a:avLst/>
          </a:prstGeom>
          <a:noFill/>
        </p:spPr>
        <p:txBody>
          <a:bodyPr wrap="square" rtlCol="0">
            <a:spAutoFit/>
          </a:bodyPr>
          <a:lstStyle/>
          <a:p>
            <a:pPr algn="just"/>
            <a:r>
              <a:rPr lang="zh-CN" altLang="en-US"/>
              <a:t>供应商按采购需求在自有商品中选择商品进行响应，报价时应是单价，且不得高于采购需求中的控制单价</a:t>
            </a:r>
            <a:endParaRPr lang="zh-CN" altLang="en-US"/>
          </a:p>
        </p:txBody>
      </p:sp>
      <p:sp>
        <p:nvSpPr>
          <p:cNvPr id="11" name="椭圆 10"/>
          <p:cNvSpPr/>
          <p:nvPr>
            <p:custDataLst>
              <p:tags r:id="rId13"/>
            </p:custDataLst>
          </p:nvPr>
        </p:nvSpPr>
        <p:spPr>
          <a:xfrm>
            <a:off x="6217343" y="5481720"/>
            <a:ext cx="884129" cy="884129"/>
          </a:xfrm>
          <a:prstGeom prst="ellipse">
            <a:avLst/>
          </a:prstGeom>
          <a:solidFill>
            <a:srgbClr val="79BB8F"/>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08</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102723" y="2118360"/>
            <a:ext cx="4217035" cy="645160"/>
          </a:xfrm>
          <a:prstGeom prst="rect">
            <a:avLst/>
          </a:prstGeom>
          <a:noFill/>
        </p:spPr>
        <p:txBody>
          <a:bodyPr wrap="square" rtlCol="0">
            <a:spAutoFit/>
          </a:bodyPr>
          <a:lstStyle/>
          <a:p>
            <a:pPr algn="just"/>
            <a:r>
              <a:rPr lang="zh-CN" altLang="en-US"/>
              <a:t>在报价时间截止前，供应商可以多次修改报价，最后一次报价为最终报价</a:t>
            </a:r>
            <a:endParaRPr lang="zh-CN" altLang="en-US"/>
          </a:p>
        </p:txBody>
      </p:sp>
      <p:sp>
        <p:nvSpPr>
          <p:cNvPr id="2" name="文本框 1"/>
          <p:cNvSpPr txBox="1"/>
          <p:nvPr/>
        </p:nvSpPr>
        <p:spPr>
          <a:xfrm>
            <a:off x="732155" y="1064895"/>
            <a:ext cx="4064000" cy="460375"/>
          </a:xfrm>
          <a:prstGeom prst="rect">
            <a:avLst/>
          </a:prstGeom>
          <a:noFill/>
        </p:spPr>
        <p:txBody>
          <a:bodyPr wrap="square" rtlCol="0">
            <a:spAutoFit/>
          </a:bodyPr>
          <a:lstStyle/>
          <a:p>
            <a:r>
              <a:rPr lang="zh-CN" altLang="en-US" sz="2400" b="1"/>
              <a:t>网上竞价流程</a:t>
            </a:r>
            <a:endParaRPr lang="zh-CN" altLang="en-US" sz="2400" b="1"/>
          </a:p>
        </p:txBody>
      </p:sp>
      <p:sp>
        <p:nvSpPr>
          <p:cNvPr id="3" name="文本框 2"/>
          <p:cNvSpPr txBox="1"/>
          <p:nvPr/>
        </p:nvSpPr>
        <p:spPr>
          <a:xfrm>
            <a:off x="182245" y="73025"/>
            <a:ext cx="4064000" cy="1076325"/>
          </a:xfrm>
          <a:prstGeom prst="rect">
            <a:avLst/>
          </a:prstGeom>
          <a:noFill/>
        </p:spPr>
        <p:txBody>
          <a:bodyPr wrap="square" rtlCol="0">
            <a:spAutoFit/>
          </a:bodyPr>
          <a:lstStyle/>
          <a:p>
            <a:r>
              <a:rPr lang="zh-CN" altLang="en-US" sz="3200">
                <a:solidFill>
                  <a:schemeClr val="bg1"/>
                </a:solidFill>
                <a:sym typeface="+mn-ea"/>
              </a:rPr>
              <a:t>交易方式区分</a:t>
            </a:r>
            <a:endParaRPr lang="zh-CN" altLang="en-US" sz="3200">
              <a:solidFill>
                <a:schemeClr val="bg1"/>
              </a:solidFill>
            </a:endParaRPr>
          </a:p>
          <a:p>
            <a:endParaRPr lang="zh-CN" altLang="en-US" sz="3200"/>
          </a:p>
        </p:txBody>
      </p:sp>
    </p:spTree>
    <p:custDataLst>
      <p:tags r:id="rId14"/>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交易方式区分</a:t>
            </a:r>
            <a:endParaRPr lang="zh-CN" altLang="en-US" sz="3200">
              <a:solidFill>
                <a:schemeClr val="bg1"/>
              </a:solidFill>
            </a:endParaRPr>
          </a:p>
        </p:txBody>
      </p:sp>
      <p:sp>
        <p:nvSpPr>
          <p:cNvPr id="8" name="文本框 7"/>
          <p:cNvSpPr txBox="1"/>
          <p:nvPr/>
        </p:nvSpPr>
        <p:spPr>
          <a:xfrm>
            <a:off x="203200" y="875030"/>
            <a:ext cx="10915650" cy="5572125"/>
          </a:xfrm>
          <a:prstGeom prst="rect">
            <a:avLst/>
          </a:prstGeom>
          <a:noFill/>
        </p:spPr>
        <p:txBody>
          <a:bodyPr wrap="square" rtlCol="0">
            <a:noAutofit/>
          </a:bodyPr>
          <a:lstStyle/>
          <a:p>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注意事项：</a:t>
            </a:r>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latin typeface="微软雅黑" panose="020B0503020204020204" charset="-122"/>
                <a:ea typeface="微软雅黑" panose="020B0503020204020204" charset="-122"/>
                <a:cs typeface="微软雅黑" panose="020B0503020204020204" charset="-122"/>
                <a:sym typeface="+mn-ea"/>
              </a:rPr>
              <a:t>网上竞价采购人可根据自身情况，对项目自行拟定具体细化需求（参数拟定）【个性需求】</a:t>
            </a:r>
            <a:endParaRPr lang="zh-CN" altLang="en-US" sz="2400">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latin typeface="微软雅黑" panose="020B0503020204020204" charset="-122"/>
                <a:ea typeface="微软雅黑" panose="020B0503020204020204" charset="-122"/>
                <a:cs typeface="微软雅黑" panose="020B0503020204020204" charset="-122"/>
                <a:sym typeface="+mn-ea"/>
              </a:rPr>
              <a:t>网上竞价需采购人对经销商报价内容进行实质性响应审核（报价结束后若采购人对供应商响应的商品参数不满意将其设为无效报价）。</a:t>
            </a:r>
            <a:endParaRPr lang="zh-CN" altLang="en-US" sz="2400">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latin typeface="微软雅黑" panose="020B0503020204020204" charset="-122"/>
                <a:ea typeface="微软雅黑" panose="020B0503020204020204" charset="-122"/>
                <a:cs typeface="微软雅黑" panose="020B0503020204020204" charset="-122"/>
                <a:sym typeface="+mn-ea"/>
              </a:rPr>
              <a:t>若所有参与报价的经销商响应的商品品牌数量不能满足采购人设定的品牌数量要求，则竞价项目失败。</a:t>
            </a:r>
            <a:endParaRPr lang="zh-CN" altLang="en-US" sz="2400">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latin typeface="微软雅黑" panose="020B0503020204020204" charset="-122"/>
                <a:ea typeface="微软雅黑" panose="020B0503020204020204" charset="-122"/>
                <a:cs typeface="微软雅黑" panose="020B0503020204020204" charset="-122"/>
                <a:sym typeface="+mn-ea"/>
              </a:rPr>
              <a:t>若选择多品目竞价方式时，新建一个采购计划应添加多</a:t>
            </a:r>
            <a:r>
              <a:rPr lang="zh-CN" altLang="en-US" sz="2400">
                <a:latin typeface="微软雅黑" panose="020B0503020204020204" charset="-122"/>
                <a:ea typeface="微软雅黑" panose="020B0503020204020204" charset="-122"/>
                <a:cs typeface="微软雅黑" panose="020B0503020204020204" charset="-122"/>
                <a:sym typeface="+mn-ea"/>
              </a:rPr>
              <a:t>条计划</a:t>
            </a:r>
            <a:r>
              <a:rPr lang="zh-CN" altLang="en-US" sz="2400">
                <a:latin typeface="微软雅黑" panose="020B0503020204020204" charset="-122"/>
                <a:ea typeface="微软雅黑" panose="020B0503020204020204" charset="-122"/>
                <a:cs typeface="微软雅黑" panose="020B0503020204020204" charset="-122"/>
                <a:sym typeface="+mn-ea"/>
              </a:rPr>
              <a:t>明细。</a:t>
            </a:r>
            <a:endParaRPr lang="zh-CN" altLang="en-US" sz="2400">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latin typeface="微软雅黑" panose="020B0503020204020204" charset="-122"/>
                <a:ea typeface="微软雅黑" panose="020B0503020204020204" charset="-122"/>
                <a:cs typeface="微软雅黑" panose="020B0503020204020204" charset="-122"/>
                <a:sym typeface="+mn-ea"/>
              </a:rPr>
              <a:t>需要不少于三家供应商实质响应采购需求并报价。</a:t>
            </a:r>
            <a:endParaRPr lang="zh-CN" altLang="en-US" sz="2400">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latin typeface="微软雅黑" panose="020B0503020204020204" charset="-122"/>
                <a:ea typeface="微软雅黑" panose="020B0503020204020204" charset="-122"/>
                <a:cs typeface="微软雅黑" panose="020B0503020204020204" charset="-122"/>
                <a:sym typeface="+mn-ea"/>
              </a:rPr>
              <a:t>项目结束后需要采购人确认竞价结果，系统将自动发送订单至供应商。</a:t>
            </a:r>
            <a:endParaRPr lang="en-US" altLang="zh-CN" sz="2400">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latin typeface="微软雅黑" panose="020B0503020204020204" charset="-122"/>
                <a:ea typeface="微软雅黑" panose="020B0503020204020204" charset="-122"/>
                <a:cs typeface="微软雅黑" panose="020B0503020204020204" charset="-122"/>
                <a:sym typeface="+mn-ea"/>
              </a:rPr>
              <a:t>竞价成功的项目无特殊情况不允许退货。</a:t>
            </a:r>
            <a:endParaRPr lang="zh-CN" altLang="en-US" sz="2400">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endParaRPr lang="zh-CN" altLang="en-US" sz="2400">
              <a:latin typeface="微软雅黑" panose="020B0503020204020204" charset="-122"/>
              <a:ea typeface="微软雅黑" panose="020B0503020204020204" charset="-122"/>
              <a:cs typeface="微软雅黑" panose="020B0503020204020204" charset="-122"/>
              <a:sym typeface="+mn-ea"/>
            </a:endParaRPr>
          </a:p>
          <a:p>
            <a:pPr marL="457200" indent="0" fontAlgn="auto">
              <a:lnSpc>
                <a:spcPct val="150000"/>
              </a:lnSpc>
              <a:buNone/>
            </a:pPr>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custDataLst>
              <p:tags r:id="rId1"/>
            </p:custDataLst>
          </p:nvPr>
        </p:nvSpPr>
        <p:spPr>
          <a:xfrm>
            <a:off x="365284" y="1902593"/>
            <a:ext cx="898889" cy="898889"/>
          </a:xfrm>
          <a:prstGeom prst="ellipse">
            <a:avLst/>
          </a:prstGeom>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01</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20" name="文本框 19"/>
          <p:cNvSpPr txBox="1"/>
          <p:nvPr>
            <p:custDataLst>
              <p:tags r:id="rId2"/>
            </p:custDataLst>
          </p:nvPr>
        </p:nvSpPr>
        <p:spPr>
          <a:xfrm>
            <a:off x="1264081" y="2060287"/>
            <a:ext cx="4720906" cy="512668"/>
          </a:xfrm>
          <a:prstGeom prst="rect">
            <a:avLst/>
          </a:prstGeom>
          <a:noFill/>
        </p:spPr>
        <p:txBody>
          <a:bodyPr wrap="square" rtlCol="0" anchor="ctr" anchorCtr="0">
            <a:noAutofit/>
          </a:bodyPr>
          <a:lstStyle/>
          <a:p>
            <a:pPr algn="just">
              <a:lnSpc>
                <a:spcPct val="120000"/>
              </a:lnSpc>
            </a:pPr>
            <a:r>
              <a:rPr lang="zh-CN" altLang="en-US" spc="150">
                <a:latin typeface="Arial" panose="020B0604020202020204" pitchFamily="34" charset="0"/>
                <a:ea typeface="微软雅黑" panose="020B0503020204020204" charset="-122"/>
                <a:sym typeface="Arial" panose="020B0604020202020204" pitchFamily="34" charset="0"/>
              </a:rPr>
              <a:t>采购人在网上商城已上架商品中选择一款商品发起反拍项目</a:t>
            </a:r>
            <a:endParaRPr lang="zh-CN" altLang="en-US" spc="150">
              <a:latin typeface="Arial" panose="020B0604020202020204" pitchFamily="34" charset="0"/>
              <a:ea typeface="微软雅黑" panose="020B0503020204020204" charset="-122"/>
              <a:sym typeface="Arial" panose="020B0604020202020204" pitchFamily="34" charset="0"/>
            </a:endParaRPr>
          </a:p>
        </p:txBody>
      </p:sp>
      <p:sp>
        <p:nvSpPr>
          <p:cNvPr id="58" name="椭圆 57"/>
          <p:cNvSpPr/>
          <p:nvPr>
            <p:custDataLst>
              <p:tags r:id="rId3"/>
            </p:custDataLst>
          </p:nvPr>
        </p:nvSpPr>
        <p:spPr>
          <a:xfrm>
            <a:off x="365284" y="3080414"/>
            <a:ext cx="898889" cy="898889"/>
          </a:xfrm>
          <a:prstGeom prst="ellipse">
            <a:avLst/>
          </a:prstGeom>
          <a:solidFill>
            <a:srgbClr val="8EAADC"/>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02</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59" name="文本框 58"/>
          <p:cNvSpPr txBox="1"/>
          <p:nvPr>
            <p:custDataLst>
              <p:tags r:id="rId4"/>
            </p:custDataLst>
          </p:nvPr>
        </p:nvSpPr>
        <p:spPr>
          <a:xfrm>
            <a:off x="1264081" y="3278300"/>
            <a:ext cx="4720906" cy="512668"/>
          </a:xfrm>
          <a:prstGeom prst="rect">
            <a:avLst/>
          </a:prstGeom>
          <a:noFill/>
        </p:spPr>
        <p:txBody>
          <a:bodyPr wrap="square" rtlCol="0" anchor="ctr" anchorCtr="0">
            <a:noAutofit/>
          </a:bodyPr>
          <a:lstStyle/>
          <a:p>
            <a:pPr algn="just">
              <a:lnSpc>
                <a:spcPct val="120000"/>
              </a:lnSpc>
            </a:pPr>
            <a:r>
              <a:rPr lang="zh-CN" altLang="en-US" spc="150">
                <a:latin typeface="Arial" panose="020B0604020202020204" pitchFamily="34" charset="0"/>
                <a:ea typeface="微软雅黑" panose="020B0503020204020204" charset="-122"/>
                <a:sym typeface="Arial" panose="020B0604020202020204" pitchFamily="34" charset="0"/>
              </a:rPr>
              <a:t>确认采购需求后发布反拍采购公告，公示期不得少于一个工作日</a:t>
            </a:r>
            <a:r>
              <a:rPr lang="zh-CN" altLang="en-US" sz="1600" spc="150">
                <a:latin typeface="Arial" panose="020B0604020202020204" pitchFamily="34" charset="0"/>
                <a:ea typeface="微软雅黑" panose="020B0503020204020204" charset="-122"/>
                <a:sym typeface="Arial" panose="020B0604020202020204" pitchFamily="34" charset="0"/>
              </a:rPr>
              <a:t>，</a:t>
            </a:r>
            <a:endParaRPr lang="zh-CN" altLang="en-US" sz="1600" spc="150">
              <a:latin typeface="Arial" panose="020B0604020202020204" pitchFamily="34" charset="0"/>
              <a:ea typeface="微软雅黑" panose="020B0503020204020204" charset="-122"/>
              <a:sym typeface="Arial" panose="020B0604020202020204" pitchFamily="34" charset="0"/>
            </a:endParaRPr>
          </a:p>
        </p:txBody>
      </p:sp>
      <p:sp>
        <p:nvSpPr>
          <p:cNvPr id="21" name="椭圆 20"/>
          <p:cNvSpPr/>
          <p:nvPr>
            <p:custDataLst>
              <p:tags r:id="rId5"/>
            </p:custDataLst>
          </p:nvPr>
        </p:nvSpPr>
        <p:spPr>
          <a:xfrm>
            <a:off x="365284" y="4266401"/>
            <a:ext cx="898889" cy="898889"/>
          </a:xfrm>
          <a:prstGeom prst="ellipse">
            <a:avLst/>
          </a:prstGeom>
          <a:solidFill>
            <a:srgbClr val="79B6D3"/>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03</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22" name="文本框 21"/>
          <p:cNvSpPr txBox="1"/>
          <p:nvPr>
            <p:custDataLst>
              <p:tags r:id="rId6"/>
            </p:custDataLst>
          </p:nvPr>
        </p:nvSpPr>
        <p:spPr>
          <a:xfrm>
            <a:off x="1262719" y="4560992"/>
            <a:ext cx="4721587" cy="512668"/>
          </a:xfrm>
          <a:prstGeom prst="rect">
            <a:avLst/>
          </a:prstGeom>
          <a:noFill/>
        </p:spPr>
        <p:txBody>
          <a:bodyPr wrap="square" rtlCol="0" anchor="ctr" anchorCtr="0">
            <a:noAutofit/>
          </a:bodyPr>
          <a:lstStyle/>
          <a:p>
            <a:pPr algn="just">
              <a:lnSpc>
                <a:spcPct val="120000"/>
              </a:lnSpc>
            </a:pPr>
            <a:r>
              <a:rPr lang="zh-CN" altLang="en-US" spc="150">
                <a:latin typeface="Arial" panose="020B0604020202020204" pitchFamily="34" charset="0"/>
                <a:ea typeface="微软雅黑" panose="020B0503020204020204" charset="-122"/>
                <a:sym typeface="Arial" panose="020B0604020202020204" pitchFamily="34" charset="0"/>
              </a:rPr>
              <a:t>符合要求的供应商于公示期结束后第一个工作日的9点至16点进行报价</a:t>
            </a:r>
            <a:endParaRPr lang="zh-CN" altLang="en-US" spc="150">
              <a:latin typeface="Arial" panose="020B0604020202020204" pitchFamily="34" charset="0"/>
              <a:ea typeface="微软雅黑" panose="020B0503020204020204" charset="-122"/>
              <a:sym typeface="Arial" panose="020B0604020202020204" pitchFamily="34" charset="0"/>
            </a:endParaRPr>
          </a:p>
          <a:p>
            <a:pPr algn="just">
              <a:lnSpc>
                <a:spcPct val="120000"/>
              </a:lnSpc>
            </a:pPr>
            <a:endParaRPr lang="zh-CN" altLang="en-US" spc="150">
              <a:latin typeface="Arial" panose="020B0604020202020204" pitchFamily="34" charset="0"/>
              <a:ea typeface="微软雅黑" panose="020B0503020204020204" charset="-122"/>
              <a:sym typeface="Arial" panose="020B0604020202020204" pitchFamily="34" charset="0"/>
            </a:endParaRPr>
          </a:p>
        </p:txBody>
      </p:sp>
      <p:sp>
        <p:nvSpPr>
          <p:cNvPr id="23" name="椭圆 22"/>
          <p:cNvSpPr/>
          <p:nvPr>
            <p:custDataLst>
              <p:tags r:id="rId7"/>
            </p:custDataLst>
          </p:nvPr>
        </p:nvSpPr>
        <p:spPr>
          <a:xfrm>
            <a:off x="6230701" y="1900189"/>
            <a:ext cx="898889" cy="898889"/>
          </a:xfrm>
          <a:prstGeom prst="ellipse">
            <a:avLst/>
          </a:prstGeom>
          <a:solidFill>
            <a:srgbClr val="7AC2C7"/>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05</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24" name="文本框 23"/>
          <p:cNvSpPr txBox="1"/>
          <p:nvPr>
            <p:custDataLst>
              <p:tags r:id="rId8"/>
            </p:custDataLst>
          </p:nvPr>
        </p:nvSpPr>
        <p:spPr>
          <a:xfrm>
            <a:off x="7183255" y="3428083"/>
            <a:ext cx="4522102" cy="512668"/>
          </a:xfrm>
          <a:prstGeom prst="rect">
            <a:avLst/>
          </a:prstGeom>
          <a:noFill/>
        </p:spPr>
        <p:txBody>
          <a:bodyPr wrap="square" rtlCol="0" anchor="ctr" anchorCtr="0">
            <a:noAutofit/>
          </a:bodyPr>
          <a:lstStyle/>
          <a:p>
            <a:pPr algn="just">
              <a:lnSpc>
                <a:spcPct val="120000"/>
              </a:lnSpc>
            </a:pPr>
            <a:r>
              <a:rPr lang="zh-CN" altLang="en-US">
                <a:latin typeface="+mn-ea"/>
                <a:cs typeface="+mn-ea"/>
                <a:sym typeface="+mn-ea"/>
              </a:rPr>
              <a:t>报价时间截止后，实质响应采购需求的供应商有3家及以上，系统默认最低报价供应商为成交供应商</a:t>
            </a:r>
            <a:endParaRPr lang="zh-CN" altLang="en-US">
              <a:latin typeface="+mn-ea"/>
              <a:cs typeface="+mn-ea"/>
            </a:endParaRPr>
          </a:p>
          <a:p>
            <a:pPr algn="just">
              <a:lnSpc>
                <a:spcPct val="120000"/>
              </a:lnSpc>
            </a:pPr>
            <a:endParaRPr lang="zh-CN" altLang="en-US" spc="150">
              <a:latin typeface="+mn-ea"/>
              <a:cs typeface="+mn-ea"/>
              <a:sym typeface="Arial" panose="020B0604020202020204" pitchFamily="34" charset="0"/>
            </a:endParaRPr>
          </a:p>
        </p:txBody>
      </p:sp>
      <p:sp>
        <p:nvSpPr>
          <p:cNvPr id="73" name="椭圆 72"/>
          <p:cNvSpPr/>
          <p:nvPr>
            <p:custDataLst>
              <p:tags r:id="rId9"/>
            </p:custDataLst>
          </p:nvPr>
        </p:nvSpPr>
        <p:spPr>
          <a:xfrm>
            <a:off x="6254831" y="3041938"/>
            <a:ext cx="898889" cy="898889"/>
          </a:xfrm>
          <a:prstGeom prst="ellipse">
            <a:avLst/>
          </a:prstGeom>
          <a:solidFill>
            <a:srgbClr val="6BC0A7"/>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06</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76" name="椭圆 75"/>
          <p:cNvSpPr/>
          <p:nvPr>
            <p:custDataLst>
              <p:tags r:id="rId10"/>
            </p:custDataLst>
          </p:nvPr>
        </p:nvSpPr>
        <p:spPr>
          <a:xfrm>
            <a:off x="6226256" y="4215966"/>
            <a:ext cx="898889" cy="898889"/>
          </a:xfrm>
          <a:prstGeom prst="ellipse">
            <a:avLst/>
          </a:prstGeom>
          <a:solidFill>
            <a:srgbClr val="79BB8F"/>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07</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77" name="文本框 76"/>
          <p:cNvSpPr txBox="1"/>
          <p:nvPr>
            <p:custDataLst>
              <p:tags r:id="rId11"/>
            </p:custDataLst>
          </p:nvPr>
        </p:nvSpPr>
        <p:spPr>
          <a:xfrm>
            <a:off x="7183255" y="5860644"/>
            <a:ext cx="4522102" cy="512668"/>
          </a:xfrm>
          <a:prstGeom prst="rect">
            <a:avLst/>
          </a:prstGeom>
          <a:noFill/>
        </p:spPr>
        <p:txBody>
          <a:bodyPr wrap="square" rtlCol="0" anchor="ctr" anchorCtr="0"/>
          <a:lstStyle/>
          <a:p>
            <a:pPr algn="just">
              <a:lnSpc>
                <a:spcPct val="120000"/>
              </a:lnSpc>
            </a:pPr>
            <a:r>
              <a:rPr lang="zh-CN" altLang="en-US" spc="150">
                <a:latin typeface="Arial" panose="020B0604020202020204" pitchFamily="34" charset="0"/>
                <a:ea typeface="微软雅黑" panose="020B0503020204020204" charset="-122"/>
                <a:sym typeface="Arial" panose="020B0604020202020204" pitchFamily="34" charset="0"/>
              </a:rPr>
              <a:t>由采购人确认成交结果，系统自动生成订单发送给供应商，并发布成交结果公告</a:t>
            </a:r>
            <a:endParaRPr lang="zh-CN" altLang="en-US" spc="150">
              <a:latin typeface="Arial" panose="020B0604020202020204" pitchFamily="34" charset="0"/>
              <a:ea typeface="微软雅黑" panose="020B0503020204020204" charset="-122"/>
              <a:sym typeface="Arial" panose="020B0604020202020204" pitchFamily="34" charset="0"/>
            </a:endParaRPr>
          </a:p>
          <a:p>
            <a:pPr algn="just">
              <a:lnSpc>
                <a:spcPct val="120000"/>
              </a:lnSpc>
            </a:pPr>
            <a:endParaRPr lang="zh-CN" altLang="en-US" spc="150">
              <a:latin typeface="Arial" panose="020B0604020202020204" pitchFamily="34" charset="0"/>
              <a:ea typeface="微软雅黑" panose="020B0503020204020204" charset="-122"/>
              <a:sym typeface="+mn-ea"/>
            </a:endParaRPr>
          </a:p>
        </p:txBody>
      </p:sp>
      <p:sp>
        <p:nvSpPr>
          <p:cNvPr id="4" name="文本框 3"/>
          <p:cNvSpPr txBox="1"/>
          <p:nvPr/>
        </p:nvSpPr>
        <p:spPr>
          <a:xfrm>
            <a:off x="7130663" y="4201160"/>
            <a:ext cx="4217035" cy="1087755"/>
          </a:xfrm>
          <a:prstGeom prst="rect">
            <a:avLst/>
          </a:prstGeom>
          <a:noFill/>
        </p:spPr>
        <p:txBody>
          <a:bodyPr wrap="square" rtlCol="0">
            <a:spAutoFit/>
          </a:bodyPr>
          <a:lstStyle/>
          <a:p>
            <a:pPr algn="just">
              <a:lnSpc>
                <a:spcPct val="120000"/>
              </a:lnSpc>
            </a:pPr>
            <a:r>
              <a:rPr lang="zh-CN" altLang="en-US" spc="150">
                <a:latin typeface="Arial" panose="020B0604020202020204" pitchFamily="34" charset="0"/>
                <a:ea typeface="微软雅黑" panose="020B0503020204020204" charset="-122"/>
                <a:sym typeface="Arial" panose="020B0604020202020204" pitchFamily="34" charset="0"/>
              </a:rPr>
              <a:t>当多家供应商报价一致且均为最低报价时，系统默认报价时间最早的供应商为成交供应商</a:t>
            </a:r>
            <a:endParaRPr lang="zh-CN" altLang="en-US" spc="150">
              <a:latin typeface="Arial" panose="020B0604020202020204" pitchFamily="34" charset="0"/>
              <a:ea typeface="微软雅黑" panose="020B0503020204020204" charset="-122"/>
              <a:sym typeface="Arial" panose="020B0604020202020204" pitchFamily="34" charset="0"/>
            </a:endParaRPr>
          </a:p>
        </p:txBody>
      </p:sp>
      <p:sp>
        <p:nvSpPr>
          <p:cNvPr id="7" name="椭圆 6"/>
          <p:cNvSpPr/>
          <p:nvPr>
            <p:custDataLst>
              <p:tags r:id="rId12"/>
            </p:custDataLst>
          </p:nvPr>
        </p:nvSpPr>
        <p:spPr>
          <a:xfrm>
            <a:off x="365594" y="5457654"/>
            <a:ext cx="898889" cy="898889"/>
          </a:xfrm>
          <a:prstGeom prst="ellipse">
            <a:avLst/>
          </a:prstGeom>
          <a:solidFill>
            <a:srgbClr val="7AC2C7"/>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04</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11" name="椭圆 10"/>
          <p:cNvSpPr/>
          <p:nvPr>
            <p:custDataLst>
              <p:tags r:id="rId13"/>
            </p:custDataLst>
          </p:nvPr>
        </p:nvSpPr>
        <p:spPr>
          <a:xfrm>
            <a:off x="6229985" y="5440680"/>
            <a:ext cx="923925" cy="909320"/>
          </a:xfrm>
          <a:prstGeom prst="ellipse">
            <a:avLst/>
          </a:prstGeom>
          <a:solidFill>
            <a:srgbClr val="79BB8F"/>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rPr>
              <a:t>08</a:t>
            </a:r>
            <a:endParaRPr lang="en-US" altLang="zh-CN"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3" name="文本框 2"/>
          <p:cNvSpPr txBox="1"/>
          <p:nvPr/>
        </p:nvSpPr>
        <p:spPr>
          <a:xfrm>
            <a:off x="7203053" y="1899920"/>
            <a:ext cx="4144645" cy="1198880"/>
          </a:xfrm>
          <a:prstGeom prst="rect">
            <a:avLst/>
          </a:prstGeom>
          <a:noFill/>
        </p:spPr>
        <p:txBody>
          <a:bodyPr wrap="square" rtlCol="0">
            <a:spAutoFit/>
          </a:bodyPr>
          <a:lstStyle/>
          <a:p>
            <a:pPr algn="just"/>
            <a:r>
              <a:rPr lang="zh-CN" altLang="en-US">
                <a:sym typeface="+mn-ea"/>
              </a:rPr>
              <a:t>在报价时间截止前，供应商可以根据采购人设定的降幅率或降幅金额多次修改报价，最后一次报价为最终报价</a:t>
            </a:r>
            <a:endParaRPr lang="zh-CN" altLang="en-US"/>
          </a:p>
          <a:p>
            <a:pPr algn="just"/>
            <a:endParaRPr lang="zh-CN" altLang="en-US"/>
          </a:p>
        </p:txBody>
      </p:sp>
      <p:sp>
        <p:nvSpPr>
          <p:cNvPr id="6" name="文本框 5"/>
          <p:cNvSpPr txBox="1"/>
          <p:nvPr/>
        </p:nvSpPr>
        <p:spPr>
          <a:xfrm>
            <a:off x="1264533" y="5655310"/>
            <a:ext cx="4329430" cy="922020"/>
          </a:xfrm>
          <a:prstGeom prst="rect">
            <a:avLst/>
          </a:prstGeom>
          <a:noFill/>
        </p:spPr>
        <p:txBody>
          <a:bodyPr wrap="square" rtlCol="0">
            <a:spAutoFit/>
          </a:bodyPr>
          <a:lstStyle/>
          <a:p>
            <a:pPr algn="just"/>
            <a:r>
              <a:rPr lang="zh-CN" altLang="en-US" spc="150">
                <a:latin typeface="Arial" panose="020B0604020202020204" pitchFamily="34" charset="0"/>
                <a:ea typeface="微软雅黑" panose="020B0503020204020204" charset="-122"/>
                <a:sym typeface="Arial" panose="020B0604020202020204" pitchFamily="34" charset="0"/>
              </a:rPr>
              <a:t>供应商无需响应商品，可直接报价，报价不得高于采购需求中的控制单价</a:t>
            </a:r>
            <a:endParaRPr lang="zh-CN" altLang="en-US" spc="150">
              <a:latin typeface="Arial" panose="020B0604020202020204" pitchFamily="34" charset="0"/>
              <a:ea typeface="微软雅黑" panose="020B0503020204020204" charset="-122"/>
              <a:sym typeface="Arial" panose="020B0604020202020204" pitchFamily="34" charset="0"/>
            </a:endParaRPr>
          </a:p>
          <a:p>
            <a:pPr algn="just"/>
            <a:endParaRPr lang="zh-CN" altLang="en-US"/>
          </a:p>
        </p:txBody>
      </p:sp>
      <p:sp>
        <p:nvSpPr>
          <p:cNvPr id="2" name="文本框 1"/>
          <p:cNvSpPr txBox="1"/>
          <p:nvPr/>
        </p:nvSpPr>
        <p:spPr>
          <a:xfrm>
            <a:off x="816610" y="1031875"/>
            <a:ext cx="3751580" cy="460375"/>
          </a:xfrm>
          <a:prstGeom prst="rect">
            <a:avLst/>
          </a:prstGeom>
          <a:noFill/>
        </p:spPr>
        <p:txBody>
          <a:bodyPr wrap="square" rtlCol="0">
            <a:spAutoFit/>
          </a:bodyPr>
          <a:lstStyle/>
          <a:p>
            <a:r>
              <a:rPr lang="zh-CN" altLang="en-US" sz="2400" b="1"/>
              <a:t>电子反拍流程</a:t>
            </a:r>
            <a:endParaRPr lang="zh-CN" altLang="en-US" sz="2400" b="1"/>
          </a:p>
        </p:txBody>
      </p:sp>
      <p:sp>
        <p:nvSpPr>
          <p:cNvPr id="5" name="文本框 4"/>
          <p:cNvSpPr txBox="1"/>
          <p:nvPr>
            <p:custDataLst>
              <p:tags r:id="rId14"/>
            </p:custDataLst>
          </p:nvPr>
        </p:nvSpPr>
        <p:spPr>
          <a:xfrm>
            <a:off x="203200" y="83820"/>
            <a:ext cx="4905375" cy="583565"/>
          </a:xfrm>
          <a:prstGeom prst="rect">
            <a:avLst/>
          </a:prstGeom>
          <a:noFill/>
        </p:spPr>
        <p:txBody>
          <a:bodyPr wrap="square" rtlCol="0">
            <a:spAutoFit/>
          </a:bodyPr>
          <a:p>
            <a:r>
              <a:rPr lang="zh-CN" altLang="en-US" sz="3200">
                <a:solidFill>
                  <a:schemeClr val="bg1"/>
                </a:solidFill>
              </a:rPr>
              <a:t>交易方式区分</a:t>
            </a:r>
            <a:endParaRPr lang="zh-CN" altLang="en-US" sz="3200">
              <a:solidFill>
                <a:schemeClr val="bg1"/>
              </a:solidFill>
            </a:endParaRPr>
          </a:p>
        </p:txBody>
      </p:sp>
    </p:spTree>
    <p:custDataLst>
      <p:tags r:id="rId15"/>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交易方式区分</a:t>
            </a:r>
            <a:endParaRPr lang="zh-CN" altLang="en-US" sz="3200">
              <a:solidFill>
                <a:schemeClr val="bg1"/>
              </a:solidFill>
            </a:endParaRPr>
          </a:p>
        </p:txBody>
      </p:sp>
      <p:sp>
        <p:nvSpPr>
          <p:cNvPr id="8" name="文本框 7"/>
          <p:cNvSpPr txBox="1"/>
          <p:nvPr/>
        </p:nvSpPr>
        <p:spPr>
          <a:xfrm>
            <a:off x="394970" y="895350"/>
            <a:ext cx="10915650" cy="4833620"/>
          </a:xfrm>
          <a:prstGeom prst="rect">
            <a:avLst/>
          </a:prstGeom>
          <a:noFill/>
        </p:spPr>
        <p:txBody>
          <a:bodyPr wrap="square" rtlCol="0">
            <a:noAutofit/>
          </a:bodyPr>
          <a:lstStyle/>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注意事项：</a:t>
            </a:r>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latin typeface="微软雅黑" panose="020B0503020204020204" charset="-122"/>
                <a:ea typeface="微软雅黑" panose="020B0503020204020204" charset="-122"/>
                <a:cs typeface="微软雅黑" panose="020B0503020204020204" charset="-122"/>
                <a:sym typeface="+mn-ea"/>
              </a:rPr>
              <a:t>电子反拍是选择商城的具体某款货物（参数固定），进行反向拍卖竞价（价低者得）。</a:t>
            </a:r>
            <a:endParaRPr lang="zh-CN" altLang="en-US" sz="2400">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latin typeface="微软雅黑" panose="020B0503020204020204" charset="-122"/>
                <a:ea typeface="微软雅黑" panose="020B0503020204020204" charset="-122"/>
                <a:cs typeface="微软雅黑" panose="020B0503020204020204" charset="-122"/>
                <a:sym typeface="+mn-ea"/>
              </a:rPr>
              <a:t>电子反拍不需要采购人确认报价内容，采购人只需要对结果进行确认即可。</a:t>
            </a:r>
            <a:endParaRPr lang="zh-CN" altLang="en-US" sz="2400">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latin typeface="微软雅黑" panose="020B0503020204020204" charset="-122"/>
                <a:ea typeface="微软雅黑" panose="020B0503020204020204" charset="-122"/>
                <a:cs typeface="微软雅黑" panose="020B0503020204020204" charset="-122"/>
                <a:sym typeface="+mn-ea"/>
              </a:rPr>
              <a:t>需要不少于三家供应商进行报价。</a:t>
            </a:r>
            <a:endParaRPr lang="zh-CN" altLang="en-US" sz="2400">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latin typeface="微软雅黑" panose="020B0503020204020204" charset="-122"/>
                <a:ea typeface="微软雅黑" panose="020B0503020204020204" charset="-122"/>
                <a:cs typeface="微软雅黑" panose="020B0503020204020204" charset="-122"/>
                <a:sym typeface="+mn-ea"/>
              </a:rPr>
              <a:t>反拍成功的项目无特殊情况不允许退货。</a:t>
            </a:r>
            <a:endParaRPr lang="zh-CN" altLang="en-US" sz="2400">
              <a:latin typeface="微软雅黑" panose="020B0503020204020204" charset="-122"/>
              <a:ea typeface="微软雅黑" panose="020B0503020204020204" charset="-122"/>
              <a:cs typeface="微软雅黑" panose="020B0503020204020204" charset="-122"/>
              <a:sym typeface="+mn-ea"/>
            </a:endParaRPr>
          </a:p>
          <a:p>
            <a:pPr indent="0">
              <a:buNone/>
            </a:pPr>
            <a:endParaRPr lang="zh-CN" altLang="en-US" sz="2400"/>
          </a:p>
          <a:p>
            <a:endParaRPr lang="zh-CN" sz="2400">
              <a:latin typeface="+mn-ea"/>
              <a:cs typeface="+mn-ea"/>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终止项目</a:t>
            </a:r>
            <a:endParaRPr lang="zh-CN" altLang="en-US" sz="3200">
              <a:solidFill>
                <a:schemeClr val="bg1"/>
              </a:solidFill>
            </a:endParaRPr>
          </a:p>
        </p:txBody>
      </p:sp>
      <p:sp>
        <p:nvSpPr>
          <p:cNvPr id="8" name="文本框 7"/>
          <p:cNvSpPr txBox="1"/>
          <p:nvPr/>
        </p:nvSpPr>
        <p:spPr>
          <a:xfrm>
            <a:off x="394970" y="895350"/>
            <a:ext cx="10915650" cy="4833620"/>
          </a:xfrm>
          <a:prstGeom prst="rect">
            <a:avLst/>
          </a:prstGeom>
          <a:noFill/>
        </p:spPr>
        <p:txBody>
          <a:bodyPr wrap="square" rtlCol="0">
            <a:noAutofit/>
          </a:bodyPr>
          <a:lstStyle/>
          <a:p>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当竞价或反拍项目出现以下任一情形时将被终止，由终止发起人发布终止公告：</a:t>
            </a:r>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altLang="en-US" sz="2400">
                <a:sym typeface="+mn-ea"/>
              </a:rPr>
              <a:t>采购人因故取消采购项目</a:t>
            </a:r>
            <a:endParaRPr lang="zh-CN" altLang="en-US" sz="2400">
              <a:sym typeface="+mn-ea"/>
            </a:endParaRPr>
          </a:p>
          <a:p>
            <a:pPr marL="457200" indent="457200" fontAlgn="auto">
              <a:lnSpc>
                <a:spcPct val="150000"/>
              </a:lnSpc>
              <a:buAutoNum type="arabicPeriod"/>
            </a:pPr>
            <a:r>
              <a:rPr lang="zh-CN" sz="2400">
                <a:latin typeface="微软雅黑" panose="020B0503020204020204" charset="-122"/>
                <a:ea typeface="微软雅黑" panose="020B0503020204020204" charset="-122"/>
                <a:cs typeface="微软雅黑" panose="020B0503020204020204" charset="-122"/>
                <a:sym typeface="+mn-ea"/>
              </a:rPr>
              <a:t>在报价时间截止后，参与报价实质响应采购需求的供应商不足3家，或当采购人推荐品牌时，有效报价的品牌数量不满足要求。</a:t>
            </a:r>
            <a:endParaRPr lang="zh-CN" sz="2400">
              <a:latin typeface="微软雅黑" panose="020B0503020204020204" charset="-122"/>
              <a:ea typeface="微软雅黑" panose="020B0503020204020204" charset="-122"/>
              <a:cs typeface="微软雅黑" panose="020B0503020204020204" charset="-122"/>
              <a:sym typeface="+mn-ea"/>
            </a:endParaRPr>
          </a:p>
          <a:p>
            <a:pPr marL="457200" indent="457200" fontAlgn="auto">
              <a:lnSpc>
                <a:spcPct val="150000"/>
              </a:lnSpc>
              <a:buAutoNum type="arabicPeriod"/>
            </a:pPr>
            <a:r>
              <a:rPr lang="zh-CN" sz="2400">
                <a:latin typeface="微软雅黑" panose="020B0503020204020204" charset="-122"/>
                <a:ea typeface="微软雅黑" panose="020B0503020204020204" charset="-122"/>
                <a:sym typeface="+mn-ea"/>
              </a:rPr>
              <a:t>成交供应商因不可抗力放弃成交。</a:t>
            </a:r>
            <a:endParaRPr lang="zh-CN" sz="2400">
              <a:latin typeface="微软雅黑" panose="020B0503020204020204" charset="-122"/>
              <a:ea typeface="微软雅黑" panose="020B0503020204020204" charset="-122"/>
              <a:sym typeface="+mn-ea"/>
            </a:endParaRPr>
          </a:p>
          <a:p>
            <a:pPr marL="457200" indent="457200" fontAlgn="auto">
              <a:lnSpc>
                <a:spcPct val="150000"/>
              </a:lnSpc>
              <a:buAutoNum type="arabicPeriod"/>
            </a:pPr>
            <a:r>
              <a:rPr lang="zh-CN" sz="2400">
                <a:latin typeface="微软雅黑" panose="020B0503020204020204" charset="-122"/>
                <a:ea typeface="微软雅黑" panose="020B0503020204020204" charset="-122"/>
                <a:sym typeface="+mn-ea"/>
              </a:rPr>
              <a:t>成交供应商提供虚假材料谋取成交。</a:t>
            </a:r>
            <a:endParaRPr lang="zh-CN" altLang="en-US" sz="2400"/>
          </a:p>
          <a:p>
            <a:endParaRPr lang="zh-CN" sz="2400">
              <a:latin typeface="+mn-ea"/>
              <a:cs typeface="+mn-ea"/>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a:xfrm>
            <a:off x="3776345" y="3025775"/>
            <a:ext cx="1232535" cy="1017270"/>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70C0"/>
          </a:solidFill>
          <a:ln>
            <a:noFill/>
          </a:ln>
          <a:effectLst>
            <a:outerShdw blurRad="228600" dist="127000" dir="2700000" sx="95000" sy="95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r>
              <a:rPr lang="en-US" sz="2800" b="1" dirty="0">
                <a:latin typeface="微软雅黑" panose="020B0503020204020204" charset="-122"/>
                <a:ea typeface="微软雅黑" panose="020B0503020204020204" charset="-122"/>
                <a:cs typeface="+mn-ea"/>
                <a:sym typeface="+mn-lt"/>
              </a:rPr>
              <a:t>03</a:t>
            </a:r>
            <a:endParaRPr lang="en-US" sz="2800" b="1" dirty="0">
              <a:latin typeface="微软雅黑" panose="020B0503020204020204" charset="-122"/>
              <a:ea typeface="微软雅黑" panose="020B0503020204020204" charset="-122"/>
              <a:cs typeface="+mn-ea"/>
              <a:sym typeface="+mn-lt"/>
            </a:endParaRPr>
          </a:p>
        </p:txBody>
      </p:sp>
      <p:sp>
        <p:nvSpPr>
          <p:cNvPr id="12" name="矩形 11"/>
          <p:cNvSpPr/>
          <p:nvPr/>
        </p:nvSpPr>
        <p:spPr>
          <a:xfrm>
            <a:off x="5454650" y="2865120"/>
            <a:ext cx="5546725" cy="1602105"/>
          </a:xfrm>
          <a:prstGeom prst="rect">
            <a:avLst/>
          </a:prstGeom>
        </p:spPr>
        <p:txBody>
          <a:bodyPr wrap="square" lIns="0" tIns="0" rIns="0" bIns="0" anchor="ctr">
            <a:noAutofit/>
          </a:bodyPr>
          <a:lstStyle/>
          <a:p>
            <a:pPr algn="l"/>
            <a:r>
              <a:rPr lang="zh-CN" altLang="en-US" sz="4400" b="1" spc="500" dirty="0">
                <a:solidFill>
                  <a:schemeClr val="tx1">
                    <a:lumMod val="75000"/>
                    <a:lumOff val="25000"/>
                  </a:schemeClr>
                </a:solidFill>
                <a:latin typeface="微软雅黑" panose="020B0503020204020204" charset="-122"/>
                <a:ea typeface="微软雅黑" panose="020B0503020204020204" charset="-122"/>
                <a:sym typeface="+mn-ea"/>
              </a:rPr>
              <a:t>操作流程演示</a:t>
            </a:r>
            <a:endParaRPr lang="zh-CN" altLang="en-US" sz="4400" b="1" spc="500" dirty="0">
              <a:solidFill>
                <a:schemeClr val="tx1">
                  <a:lumMod val="75000"/>
                  <a:lumOff val="25000"/>
                </a:schemeClr>
              </a:solidFill>
              <a:latin typeface="微软雅黑" panose="020B0503020204020204" charset="-122"/>
              <a:ea typeface="微软雅黑" panose="020B0503020204020204" charset="-122"/>
              <a:sym typeface="+mn-ea"/>
            </a:endParaRPr>
          </a:p>
        </p:txBody>
      </p:sp>
      <p:sp>
        <p:nvSpPr>
          <p:cNvPr id="30" name="任意多边形 29"/>
          <p:cNvSpPr/>
          <p:nvPr/>
        </p:nvSpPr>
        <p:spPr>
          <a:xfrm>
            <a:off x="1442566" y="-2383399"/>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C00000">
              <a:alpha val="60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1" name="任意多边形 30"/>
          <p:cNvSpPr/>
          <p:nvPr/>
        </p:nvSpPr>
        <p:spPr>
          <a:xfrm>
            <a:off x="-2532247" y="-2383399"/>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0070C0">
              <a:alpha val="69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2" name="任意多边形 31"/>
          <p:cNvSpPr/>
          <p:nvPr/>
        </p:nvSpPr>
        <p:spPr>
          <a:xfrm>
            <a:off x="-544839" y="-363412"/>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blipFill>
            <a:blip r:embed="rId1" cstate="print"/>
            <a:stretch>
              <a:fillRect/>
            </a:stretch>
          </a:blip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3" name="任意多边形 32"/>
          <p:cNvSpPr/>
          <p:nvPr/>
        </p:nvSpPr>
        <p:spPr>
          <a:xfrm>
            <a:off x="-2532247" y="1691908"/>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FFC000">
              <a:alpha val="53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 fill="hold"/>
                                        <p:tgtEl>
                                          <p:spTgt spid="4"/>
                                        </p:tgtEl>
                                        <p:attrNameLst>
                                          <p:attrName>ppt_w</p:attrName>
                                        </p:attrNameLst>
                                      </p:cBhvr>
                                      <p:tavLst>
                                        <p:tav tm="0">
                                          <p:val>
                                            <p:fltVal val="0"/>
                                          </p:val>
                                        </p:tav>
                                        <p:tav tm="100000">
                                          <p:val>
                                            <p:strVal val="#ppt_w"/>
                                          </p:val>
                                        </p:tav>
                                      </p:tavLst>
                                    </p:anim>
                                    <p:anim calcmode="lin" valueType="num">
                                      <p:cBhvr>
                                        <p:cTn id="8" dur="300" fill="hold"/>
                                        <p:tgtEl>
                                          <p:spTgt spid="4"/>
                                        </p:tgtEl>
                                        <p:attrNameLst>
                                          <p:attrName>ppt_h</p:attrName>
                                        </p:attrNameLst>
                                      </p:cBhvr>
                                      <p:tavLst>
                                        <p:tav tm="0">
                                          <p:val>
                                            <p:fltVal val="0"/>
                                          </p:val>
                                        </p:tav>
                                        <p:tav tm="100000">
                                          <p:val>
                                            <p:strVal val="#ppt_h"/>
                                          </p:val>
                                        </p:tav>
                                      </p:tavLst>
                                    </p:anim>
                                    <p:animEffect transition="in" filter="fade">
                                      <p:cBhvr>
                                        <p:cTn id="9" dur="3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操作流程演示</a:t>
            </a:r>
            <a:endParaRPr lang="zh-CN" altLang="en-US" sz="3200">
              <a:solidFill>
                <a:schemeClr val="bg1"/>
              </a:solidFill>
            </a:endParaRPr>
          </a:p>
        </p:txBody>
      </p:sp>
      <p:sp>
        <p:nvSpPr>
          <p:cNvPr id="8" name="文本框 7"/>
          <p:cNvSpPr txBox="1"/>
          <p:nvPr/>
        </p:nvSpPr>
        <p:spPr>
          <a:xfrm>
            <a:off x="394970" y="895350"/>
            <a:ext cx="10915650" cy="4833620"/>
          </a:xfrm>
          <a:prstGeom prst="rect">
            <a:avLst/>
          </a:prstGeom>
          <a:noFill/>
        </p:spPr>
        <p:txBody>
          <a:bodyPr wrap="square" rtlCol="0">
            <a:noAutofit/>
          </a:bodyPr>
          <a:lstStyle/>
          <a:p>
            <a:pPr indent="457200" fontAlgn="auto">
              <a:lnSpc>
                <a:spcPct val="150000"/>
              </a:lnSpc>
              <a:buNone/>
            </a:pPr>
            <a:r>
              <a:rPr lang="zh-CN" altLang="en-US" sz="2400" b="1"/>
              <a:t>省本级</a:t>
            </a:r>
            <a:r>
              <a:rPr lang="en-US" altLang="zh-CN" sz="2400" b="1"/>
              <a:t>/</a:t>
            </a:r>
            <a:r>
              <a:rPr lang="zh-CN" altLang="en-US" sz="2400" b="1"/>
              <a:t>郑州市采购单位直购：</a:t>
            </a:r>
            <a:r>
              <a:rPr lang="zh-CN" altLang="en-US" sz="2400"/>
              <a:t>下单</a:t>
            </a:r>
            <a:r>
              <a:rPr lang="zh-CN" altLang="en-US" sz="2400"/>
              <a:t>时自动生成采购计划</a:t>
            </a:r>
            <a:endParaRPr lang="zh-CN" altLang="en-US" sz="2400"/>
          </a:p>
          <a:p>
            <a:pPr indent="457200" fontAlgn="auto">
              <a:lnSpc>
                <a:spcPct val="150000"/>
              </a:lnSpc>
              <a:buNone/>
            </a:pPr>
            <a:endParaRPr lang="zh-CN" altLang="en-US" sz="2400"/>
          </a:p>
          <a:p>
            <a:pPr indent="457200" fontAlgn="auto">
              <a:lnSpc>
                <a:spcPct val="150000"/>
              </a:lnSpc>
              <a:buNone/>
            </a:pPr>
            <a:r>
              <a:rPr lang="zh-CN" altLang="en-US" sz="2400" b="1"/>
              <a:t>地市级</a:t>
            </a:r>
            <a:r>
              <a:rPr lang="en-US" altLang="zh-CN" sz="2400" b="1"/>
              <a:t>/</a:t>
            </a:r>
            <a:r>
              <a:rPr lang="zh-CN" altLang="en-US" sz="2400" b="1"/>
              <a:t>区县级采购单位直购：</a:t>
            </a:r>
            <a:r>
              <a:rPr lang="zh-CN" altLang="en-US" sz="2400"/>
              <a:t>购买集采品目商品时需先在政府采购网（河南省电子化政府采购系统）进行</a:t>
            </a:r>
            <a:r>
              <a:rPr lang="zh-CN" altLang="en-US" sz="2400">
                <a:sym typeface="+mn-ea"/>
              </a:rPr>
              <a:t>采购计划</a:t>
            </a:r>
            <a:r>
              <a:rPr lang="zh-CN" altLang="en-US" sz="2400">
                <a:sym typeface="+mn-ea"/>
              </a:rPr>
              <a:t>备案，待计划下达至网上商城后（采购计划显示</a:t>
            </a:r>
            <a:r>
              <a:rPr lang="en-US" altLang="zh-CN" sz="2400">
                <a:sym typeface="+mn-ea"/>
              </a:rPr>
              <a:t>“</a:t>
            </a:r>
            <a:r>
              <a:rPr lang="zh-CN" altLang="en-US" sz="2400">
                <a:sym typeface="+mn-ea"/>
              </a:rPr>
              <a:t>采购中</a:t>
            </a:r>
            <a:r>
              <a:rPr lang="en-US" altLang="zh-CN" sz="2400">
                <a:sym typeface="+mn-ea"/>
              </a:rPr>
              <a:t>”</a:t>
            </a:r>
            <a:r>
              <a:rPr lang="zh-CN" altLang="en-US" sz="2400">
                <a:sym typeface="+mn-ea"/>
              </a:rPr>
              <a:t>）再进行采购。</a:t>
            </a:r>
            <a:endParaRPr lang="zh-CN" altLang="en-US" sz="2400">
              <a:sym typeface="+mn-ea"/>
            </a:endParaRPr>
          </a:p>
          <a:p>
            <a:pPr indent="457200" fontAlgn="auto">
              <a:lnSpc>
                <a:spcPct val="150000"/>
              </a:lnSpc>
              <a:buNone/>
            </a:pPr>
            <a:endParaRPr lang="zh-CN" altLang="en-US" sz="2400">
              <a:solidFill>
                <a:srgbClr val="FF0000"/>
              </a:solidFill>
              <a:sym typeface="+mn-ea"/>
            </a:endParaRPr>
          </a:p>
          <a:p>
            <a:pPr indent="457200" fontAlgn="auto">
              <a:lnSpc>
                <a:spcPct val="150000"/>
              </a:lnSpc>
              <a:buNone/>
            </a:pPr>
            <a:r>
              <a:rPr lang="zh-CN" altLang="en-US" sz="2400">
                <a:solidFill>
                  <a:srgbClr val="FF0000"/>
                </a:solidFill>
                <a:sym typeface="+mn-ea"/>
              </a:rPr>
              <a:t>注意：采购单位一定要注意区分自己的单位性质。</a:t>
            </a:r>
            <a:endParaRPr lang="zh-CN" altLang="en-US" sz="2400">
              <a:solidFill>
                <a:srgbClr val="FF0000"/>
              </a:solidFill>
            </a:endParaRPr>
          </a:p>
          <a:p>
            <a:pPr indent="457200" fontAlgn="auto">
              <a:lnSpc>
                <a:spcPct val="150000"/>
              </a:lnSpc>
            </a:pPr>
            <a:endParaRPr lang="zh-CN" sz="2400">
              <a:latin typeface="+mn-ea"/>
              <a:cs typeface="+mn-ea"/>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操作流程演示</a:t>
            </a:r>
            <a:endParaRPr lang="zh-CN" altLang="en-US" sz="3200">
              <a:solidFill>
                <a:schemeClr val="bg1"/>
              </a:solidFill>
            </a:endParaRPr>
          </a:p>
        </p:txBody>
      </p:sp>
      <p:sp>
        <p:nvSpPr>
          <p:cNvPr id="8" name="文本框 7"/>
          <p:cNvSpPr txBox="1"/>
          <p:nvPr/>
        </p:nvSpPr>
        <p:spPr>
          <a:xfrm>
            <a:off x="394970" y="895350"/>
            <a:ext cx="10915650" cy="4833620"/>
          </a:xfrm>
          <a:prstGeom prst="rect">
            <a:avLst/>
          </a:prstGeom>
          <a:noFill/>
        </p:spPr>
        <p:txBody>
          <a:bodyPr wrap="square" rtlCol="0">
            <a:noAutofit/>
          </a:bodyPr>
          <a:lstStyle/>
          <a:p>
            <a:pPr indent="457200" fontAlgn="auto">
              <a:lnSpc>
                <a:spcPct val="150000"/>
              </a:lnSpc>
              <a:buNone/>
            </a:pPr>
            <a:r>
              <a:rPr lang="zh-CN" altLang="en-US" sz="2400" b="1"/>
              <a:t>地市级</a:t>
            </a:r>
            <a:r>
              <a:rPr lang="en-US" altLang="zh-CN" sz="2400" b="1"/>
              <a:t>/</a:t>
            </a:r>
            <a:r>
              <a:rPr lang="zh-CN" altLang="en-US" sz="2400" b="1"/>
              <a:t>区县级采购单位：当采购单位需申报采购计划时，请在此页面申请，若计划备案过程中有问题可向</a:t>
            </a:r>
            <a:r>
              <a:rPr lang="zh-CN" altLang="en-US" sz="2400" b="1">
                <a:solidFill>
                  <a:srgbClr val="FF0000"/>
                </a:solidFill>
              </a:rPr>
              <a:t>采购网</a:t>
            </a:r>
            <a:r>
              <a:rPr lang="zh-CN" altLang="en-US" sz="2400" b="1">
                <a:solidFill>
                  <a:schemeClr val="tx1"/>
                </a:solidFill>
              </a:rPr>
              <a:t>相关技术人员联系</a:t>
            </a:r>
            <a:r>
              <a:rPr lang="zh-CN" altLang="en-US" sz="2400" b="1"/>
              <a:t>，帮助您完成采购计划备案</a:t>
            </a:r>
            <a:endParaRPr lang="zh-CN" altLang="en-US" sz="2400" b="1"/>
          </a:p>
          <a:p>
            <a:pPr indent="457200" fontAlgn="auto">
              <a:lnSpc>
                <a:spcPct val="150000"/>
              </a:lnSpc>
              <a:buNone/>
            </a:pPr>
            <a:endParaRPr lang="zh-CN" sz="2400">
              <a:latin typeface="+mn-ea"/>
              <a:cs typeface="+mn-ea"/>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pic>
        <p:nvPicPr>
          <p:cNvPr id="4" name="图片 3"/>
          <p:cNvPicPr>
            <a:picLocks noChangeAspect="1"/>
          </p:cNvPicPr>
          <p:nvPr>
            <p:custDataLst>
              <p:tags r:id="rId1"/>
            </p:custDataLst>
          </p:nvPr>
        </p:nvPicPr>
        <p:blipFill>
          <a:blip r:embed="rId2"/>
          <a:stretch>
            <a:fillRect/>
          </a:stretch>
        </p:blipFill>
        <p:spPr>
          <a:xfrm>
            <a:off x="1200150" y="2271395"/>
            <a:ext cx="9305925" cy="4414520"/>
          </a:xfrm>
          <a:prstGeom prst="rect">
            <a:avLst/>
          </a:prstGeom>
        </p:spPr>
      </p:pic>
    </p:spTree>
    <p:custDataLst>
      <p:tags r:id="rId3"/>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业务规范介绍</a:t>
            </a:r>
            <a:endParaRPr lang="zh-CN" altLang="en-US" sz="3200">
              <a:solidFill>
                <a:schemeClr val="bg1"/>
              </a:solidFill>
            </a:endParaRPr>
          </a:p>
        </p:txBody>
      </p:sp>
      <p:sp>
        <p:nvSpPr>
          <p:cNvPr id="8" name="文本框 7"/>
          <p:cNvSpPr txBox="1"/>
          <p:nvPr/>
        </p:nvSpPr>
        <p:spPr>
          <a:xfrm>
            <a:off x="480060" y="1101725"/>
            <a:ext cx="11073130" cy="5085080"/>
          </a:xfrm>
          <a:prstGeom prst="rect">
            <a:avLst/>
          </a:prstGeom>
          <a:noFill/>
        </p:spPr>
        <p:txBody>
          <a:bodyPr wrap="square" rtlCol="0">
            <a:noAutofit/>
          </a:bodyPr>
          <a:lstStyle/>
          <a:p>
            <a:pPr indent="0" fontAlgn="auto">
              <a:lnSpc>
                <a:spcPct val="150000"/>
              </a:lnSpc>
            </a:pPr>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注意</a:t>
            </a:r>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事项：</a:t>
            </a:r>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pPr indent="0" fontAlgn="auto">
              <a:lnSpc>
                <a:spcPct val="150000"/>
              </a:lnSpc>
            </a:pPr>
            <a:r>
              <a:rPr lang="en-US" altLang="zh-CN"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1</a:t>
            </a:r>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、若采购计划备案后无需使用需要删除时，请在商城工作台中找到【我的计划】，勾选需要删除的计划，点击【退回计划】按钮，计划会直接</a:t>
            </a:r>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作废。</a:t>
            </a:r>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pPr indent="0" fontAlgn="auto">
              <a:lnSpc>
                <a:spcPct val="150000"/>
              </a:lnSpc>
            </a:pPr>
            <a:r>
              <a:rPr lang="en-US" altLang="zh-CN"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2</a:t>
            </a:r>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、若做完采购计划备案后，还未下达到网上商城的计划（内部未审核），</a:t>
            </a:r>
            <a:r>
              <a:rPr lang="zh-CN" altLang="en-US" sz="2400" dirty="0">
                <a:cs typeface="Arial" panose="020B0604020202020204" pitchFamily="34" charset="0"/>
                <a:sym typeface="+mn-ea"/>
              </a:rPr>
              <a:t>可以直接做删除处理。</a:t>
            </a:r>
            <a:endParaRPr lang="zh-CN" altLang="en-US" sz="2400" dirty="0">
              <a:cs typeface="Arial" panose="020B0604020202020204" pitchFamily="34" charset="0"/>
              <a:sym typeface="+mn-ea"/>
            </a:endParaRPr>
          </a:p>
          <a:p>
            <a:pPr indent="0" fontAlgn="auto">
              <a:lnSpc>
                <a:spcPct val="150000"/>
              </a:lnSpc>
            </a:pPr>
            <a:r>
              <a:rPr lang="en-US" altLang="zh-CN" sz="2400" dirty="0">
                <a:cs typeface="Arial" panose="020B0604020202020204" pitchFamily="34" charset="0"/>
                <a:sym typeface="+mn-ea"/>
              </a:rPr>
              <a:t>3</a:t>
            </a:r>
            <a:r>
              <a:rPr lang="zh-CN" altLang="en-US" sz="2400" dirty="0">
                <a:cs typeface="Arial" panose="020B0604020202020204" pitchFamily="34" charset="0"/>
                <a:sym typeface="+mn-ea"/>
              </a:rPr>
              <a:t>、采购计划备案</a:t>
            </a:r>
            <a:r>
              <a:rPr lang="zh-CN" altLang="en-US" sz="2400" dirty="0">
                <a:cs typeface="Arial" panose="020B0604020202020204" pitchFamily="34" charset="0"/>
                <a:sym typeface="+mn-ea"/>
              </a:rPr>
              <a:t>时，一个计划可添加多条计划</a:t>
            </a:r>
            <a:r>
              <a:rPr lang="zh-CN" altLang="en-US" sz="2400" dirty="0">
                <a:cs typeface="Arial" panose="020B0604020202020204" pitchFamily="34" charset="0"/>
                <a:sym typeface="+mn-ea"/>
              </a:rPr>
              <a:t>明细。</a:t>
            </a:r>
            <a:endParaRPr lang="zh-CN" altLang="en-US" sz="2400" dirty="0">
              <a:cs typeface="Arial" panose="020B0604020202020204" pitchFamily="34" charset="0"/>
              <a:sym typeface="+mn-ea"/>
            </a:endParaRPr>
          </a:p>
          <a:p>
            <a:pPr indent="0" fontAlgn="auto">
              <a:lnSpc>
                <a:spcPct val="150000"/>
              </a:lnSpc>
            </a:pPr>
            <a:r>
              <a:rPr lang="en-US" altLang="zh-CN" sz="2400" dirty="0">
                <a:cs typeface="Arial" panose="020B0604020202020204" pitchFamily="34" charset="0"/>
                <a:sym typeface="+mn-ea"/>
              </a:rPr>
              <a:t>4</a:t>
            </a:r>
            <a:r>
              <a:rPr lang="zh-CN" altLang="en-US" sz="2400" dirty="0">
                <a:cs typeface="Arial" panose="020B0604020202020204" pitchFamily="34" charset="0"/>
                <a:sym typeface="+mn-ea"/>
              </a:rPr>
              <a:t>、采购人下单</a:t>
            </a:r>
            <a:r>
              <a:rPr lang="zh-CN" altLang="en-US" sz="2400" dirty="0">
                <a:cs typeface="Arial" panose="020B0604020202020204" pitchFamily="34" charset="0"/>
                <a:sym typeface="+mn-ea"/>
              </a:rPr>
              <a:t>时，一个订单只能关联一个采购计划。</a:t>
            </a:r>
            <a:endParaRPr lang="zh-CN" altLang="en-US" sz="2400" dirty="0">
              <a:cs typeface="Arial" panose="020B0604020202020204" pitchFamily="34" charset="0"/>
              <a:sym typeface="+mn-ea"/>
            </a:endParaRPr>
          </a:p>
        </p:txBody>
      </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操作流程演示</a:t>
            </a:r>
            <a:endParaRPr lang="zh-CN" altLang="en-US" sz="3200">
              <a:solidFill>
                <a:schemeClr val="bg1"/>
              </a:solidFill>
            </a:endParaRPr>
          </a:p>
        </p:txBody>
      </p:sp>
      <p:sp>
        <p:nvSpPr>
          <p:cNvPr id="8" name="文本框 7"/>
          <p:cNvSpPr txBox="1"/>
          <p:nvPr/>
        </p:nvSpPr>
        <p:spPr>
          <a:xfrm>
            <a:off x="394970" y="895350"/>
            <a:ext cx="10915650" cy="4833620"/>
          </a:xfrm>
          <a:prstGeom prst="rect">
            <a:avLst/>
          </a:prstGeom>
          <a:noFill/>
        </p:spPr>
        <p:txBody>
          <a:bodyPr wrap="square" rtlCol="0">
            <a:noAutofit/>
          </a:bodyPr>
          <a:lstStyle/>
          <a:p>
            <a:pPr indent="457200" fontAlgn="auto">
              <a:lnSpc>
                <a:spcPct val="150000"/>
              </a:lnSpc>
            </a:pPr>
            <a:r>
              <a:rPr lang="zh-CN" altLang="en-US" sz="2400" b="1"/>
              <a:t>合同备案注意事项：</a:t>
            </a:r>
            <a:endParaRPr lang="zh-CN" altLang="en-US" sz="2400" b="1"/>
          </a:p>
          <a:p>
            <a:pPr indent="457200" fontAlgn="auto">
              <a:lnSpc>
                <a:spcPct val="150000"/>
              </a:lnSpc>
            </a:pPr>
            <a:r>
              <a:rPr lang="zh-CN" altLang="en-US" sz="2400" dirty="0">
                <a:effectLst/>
                <a:latin typeface="微软雅黑" panose="020B0503020204020204" charset="-122"/>
                <a:ea typeface="微软雅黑" panose="020B0503020204020204" charset="-122"/>
                <a:cs typeface="微软雅黑" panose="020B0503020204020204" charset="-122"/>
                <a:sym typeface="+mn-ea"/>
              </a:rPr>
              <a:t>1、对于直购或者非直购的方式，如果确认合同后发现，计划中的资金来源错误，如：应是国库集中支付但是选择了自行支付方式，导致最终无法跟内网对接通过国库支付的情况，可以通过电子化政府采购系统中的“异常信息处理”功能申请进行修改。</a:t>
            </a:r>
            <a:r>
              <a:rPr lang="en-US" altLang="zh-CN" sz="2400" dirty="0">
                <a:effectLst/>
                <a:latin typeface="微软雅黑" panose="020B0503020204020204" charset="-122"/>
                <a:ea typeface="微软雅黑" panose="020B0503020204020204" charset="-122"/>
                <a:cs typeface="微软雅黑" panose="020B0503020204020204" charset="-122"/>
                <a:sym typeface="+mn-ea"/>
              </a:rPr>
              <a:t> </a:t>
            </a:r>
            <a:endParaRPr lang="zh-CN" altLang="en-US" sz="2400" dirty="0">
              <a:effectLst/>
              <a:latin typeface="微软雅黑" panose="020B0503020204020204" charset="-122"/>
              <a:ea typeface="微软雅黑" panose="020B0503020204020204" charset="-122"/>
              <a:cs typeface="微软雅黑" panose="020B0503020204020204" charset="-122"/>
              <a:sym typeface="+mn-ea"/>
            </a:endParaRPr>
          </a:p>
          <a:p>
            <a:pPr indent="457200" fontAlgn="auto">
              <a:lnSpc>
                <a:spcPct val="150000"/>
              </a:lnSpc>
            </a:pPr>
            <a:r>
              <a:rPr lang="zh-CN" altLang="en-US" sz="2400" dirty="0">
                <a:effectLst/>
                <a:latin typeface="微软雅黑" panose="020B0503020204020204" charset="-122"/>
                <a:ea typeface="微软雅黑" panose="020B0503020204020204" charset="-122"/>
                <a:cs typeface="微软雅黑" panose="020B0503020204020204" charset="-122"/>
                <a:sym typeface="+mn-ea"/>
              </a:rPr>
              <a:t>2、若确认合同时发现供应商的银行账户有误，采购人无法付款到供应商账户时，可先将合同确认，等待合同备案，通过</a:t>
            </a:r>
            <a:r>
              <a:rPr lang="zh-CN" altLang="en-US" sz="2400" dirty="0">
                <a:effectLst/>
                <a:latin typeface="微软雅黑" panose="020B0503020204020204" charset="-122"/>
                <a:ea typeface="微软雅黑" panose="020B0503020204020204" charset="-122"/>
                <a:cs typeface="微软雅黑" panose="020B0503020204020204" charset="-122"/>
                <a:sym typeface="+mn-ea"/>
              </a:rPr>
              <a:t>电子化政府采购系统</a:t>
            </a:r>
            <a:r>
              <a:rPr lang="zh-CN" altLang="en-US" sz="2400" dirty="0">
                <a:effectLst/>
                <a:latin typeface="微软雅黑" panose="020B0503020204020204" charset="-122"/>
                <a:ea typeface="微软雅黑" panose="020B0503020204020204" charset="-122"/>
                <a:cs typeface="微软雅黑" panose="020B0503020204020204" charset="-122"/>
                <a:sym typeface="+mn-ea"/>
              </a:rPr>
              <a:t>【合同管理】-【合同变更】即可。</a:t>
            </a:r>
            <a:endParaRPr lang="zh-CN" altLang="en-US" sz="2400" dirty="0">
              <a:effectLst/>
              <a:latin typeface="微软雅黑" panose="020B0503020204020204" charset="-122"/>
              <a:ea typeface="微软雅黑" panose="020B0503020204020204" charset="-122"/>
              <a:cs typeface="微软雅黑" panose="020B0503020204020204" charset="-122"/>
              <a:sym typeface="+mn-ea"/>
            </a:endParaRPr>
          </a:p>
          <a:p>
            <a:pPr indent="457200" fontAlgn="auto">
              <a:lnSpc>
                <a:spcPct val="150000"/>
              </a:lnSpc>
            </a:pPr>
            <a:r>
              <a:rPr lang="zh-CN" altLang="en-US" sz="2400" dirty="0">
                <a:effectLst/>
                <a:latin typeface="微软雅黑" panose="020B0503020204020204" charset="-122"/>
                <a:ea typeface="微软雅黑" panose="020B0503020204020204" charset="-122"/>
                <a:cs typeface="微软雅黑" panose="020B0503020204020204" charset="-122"/>
                <a:sym typeface="+mn-ea"/>
              </a:rPr>
              <a:t>3、合同确认后，采购人在政府采购系统无法找到该合同支付时，采购需要点击【合同支付申请】进行新增，把合同新增至支付列表中。</a:t>
            </a:r>
            <a:endParaRPr lang="zh-CN" altLang="en-US" sz="2400" dirty="0">
              <a:effectLst/>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操作流程演示</a:t>
            </a:r>
            <a:endParaRPr lang="zh-CN" altLang="en-US" sz="3200">
              <a:solidFill>
                <a:schemeClr val="bg1"/>
              </a:solidFill>
            </a:endParaRPr>
          </a:p>
        </p:txBody>
      </p:sp>
      <p:sp>
        <p:nvSpPr>
          <p:cNvPr id="8" name="文本框 7"/>
          <p:cNvSpPr txBox="1"/>
          <p:nvPr/>
        </p:nvSpPr>
        <p:spPr>
          <a:xfrm>
            <a:off x="394970" y="895350"/>
            <a:ext cx="10915650" cy="4833620"/>
          </a:xfrm>
          <a:prstGeom prst="rect">
            <a:avLst/>
          </a:prstGeom>
          <a:noFill/>
        </p:spPr>
        <p:txBody>
          <a:bodyPr wrap="square" rtlCol="0">
            <a:noAutofit/>
          </a:bodyPr>
          <a:lstStyle/>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pic>
        <p:nvPicPr>
          <p:cNvPr id="2" name="ECB019B1-382A-4266-B25C-5B523AA43C14-1" descr="wps"/>
          <p:cNvPicPr>
            <a:picLocks noChangeAspect="1"/>
          </p:cNvPicPr>
          <p:nvPr>
            <p:custDataLst>
              <p:tags r:id="rId1"/>
            </p:custDataLst>
          </p:nvPr>
        </p:nvPicPr>
        <p:blipFill>
          <a:blip r:embed="rId2"/>
          <a:stretch>
            <a:fillRect/>
          </a:stretch>
        </p:blipFill>
        <p:spPr>
          <a:xfrm>
            <a:off x="4336415" y="895350"/>
            <a:ext cx="4134485" cy="5812790"/>
          </a:xfrm>
          <a:prstGeom prst="rect">
            <a:avLst/>
          </a:prstGeom>
        </p:spPr>
      </p:pic>
    </p:spTree>
    <p:custDataLst>
      <p:tags r:id="rId3"/>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操作流程演示</a:t>
            </a:r>
            <a:endParaRPr lang="zh-CN" altLang="en-US" sz="3200">
              <a:solidFill>
                <a:schemeClr val="bg1"/>
              </a:solidFill>
            </a:endParaRPr>
          </a:p>
        </p:txBody>
      </p:sp>
      <p:sp>
        <p:nvSpPr>
          <p:cNvPr id="8" name="文本框 7"/>
          <p:cNvSpPr txBox="1"/>
          <p:nvPr/>
        </p:nvSpPr>
        <p:spPr>
          <a:xfrm>
            <a:off x="394970" y="895350"/>
            <a:ext cx="10915650" cy="4833620"/>
          </a:xfrm>
          <a:prstGeom prst="rect">
            <a:avLst/>
          </a:prstGeom>
          <a:noFill/>
        </p:spPr>
        <p:txBody>
          <a:bodyPr wrap="square" rtlCol="0">
            <a:noAutofit/>
          </a:bodyPr>
          <a:lstStyle/>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pic>
        <p:nvPicPr>
          <p:cNvPr id="3" name="ECB019B1-382A-4266-B25C-5B523AA43C14-2" descr="C:/Users/丁倩倩/AppData/Local/Temp/wps.uVXYLfwps"/>
          <p:cNvPicPr>
            <a:picLocks noChangeAspect="1"/>
          </p:cNvPicPr>
          <p:nvPr>
            <p:custDataLst>
              <p:tags r:id="rId1"/>
            </p:custDataLst>
          </p:nvPr>
        </p:nvPicPr>
        <p:blipFill>
          <a:blip r:embed="rId2"/>
          <a:stretch>
            <a:fillRect/>
          </a:stretch>
        </p:blipFill>
        <p:spPr>
          <a:xfrm>
            <a:off x="4319270" y="846455"/>
            <a:ext cx="4059555" cy="5901055"/>
          </a:xfrm>
          <a:prstGeom prst="rect">
            <a:avLst/>
          </a:prstGeom>
        </p:spPr>
      </p:pic>
    </p:spTree>
    <p:custDataLst>
      <p:tags r:id="rId3"/>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操作流程演示</a:t>
            </a:r>
            <a:endParaRPr lang="zh-CN" altLang="en-US" sz="3200">
              <a:solidFill>
                <a:schemeClr val="bg1"/>
              </a:solidFill>
            </a:endParaRPr>
          </a:p>
        </p:txBody>
      </p:sp>
      <p:sp>
        <p:nvSpPr>
          <p:cNvPr id="8" name="文本框 7"/>
          <p:cNvSpPr txBox="1"/>
          <p:nvPr/>
        </p:nvSpPr>
        <p:spPr>
          <a:xfrm>
            <a:off x="394970" y="895350"/>
            <a:ext cx="10915650" cy="4833620"/>
          </a:xfrm>
          <a:prstGeom prst="rect">
            <a:avLst/>
          </a:prstGeom>
          <a:noFill/>
        </p:spPr>
        <p:txBody>
          <a:bodyPr wrap="square" rtlCol="0">
            <a:noAutofit/>
          </a:bodyPr>
          <a:lstStyle/>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pic>
        <p:nvPicPr>
          <p:cNvPr id="4" name="ECB019B1-382A-4266-B25C-5B523AA43C14-3" descr="wps"/>
          <p:cNvPicPr>
            <a:picLocks noChangeAspect="1"/>
          </p:cNvPicPr>
          <p:nvPr>
            <p:custDataLst>
              <p:tags r:id="rId1"/>
            </p:custDataLst>
          </p:nvPr>
        </p:nvPicPr>
        <p:blipFill>
          <a:blip r:embed="rId2"/>
          <a:stretch>
            <a:fillRect/>
          </a:stretch>
        </p:blipFill>
        <p:spPr>
          <a:xfrm>
            <a:off x="3988435" y="895350"/>
            <a:ext cx="3366135" cy="5821045"/>
          </a:xfrm>
          <a:prstGeom prst="rect">
            <a:avLst/>
          </a:prstGeom>
        </p:spPr>
      </p:pic>
    </p:spTree>
    <p:custDataLst>
      <p:tags r:id="rId3"/>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a:xfrm>
            <a:off x="3711575" y="3025775"/>
            <a:ext cx="1232535" cy="1017270"/>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0070C0"/>
          </a:solidFill>
          <a:ln>
            <a:noFill/>
          </a:ln>
          <a:effectLst>
            <a:outerShdw blurRad="228600" dist="127000" dir="2700000" sx="95000" sy="95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r>
              <a:rPr lang="en-US" sz="2800" b="1" dirty="0">
                <a:latin typeface="微软雅黑" panose="020B0503020204020204" charset="-122"/>
                <a:ea typeface="微软雅黑" panose="020B0503020204020204" charset="-122"/>
                <a:cs typeface="+mn-ea"/>
                <a:sym typeface="+mn-lt"/>
              </a:rPr>
              <a:t>04</a:t>
            </a:r>
            <a:endParaRPr lang="en-US" sz="2800" b="1" dirty="0">
              <a:latin typeface="微软雅黑" panose="020B0503020204020204" charset="-122"/>
              <a:ea typeface="微软雅黑" panose="020B0503020204020204" charset="-122"/>
              <a:cs typeface="+mn-ea"/>
              <a:sym typeface="+mn-lt"/>
            </a:endParaRPr>
          </a:p>
        </p:txBody>
      </p:sp>
      <p:sp>
        <p:nvSpPr>
          <p:cNvPr id="12" name="矩形 11"/>
          <p:cNvSpPr/>
          <p:nvPr/>
        </p:nvSpPr>
        <p:spPr>
          <a:xfrm>
            <a:off x="5454650" y="2865120"/>
            <a:ext cx="5546725" cy="1602105"/>
          </a:xfrm>
          <a:prstGeom prst="rect">
            <a:avLst/>
          </a:prstGeom>
        </p:spPr>
        <p:txBody>
          <a:bodyPr wrap="square" lIns="0" tIns="0" rIns="0" bIns="0" anchor="ctr">
            <a:noAutofit/>
          </a:bodyPr>
          <a:lstStyle/>
          <a:p>
            <a:pPr algn="l"/>
            <a:r>
              <a:rPr lang="zh-CN" altLang="en-US" sz="4400" b="1" spc="500" dirty="0">
                <a:solidFill>
                  <a:schemeClr val="tx1">
                    <a:lumMod val="75000"/>
                    <a:lumOff val="25000"/>
                  </a:schemeClr>
                </a:solidFill>
                <a:latin typeface="微软雅黑" panose="020B0503020204020204" charset="-122"/>
                <a:ea typeface="微软雅黑" panose="020B0503020204020204" charset="-122"/>
                <a:sym typeface="+mn-ea"/>
              </a:rPr>
              <a:t>常见问题答疑</a:t>
            </a:r>
            <a:endParaRPr lang="zh-CN" altLang="en-US" sz="4400" b="1" spc="500" dirty="0">
              <a:solidFill>
                <a:schemeClr val="tx1">
                  <a:lumMod val="75000"/>
                  <a:lumOff val="25000"/>
                </a:schemeClr>
              </a:solidFill>
              <a:latin typeface="微软雅黑" panose="020B0503020204020204" charset="-122"/>
              <a:ea typeface="微软雅黑" panose="020B0503020204020204" charset="-122"/>
              <a:sym typeface="+mn-ea"/>
            </a:endParaRPr>
          </a:p>
        </p:txBody>
      </p:sp>
      <p:sp>
        <p:nvSpPr>
          <p:cNvPr id="30" name="任意多边形 29"/>
          <p:cNvSpPr/>
          <p:nvPr/>
        </p:nvSpPr>
        <p:spPr>
          <a:xfrm>
            <a:off x="1442566" y="-2383399"/>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C00000">
              <a:alpha val="60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1" name="任意多边形 30"/>
          <p:cNvSpPr/>
          <p:nvPr/>
        </p:nvSpPr>
        <p:spPr>
          <a:xfrm>
            <a:off x="-2532247" y="-2383399"/>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0070C0">
              <a:alpha val="69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2" name="任意多边形 31"/>
          <p:cNvSpPr/>
          <p:nvPr/>
        </p:nvSpPr>
        <p:spPr>
          <a:xfrm>
            <a:off x="-544839" y="-363412"/>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blipFill>
            <a:blip r:embed="rId1" cstate="print"/>
            <a:stretch>
              <a:fillRect/>
            </a:stretch>
          </a:blip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
        <p:nvSpPr>
          <p:cNvPr id="33" name="任意多边形 32"/>
          <p:cNvSpPr/>
          <p:nvPr/>
        </p:nvSpPr>
        <p:spPr>
          <a:xfrm>
            <a:off x="-2532247" y="1691908"/>
            <a:ext cx="3670729" cy="3670728"/>
          </a:xfrm>
          <a:custGeom>
            <a:avLst/>
            <a:gdLst>
              <a:gd name="connsiteX0" fmla="*/ 1122362 w 2244725"/>
              <a:gd name="connsiteY0" fmla="*/ 0 h 2244724"/>
              <a:gd name="connsiteX1" fmla="*/ 2244725 w 2244725"/>
              <a:gd name="connsiteY1" fmla="*/ 1122362 h 2244724"/>
              <a:gd name="connsiteX2" fmla="*/ 1122362 w 2244725"/>
              <a:gd name="connsiteY2" fmla="*/ 2244724 h 2244724"/>
              <a:gd name="connsiteX3" fmla="*/ 0 w 2244725"/>
              <a:gd name="connsiteY3" fmla="*/ 1122362 h 2244724"/>
            </a:gdLst>
            <a:ahLst/>
            <a:cxnLst>
              <a:cxn ang="0">
                <a:pos x="connsiteX0" y="connsiteY0"/>
              </a:cxn>
              <a:cxn ang="0">
                <a:pos x="connsiteX1" y="connsiteY1"/>
              </a:cxn>
              <a:cxn ang="0">
                <a:pos x="connsiteX2" y="connsiteY2"/>
              </a:cxn>
              <a:cxn ang="0">
                <a:pos x="connsiteX3" y="connsiteY3"/>
              </a:cxn>
            </a:cxnLst>
            <a:rect l="l" t="t" r="r" b="b"/>
            <a:pathLst>
              <a:path w="2244725" h="2244724">
                <a:moveTo>
                  <a:pt x="1122362" y="0"/>
                </a:moveTo>
                <a:lnTo>
                  <a:pt x="2244725" y="1122362"/>
                </a:lnTo>
                <a:lnTo>
                  <a:pt x="1122362" y="2244724"/>
                </a:lnTo>
                <a:lnTo>
                  <a:pt x="0" y="1122362"/>
                </a:lnTo>
                <a:close/>
              </a:path>
            </a:pathLst>
          </a:custGeom>
          <a:solidFill>
            <a:srgbClr val="FFC000">
              <a:alpha val="53000"/>
            </a:srgbClr>
          </a:solidFill>
          <a:ln>
            <a:noFill/>
          </a:ln>
        </p:spPr>
        <p:txBody>
          <a:bodyPr vert="horz" wrap="square" lIns="91440" tIns="45720" rIns="91440" bIns="45720" numCol="1" anchor="t" anchorCtr="0" compatLnSpc="1"/>
          <a:lstStyle/>
          <a:p>
            <a:endParaRPr lang="zh-CN" altLang="en-US" dirty="0">
              <a:latin typeface="微软雅黑" panose="020B0503020204020204"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 fill="hold"/>
                                        <p:tgtEl>
                                          <p:spTgt spid="4"/>
                                        </p:tgtEl>
                                        <p:attrNameLst>
                                          <p:attrName>ppt_w</p:attrName>
                                        </p:attrNameLst>
                                      </p:cBhvr>
                                      <p:tavLst>
                                        <p:tav tm="0">
                                          <p:val>
                                            <p:fltVal val="0"/>
                                          </p:val>
                                        </p:tav>
                                        <p:tav tm="100000">
                                          <p:val>
                                            <p:strVal val="#ppt_w"/>
                                          </p:val>
                                        </p:tav>
                                      </p:tavLst>
                                    </p:anim>
                                    <p:anim calcmode="lin" valueType="num">
                                      <p:cBhvr>
                                        <p:cTn id="8" dur="300" fill="hold"/>
                                        <p:tgtEl>
                                          <p:spTgt spid="4"/>
                                        </p:tgtEl>
                                        <p:attrNameLst>
                                          <p:attrName>ppt_h</p:attrName>
                                        </p:attrNameLst>
                                      </p:cBhvr>
                                      <p:tavLst>
                                        <p:tav tm="0">
                                          <p:val>
                                            <p:fltVal val="0"/>
                                          </p:val>
                                        </p:tav>
                                        <p:tav tm="100000">
                                          <p:val>
                                            <p:strVal val="#ppt_h"/>
                                          </p:val>
                                        </p:tav>
                                      </p:tavLst>
                                    </p:anim>
                                    <p:animEffect transition="in" filter="fade">
                                      <p:cBhvr>
                                        <p:cTn id="9" dur="3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常见问题答疑</a:t>
            </a:r>
            <a:endParaRPr lang="zh-CN" altLang="en-US" sz="3200">
              <a:solidFill>
                <a:schemeClr val="bg1"/>
              </a:solidFill>
            </a:endParaRPr>
          </a:p>
        </p:txBody>
      </p:sp>
      <p:sp>
        <p:nvSpPr>
          <p:cNvPr id="8" name="文本框 7"/>
          <p:cNvSpPr txBox="1"/>
          <p:nvPr/>
        </p:nvSpPr>
        <p:spPr>
          <a:xfrm>
            <a:off x="394970" y="895350"/>
            <a:ext cx="10915650" cy="4833620"/>
          </a:xfrm>
          <a:prstGeom prst="rect">
            <a:avLst/>
          </a:prstGeom>
          <a:noFill/>
        </p:spPr>
        <p:txBody>
          <a:bodyPr wrap="square" rtlCol="0">
            <a:noAutofit/>
          </a:bodyPr>
          <a:lstStyle/>
          <a:p>
            <a:pPr indent="0" fontAlgn="auto">
              <a:lnSpc>
                <a:spcPct val="150000"/>
              </a:lnSpc>
              <a:buFont typeface="+mj-lt"/>
              <a:buNone/>
            </a:pPr>
            <a:r>
              <a:rPr lang="en-US" altLang="zh-CN" sz="2400" b="1">
                <a:latin typeface="+mn-ea"/>
                <a:cs typeface="+mn-ea"/>
                <a:sym typeface="+mn-ea"/>
              </a:rPr>
              <a:t>1.</a:t>
            </a:r>
            <a:r>
              <a:rPr lang="zh-CN" altLang="en-US" sz="2400" b="1">
                <a:latin typeface="+mn-ea"/>
                <a:cs typeface="+mn-ea"/>
                <a:sym typeface="+mn-ea"/>
              </a:rPr>
              <a:t>地市和区县采购单位下单时的如何做计划？</a:t>
            </a:r>
            <a:endParaRPr lang="zh-CN" altLang="en-US" sz="2400" b="1">
              <a:latin typeface="+mn-ea"/>
              <a:cs typeface="+mn-ea"/>
              <a:sym typeface="+mn-ea"/>
            </a:endParaRPr>
          </a:p>
          <a:p>
            <a:pPr indent="0" fontAlgn="auto">
              <a:lnSpc>
                <a:spcPct val="150000"/>
              </a:lnSpc>
              <a:buFont typeface="+mj-lt"/>
              <a:buNone/>
            </a:pPr>
            <a:r>
              <a:rPr lang="zh-CN" altLang="en-US" sz="2400">
                <a:latin typeface="+mn-ea"/>
                <a:cs typeface="+mn-ea"/>
                <a:sym typeface="+mn-ea"/>
              </a:rPr>
              <a:t>答：</a:t>
            </a:r>
            <a:r>
              <a:rPr lang="zh-CN" altLang="en-US" sz="2400" b="1">
                <a:solidFill>
                  <a:srgbClr val="FF0000"/>
                </a:solidFill>
                <a:latin typeface="+mn-ea"/>
                <a:cs typeface="+mn-ea"/>
                <a:sym typeface="+mn-ea"/>
              </a:rPr>
              <a:t>①</a:t>
            </a:r>
            <a:r>
              <a:rPr lang="zh-CN" altLang="en-US" sz="2400">
                <a:latin typeface="+mn-ea"/>
                <a:cs typeface="+mn-ea"/>
                <a:sym typeface="+mn-ea"/>
              </a:rPr>
              <a:t>地市和区县采购单位在采购</a:t>
            </a:r>
            <a:r>
              <a:rPr lang="zh-CN" altLang="en-US" sz="2400" b="1">
                <a:solidFill>
                  <a:srgbClr val="FF0000"/>
                </a:solidFill>
                <a:latin typeface="+mn-ea"/>
                <a:cs typeface="+mn-ea"/>
                <a:sym typeface="+mn-ea"/>
              </a:rPr>
              <a:t>集采品目</a:t>
            </a:r>
            <a:r>
              <a:rPr lang="zh-CN" altLang="en-US" sz="2400">
                <a:latin typeface="+mn-ea"/>
                <a:cs typeface="+mn-ea"/>
                <a:sym typeface="+mn-ea"/>
              </a:rPr>
              <a:t>商品时，需要先</a:t>
            </a:r>
            <a:r>
              <a:rPr lang="zh-CN" altLang="en-US" sz="2400" dirty="0">
                <a:cs typeface="Arial" panose="020B0604020202020204" pitchFamily="34" charset="0"/>
                <a:sym typeface="+mn-ea"/>
              </a:rPr>
              <a:t>在政府采购系统中进行采购计划备案，备案完成之后，计划信息通过接口从采购系统推送至网上商城，若选择</a:t>
            </a:r>
            <a:r>
              <a:rPr lang="zh-CN" altLang="en-US" sz="2400" b="1" dirty="0">
                <a:solidFill>
                  <a:srgbClr val="FF0000"/>
                </a:solidFill>
                <a:cs typeface="Arial" panose="020B0604020202020204" pitchFamily="34" charset="0"/>
                <a:sym typeface="+mn-ea"/>
              </a:rPr>
              <a:t>直购方式</a:t>
            </a:r>
            <a:r>
              <a:rPr lang="zh-CN" altLang="en-US" sz="2400" dirty="0">
                <a:cs typeface="Arial" panose="020B0604020202020204" pitchFamily="34" charset="0"/>
                <a:sym typeface="+mn-ea"/>
              </a:rPr>
              <a:t>，采购人在网上商城根据备案计划的品目内容选择商品后，关联该采购计划后下单。若选择</a:t>
            </a:r>
            <a:r>
              <a:rPr lang="zh-CN" altLang="en-US" sz="2400" b="1" dirty="0">
                <a:solidFill>
                  <a:srgbClr val="FF0000"/>
                </a:solidFill>
                <a:cs typeface="Arial" panose="020B0604020202020204" pitchFamily="34" charset="0"/>
                <a:sym typeface="+mn-ea"/>
              </a:rPr>
              <a:t>竞价或反拍</a:t>
            </a:r>
            <a:r>
              <a:rPr lang="zh-CN" altLang="en-US" sz="2400" dirty="0">
                <a:cs typeface="Arial" panose="020B0604020202020204" pitchFamily="34" charset="0"/>
                <a:sym typeface="+mn-ea"/>
              </a:rPr>
              <a:t>方式，在发起竞价项目或反拍项目时关联该采购计划。</a:t>
            </a:r>
            <a:r>
              <a:rPr lang="zh-CN" altLang="en-US" sz="2400" b="1" dirty="0">
                <a:solidFill>
                  <a:srgbClr val="FF0000"/>
                </a:solidFill>
                <a:cs typeface="Arial" panose="020B0604020202020204" pitchFamily="34" charset="0"/>
                <a:sym typeface="+mn-ea"/>
              </a:rPr>
              <a:t>②</a:t>
            </a:r>
            <a:r>
              <a:rPr lang="zh-CN" altLang="en-US" sz="2400" dirty="0">
                <a:cs typeface="Arial" panose="020B0604020202020204" pitchFamily="34" charset="0"/>
                <a:sym typeface="+mn-ea"/>
              </a:rPr>
              <a:t>采购</a:t>
            </a:r>
            <a:r>
              <a:rPr lang="zh-CN" altLang="en-US" sz="2400" b="1" dirty="0">
                <a:solidFill>
                  <a:srgbClr val="FF0000"/>
                </a:solidFill>
                <a:cs typeface="Arial" panose="020B0604020202020204" pitchFamily="34" charset="0"/>
                <a:sym typeface="+mn-ea"/>
              </a:rPr>
              <a:t>鼓励品目</a:t>
            </a:r>
            <a:r>
              <a:rPr lang="zh-CN" altLang="en-US" sz="2400" dirty="0">
                <a:cs typeface="Arial" panose="020B0604020202020204" pitchFamily="34" charset="0"/>
                <a:sym typeface="+mn-ea"/>
              </a:rPr>
              <a:t>商品时，若选择直购方式，采购人选择好商品下单时自动生成计划。若选择</a:t>
            </a:r>
            <a:r>
              <a:rPr lang="zh-CN" altLang="en-US" sz="2400" b="1" dirty="0">
                <a:solidFill>
                  <a:srgbClr val="FF0000"/>
                </a:solidFill>
                <a:cs typeface="Arial" panose="020B0604020202020204" pitchFamily="34" charset="0"/>
                <a:sym typeface="+mn-ea"/>
              </a:rPr>
              <a:t>竞价或反拍</a:t>
            </a:r>
            <a:r>
              <a:rPr lang="zh-CN" altLang="en-US" sz="2400" dirty="0">
                <a:cs typeface="Arial" panose="020B0604020202020204" pitchFamily="34" charset="0"/>
                <a:sym typeface="+mn-ea"/>
              </a:rPr>
              <a:t>的方式，采购人需要在网上商城录入计划，进入“我的工作台”，点击【采购计划】-【我的计划】-【录入计划】，填写计划基本信息和计划明细，保存即完成计划录入。</a:t>
            </a:r>
            <a:r>
              <a:rPr lang="zh-CN" altLang="en-US" sz="2400" dirty="0">
                <a:cs typeface="Arial" panose="020B0604020202020204" pitchFamily="34" charset="0"/>
                <a:sym typeface="+mn-ea"/>
              </a:rPr>
              <a:t>在发起竞价项目或反拍项目时关联该采购计划。</a:t>
            </a:r>
            <a:endParaRPr lang="zh-CN" altLang="en-US" sz="2400" dirty="0">
              <a:cs typeface="Arial" panose="020B0604020202020204" pitchFamily="34" charset="0"/>
              <a:sym typeface="+mn-ea"/>
            </a:endParaRPr>
          </a:p>
          <a:p>
            <a:pPr indent="0" fontAlgn="auto">
              <a:lnSpc>
                <a:spcPct val="150000"/>
              </a:lnSpc>
              <a:buFont typeface="+mj-lt"/>
              <a:buNone/>
            </a:pPr>
            <a:endParaRPr lang="zh-CN" altLang="en-US" sz="2400" dirty="0">
              <a:cs typeface="Arial" panose="020B0604020202020204" pitchFamily="34" charset="0"/>
              <a:sym typeface="+mn-ea"/>
            </a:endParaRPr>
          </a:p>
          <a:p>
            <a:pPr indent="0" fontAlgn="auto">
              <a:lnSpc>
                <a:spcPct val="150000"/>
              </a:lnSpc>
              <a:buFont typeface="+mj-lt"/>
              <a:buNone/>
            </a:pPr>
            <a:endParaRPr lang="zh-CN" altLang="en-US" sz="2400">
              <a:latin typeface="+mn-ea"/>
              <a:cs typeface="+mn-ea"/>
              <a:sym typeface="+mn-ea"/>
            </a:endParaRPr>
          </a:p>
          <a:p>
            <a:pPr indent="0" fontAlgn="auto">
              <a:lnSpc>
                <a:spcPct val="150000"/>
              </a:lnSpc>
              <a:buNone/>
            </a:pPr>
            <a:endParaRPr lang="zh-CN" sz="2400">
              <a:latin typeface="+mn-ea"/>
              <a:cs typeface="+mn-ea"/>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常见问题答疑</a:t>
            </a:r>
            <a:endParaRPr lang="zh-CN" altLang="en-US" sz="3200">
              <a:solidFill>
                <a:schemeClr val="bg1"/>
              </a:solidFill>
            </a:endParaRPr>
          </a:p>
        </p:txBody>
      </p:sp>
      <p:sp>
        <p:nvSpPr>
          <p:cNvPr id="8" name="文本框 7"/>
          <p:cNvSpPr txBox="1"/>
          <p:nvPr/>
        </p:nvSpPr>
        <p:spPr>
          <a:xfrm>
            <a:off x="394970" y="667385"/>
            <a:ext cx="10915650" cy="4833620"/>
          </a:xfrm>
          <a:prstGeom prst="rect">
            <a:avLst/>
          </a:prstGeom>
          <a:noFill/>
        </p:spPr>
        <p:txBody>
          <a:bodyPr wrap="square" rtlCol="0">
            <a:noAutofit/>
          </a:bodyPr>
          <a:lstStyle/>
          <a:p>
            <a:pPr indent="0" fontAlgn="auto">
              <a:lnSpc>
                <a:spcPct val="150000"/>
              </a:lnSpc>
              <a:buFont typeface="+mj-lt"/>
              <a:buNone/>
            </a:pPr>
            <a:r>
              <a:rPr lang="en-US" altLang="zh-CN" sz="2400" b="1" dirty="0">
                <a:cs typeface="Arial" panose="020B0604020202020204" pitchFamily="34" charset="0"/>
                <a:sym typeface="+mn-ea"/>
              </a:rPr>
              <a:t>2.</a:t>
            </a:r>
            <a:r>
              <a:rPr lang="zh-CN" altLang="en-US" sz="2400" b="1">
                <a:latin typeface="+mn-ea"/>
                <a:cs typeface="+mn-ea"/>
                <a:sym typeface="+mn-ea"/>
              </a:rPr>
              <a:t>采购计划已经备案过了，为什么还在网上商城中看不见呢？</a:t>
            </a:r>
            <a:endParaRPr lang="zh-CN" altLang="en-US" sz="2400" b="1">
              <a:latin typeface="+mn-ea"/>
              <a:cs typeface="+mn-ea"/>
              <a:sym typeface="+mn-ea"/>
            </a:endParaRPr>
          </a:p>
          <a:p>
            <a:pPr indent="0" fontAlgn="auto">
              <a:lnSpc>
                <a:spcPct val="150000"/>
              </a:lnSpc>
              <a:buFont typeface="+mj-lt"/>
              <a:buNone/>
            </a:pPr>
            <a:r>
              <a:rPr lang="zh-CN" altLang="en-US" sz="2400">
                <a:latin typeface="+mn-ea"/>
                <a:cs typeface="+mn-ea"/>
                <a:sym typeface="+mn-ea"/>
              </a:rPr>
              <a:t>答：需要先确认自己的采购计划下达状态，如果显示在</a:t>
            </a:r>
            <a:r>
              <a:rPr lang="en-US" altLang="zh-CN" sz="2400">
                <a:latin typeface="+mn-ea"/>
                <a:cs typeface="+mn-ea"/>
                <a:sym typeface="+mn-ea"/>
              </a:rPr>
              <a:t>“</a:t>
            </a:r>
            <a:r>
              <a:rPr lang="zh-CN" altLang="en-US" sz="2400">
                <a:latin typeface="+mn-ea"/>
                <a:cs typeface="+mn-ea"/>
                <a:sym typeface="+mn-ea"/>
              </a:rPr>
              <a:t>采购中</a:t>
            </a:r>
            <a:r>
              <a:rPr lang="en-US" altLang="zh-CN" sz="2400">
                <a:latin typeface="+mn-ea"/>
                <a:cs typeface="+mn-ea"/>
                <a:sym typeface="+mn-ea"/>
              </a:rPr>
              <a:t>”</a:t>
            </a:r>
            <a:r>
              <a:rPr lang="zh-CN" altLang="en-US" sz="2400">
                <a:latin typeface="+mn-ea"/>
                <a:cs typeface="+mn-ea"/>
                <a:sym typeface="+mn-ea"/>
              </a:rPr>
              <a:t>的计划才能在网上商城中看到，否则不会在商城中显示。</a:t>
            </a:r>
            <a:endParaRPr lang="zh-CN" altLang="en-US" sz="2400">
              <a:latin typeface="+mn-ea"/>
              <a:cs typeface="+mn-ea"/>
              <a:sym typeface="+mn-ea"/>
            </a:endParaRPr>
          </a:p>
          <a:p>
            <a:pPr marL="457200" indent="-457200" fontAlgn="auto">
              <a:lnSpc>
                <a:spcPct val="150000"/>
              </a:lnSpc>
              <a:buFont typeface="+mj-lt"/>
              <a:buAutoNum type="arabicPeriod" startAt="3"/>
            </a:pPr>
            <a:r>
              <a:rPr lang="zh-CN" altLang="en-US" sz="2400" b="1">
                <a:latin typeface="+mn-ea"/>
                <a:cs typeface="+mn-ea"/>
                <a:sym typeface="+mn-ea"/>
              </a:rPr>
              <a:t>为什么下单</a:t>
            </a:r>
            <a:r>
              <a:rPr lang="en-US" altLang="zh-CN" sz="2400" b="1">
                <a:latin typeface="+mn-ea"/>
                <a:cs typeface="+mn-ea"/>
                <a:sym typeface="+mn-ea"/>
              </a:rPr>
              <a:t>/</a:t>
            </a:r>
            <a:r>
              <a:rPr lang="zh-CN" altLang="en-US" sz="2400" b="1">
                <a:latin typeface="+mn-ea"/>
                <a:cs typeface="+mn-ea"/>
                <a:sym typeface="+mn-ea"/>
              </a:rPr>
              <a:t>发起项目时无法关联采购计划？</a:t>
            </a:r>
            <a:endParaRPr lang="zh-CN" altLang="en-US" sz="2400" b="1">
              <a:latin typeface="+mn-ea"/>
              <a:cs typeface="+mn-ea"/>
              <a:sym typeface="+mn-ea"/>
            </a:endParaRPr>
          </a:p>
          <a:p>
            <a:pPr indent="0" fontAlgn="auto">
              <a:lnSpc>
                <a:spcPct val="150000"/>
              </a:lnSpc>
              <a:buFont typeface="+mj-lt"/>
              <a:buNone/>
            </a:pPr>
            <a:r>
              <a:rPr lang="zh-CN" altLang="en-US" sz="2400">
                <a:latin typeface="+mn-ea"/>
                <a:cs typeface="+mn-ea"/>
                <a:sym typeface="+mn-ea"/>
              </a:rPr>
              <a:t>答：</a:t>
            </a:r>
            <a:r>
              <a:rPr lang="zh-CN" altLang="en-US" sz="2400" b="1">
                <a:solidFill>
                  <a:srgbClr val="FF0000"/>
                </a:solidFill>
                <a:latin typeface="+mn-ea"/>
                <a:cs typeface="+mn-ea"/>
                <a:sym typeface="+mn-ea"/>
              </a:rPr>
              <a:t>①</a:t>
            </a:r>
            <a:r>
              <a:rPr lang="zh-CN" altLang="en-US" sz="2400">
                <a:latin typeface="+mn-ea"/>
                <a:cs typeface="+mn-ea"/>
                <a:sym typeface="+mn-ea"/>
              </a:rPr>
              <a:t>在商城自行录入的计划，检查竞价或反拍项目的商品所属品目与计划中品目是否一致；</a:t>
            </a:r>
            <a:r>
              <a:rPr lang="zh-CN" altLang="en-US" sz="2400" b="1">
                <a:solidFill>
                  <a:srgbClr val="FF0000"/>
                </a:solidFill>
                <a:latin typeface="+mn-ea"/>
                <a:cs typeface="+mn-ea"/>
                <a:sym typeface="+mn-ea"/>
              </a:rPr>
              <a:t>②</a:t>
            </a:r>
            <a:r>
              <a:rPr lang="zh-CN" altLang="en-US" sz="2400">
                <a:latin typeface="+mn-ea"/>
                <a:cs typeface="+mn-ea"/>
                <a:sym typeface="+mn-ea"/>
              </a:rPr>
              <a:t>在政府采购系统备案的计划：1）检查加入购物的商品所属品目与采购计划清单里的品目是否一致，不一致需要退回计划重新修改。（采购计划的商品品目可以根据商城通知公告中的《网上商城品目目录与新版采购目录关联关系明细表》进行查询，</a:t>
            </a:r>
            <a:r>
              <a:rPr lang="zh-CN" altLang="en-US" sz="2400">
                <a:solidFill>
                  <a:srgbClr val="FF0000"/>
                </a:solidFill>
                <a:latin typeface="微软雅黑" panose="020B0503020204020204" charset="-122"/>
                <a:ea typeface="微软雅黑" panose="020B0503020204020204" charset="-122"/>
                <a:cs typeface="微软雅黑" panose="020B0503020204020204" charset="-122"/>
                <a:sym typeface="+mn-ea"/>
              </a:rPr>
              <a:t>或通过商品详情页的小智提醒</a:t>
            </a:r>
            <a:r>
              <a:rPr lang="en-US" altLang="zh-CN" sz="240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400">
                <a:solidFill>
                  <a:srgbClr val="FF0000"/>
                </a:solidFill>
                <a:latin typeface="微软雅黑" panose="020B0503020204020204" charset="-122"/>
                <a:ea typeface="微软雅黑" panose="020B0503020204020204" charset="-122"/>
                <a:cs typeface="微软雅黑" panose="020B0503020204020204" charset="-122"/>
                <a:sym typeface="+mn-ea"/>
              </a:rPr>
              <a:t>【采购所属目录】进行核对</a:t>
            </a:r>
            <a:r>
              <a:rPr lang="zh-CN" altLang="en-US" sz="2400">
                <a:latin typeface="+mn-ea"/>
                <a:cs typeface="+mn-ea"/>
                <a:sym typeface="+mn-ea"/>
              </a:rPr>
              <a:t>）2）已备案采购计划中的单价、数量必须不低于所选商品</a:t>
            </a:r>
            <a:r>
              <a:rPr lang="zh-CN" altLang="en-US" sz="2400" b="1">
                <a:solidFill>
                  <a:srgbClr val="FF0000"/>
                </a:solidFill>
                <a:latin typeface="+mn-ea"/>
                <a:cs typeface="+mn-ea"/>
                <a:sym typeface="+mn-ea"/>
              </a:rPr>
              <a:t>议价后</a:t>
            </a:r>
            <a:r>
              <a:rPr lang="zh-CN" altLang="en-US" sz="2400">
                <a:latin typeface="+mn-ea"/>
                <a:cs typeface="+mn-ea"/>
                <a:sym typeface="+mn-ea"/>
              </a:rPr>
              <a:t>的单价、数量。</a:t>
            </a:r>
            <a:endParaRPr lang="zh-CN" altLang="en-US" sz="2400">
              <a:latin typeface="+mn-ea"/>
              <a:cs typeface="+mn-ea"/>
              <a:sym typeface="+mn-ea"/>
            </a:endParaRPr>
          </a:p>
          <a:p>
            <a:pPr indent="0" fontAlgn="auto">
              <a:lnSpc>
                <a:spcPct val="150000"/>
              </a:lnSpc>
              <a:buNone/>
            </a:pPr>
            <a:endParaRPr lang="zh-CN" sz="2400">
              <a:latin typeface="+mn-ea"/>
              <a:cs typeface="+mn-ea"/>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常见问题答疑</a:t>
            </a:r>
            <a:endParaRPr lang="zh-CN" altLang="en-US" sz="3200">
              <a:solidFill>
                <a:schemeClr val="bg1"/>
              </a:solidFill>
            </a:endParaRPr>
          </a:p>
        </p:txBody>
      </p:sp>
      <p:sp>
        <p:nvSpPr>
          <p:cNvPr id="8" name="文本框 7"/>
          <p:cNvSpPr txBox="1"/>
          <p:nvPr/>
        </p:nvSpPr>
        <p:spPr>
          <a:xfrm>
            <a:off x="394970" y="667385"/>
            <a:ext cx="10915650" cy="4833620"/>
          </a:xfrm>
          <a:prstGeom prst="rect">
            <a:avLst/>
          </a:prstGeom>
          <a:noFill/>
        </p:spPr>
        <p:txBody>
          <a:bodyPr wrap="square" rtlCol="0">
            <a:noAutofit/>
          </a:bodyPr>
          <a:lstStyle/>
          <a:p>
            <a:pPr indent="0" fontAlgn="auto">
              <a:lnSpc>
                <a:spcPct val="150000"/>
              </a:lnSpc>
              <a:buNone/>
            </a:pPr>
            <a:endParaRPr lang="zh-CN" sz="2400">
              <a:latin typeface="+mn-ea"/>
              <a:cs typeface="+mn-ea"/>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pic>
        <p:nvPicPr>
          <p:cNvPr id="2" name="图片 1"/>
          <p:cNvPicPr>
            <a:picLocks noChangeAspect="1"/>
          </p:cNvPicPr>
          <p:nvPr/>
        </p:nvPicPr>
        <p:blipFill>
          <a:blip r:embed="rId1"/>
          <a:stretch>
            <a:fillRect/>
          </a:stretch>
        </p:blipFill>
        <p:spPr>
          <a:xfrm>
            <a:off x="873760" y="1054735"/>
            <a:ext cx="10229850" cy="5041900"/>
          </a:xfrm>
          <a:prstGeom prst="rect">
            <a:avLst/>
          </a:prstGeom>
        </p:spPr>
      </p:pic>
    </p:spTree>
    <p:custDataLst>
      <p:tags r:id="rId2"/>
    </p:custData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常见问题答疑</a:t>
            </a:r>
            <a:endParaRPr lang="zh-CN" altLang="en-US" sz="3200">
              <a:solidFill>
                <a:schemeClr val="bg1"/>
              </a:solidFill>
            </a:endParaRPr>
          </a:p>
        </p:txBody>
      </p:sp>
      <p:sp>
        <p:nvSpPr>
          <p:cNvPr id="8" name="文本框 7"/>
          <p:cNvSpPr txBox="1"/>
          <p:nvPr/>
        </p:nvSpPr>
        <p:spPr>
          <a:xfrm>
            <a:off x="394970" y="895350"/>
            <a:ext cx="10915650" cy="4833620"/>
          </a:xfrm>
          <a:prstGeom prst="rect">
            <a:avLst/>
          </a:prstGeom>
          <a:noFill/>
        </p:spPr>
        <p:txBody>
          <a:bodyPr wrap="square" rtlCol="0">
            <a:noAutofit/>
          </a:bodyPr>
          <a:lstStyle/>
          <a:p>
            <a:pPr indent="0" fontAlgn="auto">
              <a:lnSpc>
                <a:spcPct val="150000"/>
              </a:lnSpc>
              <a:buNone/>
            </a:pPr>
            <a:r>
              <a:rPr lang="en-US" sz="2400" b="1">
                <a:latin typeface="+mn-ea"/>
                <a:cs typeface="+mn-ea"/>
                <a:sym typeface="+mn-ea"/>
              </a:rPr>
              <a:t>4.</a:t>
            </a:r>
            <a:r>
              <a:rPr sz="2400" b="1">
                <a:latin typeface="+mn-ea"/>
                <a:cs typeface="+mn-ea"/>
                <a:sym typeface="+mn-ea"/>
              </a:rPr>
              <a:t>采购计划中单条计划明细的金额和数量未使用完，是否可以继续使用?</a:t>
            </a:r>
            <a:endParaRPr sz="2400" b="1">
              <a:latin typeface="+mn-ea"/>
              <a:cs typeface="+mn-ea"/>
              <a:sym typeface="+mn-ea"/>
            </a:endParaRPr>
          </a:p>
          <a:p>
            <a:pPr indent="0" fontAlgn="auto">
              <a:lnSpc>
                <a:spcPct val="150000"/>
              </a:lnSpc>
              <a:buNone/>
            </a:pPr>
            <a:r>
              <a:rPr lang="zh-CN" sz="2400">
                <a:latin typeface="+mn-ea"/>
                <a:cs typeface="+mn-ea"/>
                <a:sym typeface="+mn-ea"/>
              </a:rPr>
              <a:t>答：</a:t>
            </a:r>
            <a:r>
              <a:rPr sz="2400">
                <a:latin typeface="+mn-ea"/>
                <a:cs typeface="+mn-ea"/>
                <a:sym typeface="+mn-ea"/>
              </a:rPr>
              <a:t>不可以。一个采购计划可以包含多个计划明细，但是一个计划明细不能重复使用。</a:t>
            </a:r>
            <a:endParaRPr sz="2400">
              <a:latin typeface="+mn-ea"/>
              <a:cs typeface="+mn-ea"/>
              <a:sym typeface="+mn-ea"/>
            </a:endParaRPr>
          </a:p>
          <a:p>
            <a:pPr indent="0" fontAlgn="auto">
              <a:lnSpc>
                <a:spcPct val="150000"/>
              </a:lnSpc>
              <a:buNone/>
            </a:pPr>
            <a:r>
              <a:rPr lang="en-US" sz="2400" b="1">
                <a:latin typeface="+mn-ea"/>
                <a:cs typeface="+mn-ea"/>
                <a:sym typeface="+mn-ea"/>
              </a:rPr>
              <a:t>5.</a:t>
            </a:r>
            <a:r>
              <a:rPr lang="zh-CN" altLang="en-US" sz="2400" b="1">
                <a:latin typeface="+mn-ea"/>
                <a:cs typeface="+mn-ea"/>
                <a:sym typeface="+mn-ea"/>
              </a:rPr>
              <a:t>直购时，</a:t>
            </a:r>
            <a:r>
              <a:rPr lang="en-US" sz="2400" b="1">
                <a:latin typeface="+mn-ea"/>
                <a:cs typeface="+mn-ea"/>
                <a:sym typeface="+mn-ea"/>
              </a:rPr>
              <a:t>如何</a:t>
            </a:r>
            <a:r>
              <a:rPr lang="zh-CN" altLang="en-US" sz="2400" b="1">
                <a:latin typeface="+mn-ea"/>
                <a:cs typeface="+mn-ea"/>
                <a:sym typeface="+mn-ea"/>
              </a:rPr>
              <a:t>议价或</a:t>
            </a:r>
            <a:r>
              <a:rPr lang="en-US" sz="2400" b="1">
                <a:latin typeface="+mn-ea"/>
                <a:cs typeface="+mn-ea"/>
                <a:sym typeface="+mn-ea"/>
              </a:rPr>
              <a:t>修改价格？</a:t>
            </a:r>
            <a:endParaRPr lang="en-US" sz="2400" b="1">
              <a:latin typeface="+mn-ea"/>
              <a:cs typeface="+mn-ea"/>
              <a:sym typeface="+mn-ea"/>
            </a:endParaRPr>
          </a:p>
          <a:p>
            <a:pPr indent="0" fontAlgn="auto">
              <a:lnSpc>
                <a:spcPct val="150000"/>
              </a:lnSpc>
              <a:buFont typeface="+mj-lt"/>
              <a:buNone/>
            </a:pPr>
            <a:r>
              <a:rPr lang="zh-CN" altLang="en-US" sz="2400">
                <a:latin typeface="+mn-ea"/>
                <a:cs typeface="+mn-ea"/>
                <a:sym typeface="+mn-ea"/>
              </a:rPr>
              <a:t>答：</a:t>
            </a:r>
            <a:r>
              <a:rPr sz="2400">
                <a:latin typeface="+mn-ea"/>
                <a:cs typeface="+mn-ea"/>
                <a:sym typeface="+mn-ea"/>
              </a:rPr>
              <a:t>采购人和经销商都可以修改商品价格。采购人可在【保存订单】前，自行修改商品单价。经销商在确认订单前，可在【订单详情】中修改商品单价。</a:t>
            </a:r>
            <a:endParaRPr sz="2400">
              <a:latin typeface="+mn-ea"/>
              <a:cs typeface="+mn-ea"/>
              <a:sym typeface="+mn-ea"/>
            </a:endParaRPr>
          </a:p>
          <a:p>
            <a:pPr indent="0" fontAlgn="auto">
              <a:lnSpc>
                <a:spcPct val="150000"/>
              </a:lnSpc>
              <a:buFont typeface="+mj-lt"/>
              <a:buNone/>
            </a:pPr>
            <a:r>
              <a:rPr lang="en-US" altLang="zh-CN" sz="2400" b="1">
                <a:latin typeface="+mn-ea"/>
                <a:cs typeface="+mn-ea"/>
                <a:sym typeface="+mn-ea"/>
              </a:rPr>
              <a:t>6.采购人退货后，采购计划是否能重新下单使用？</a:t>
            </a:r>
            <a:endParaRPr lang="en-US" altLang="zh-CN" sz="2400" b="1">
              <a:latin typeface="+mn-ea"/>
              <a:cs typeface="+mn-ea"/>
              <a:sym typeface="+mn-ea"/>
            </a:endParaRPr>
          </a:p>
          <a:p>
            <a:pPr indent="0" fontAlgn="auto">
              <a:lnSpc>
                <a:spcPct val="150000"/>
              </a:lnSpc>
              <a:buFont typeface="+mj-lt"/>
              <a:buNone/>
            </a:pPr>
            <a:r>
              <a:rPr lang="zh-CN" altLang="en-US" sz="2400">
                <a:latin typeface="+mn-ea"/>
                <a:cs typeface="+mn-ea"/>
                <a:sym typeface="+mn-ea"/>
              </a:rPr>
              <a:t>答：可以，采购人退货后，由经销商同意退货，退货成功后，采购计划自动释放，此时计划为未使用状态时，可重新下单关联</a:t>
            </a:r>
            <a:r>
              <a:rPr lang="zh-CN" altLang="en-US" sz="2400">
                <a:latin typeface="+mn-ea"/>
                <a:cs typeface="+mn-ea"/>
                <a:sym typeface="+mn-ea"/>
              </a:rPr>
              <a:t>该计划。</a:t>
            </a:r>
            <a:endParaRPr lang="zh-CN" altLang="en-US" sz="2400">
              <a:latin typeface="+mn-ea"/>
              <a:cs typeface="+mn-ea"/>
              <a:sym typeface="+mn-ea"/>
            </a:endParaRPr>
          </a:p>
          <a:p>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常见问题答疑</a:t>
            </a:r>
            <a:endParaRPr lang="zh-CN" altLang="en-US" sz="3200">
              <a:solidFill>
                <a:schemeClr val="bg1"/>
              </a:solidFill>
            </a:endParaRPr>
          </a:p>
        </p:txBody>
      </p:sp>
      <p:sp>
        <p:nvSpPr>
          <p:cNvPr id="8" name="文本框 7"/>
          <p:cNvSpPr txBox="1"/>
          <p:nvPr/>
        </p:nvSpPr>
        <p:spPr>
          <a:xfrm>
            <a:off x="394970" y="895350"/>
            <a:ext cx="10915650" cy="5835650"/>
          </a:xfrm>
          <a:prstGeom prst="rect">
            <a:avLst/>
          </a:prstGeom>
          <a:noFill/>
        </p:spPr>
        <p:txBody>
          <a:bodyPr wrap="square" rtlCol="0">
            <a:noAutofit/>
          </a:bodyPr>
          <a:lstStyle/>
          <a:p>
            <a:pPr indent="0" fontAlgn="auto">
              <a:lnSpc>
                <a:spcPct val="150000"/>
              </a:lnSpc>
              <a:buNone/>
            </a:pPr>
            <a:r>
              <a:rPr lang="en-US" sz="2400" b="1">
                <a:latin typeface="+mn-ea"/>
                <a:cs typeface="+mn-ea"/>
                <a:sym typeface="+mn-ea"/>
              </a:rPr>
              <a:t>7.</a:t>
            </a:r>
            <a:r>
              <a:rPr sz="2400" b="1">
                <a:latin typeface="+mn-ea"/>
                <a:cs typeface="+mn-ea"/>
                <a:sym typeface="+mn-ea"/>
              </a:rPr>
              <a:t>已经确认合同</a:t>
            </a:r>
            <a:r>
              <a:rPr lang="zh-CN" sz="2400" b="1">
                <a:latin typeface="+mn-ea"/>
                <a:cs typeface="+mn-ea"/>
                <a:sym typeface="+mn-ea"/>
              </a:rPr>
              <a:t>的</a:t>
            </a:r>
            <a:r>
              <a:rPr sz="2400" b="1">
                <a:latin typeface="+mn-ea"/>
                <a:cs typeface="+mn-ea"/>
                <a:sym typeface="+mn-ea"/>
              </a:rPr>
              <a:t>订单能申请退货吗？</a:t>
            </a:r>
            <a:endParaRPr sz="2400" b="1">
              <a:latin typeface="+mn-ea"/>
              <a:cs typeface="+mn-ea"/>
              <a:sym typeface="+mn-ea"/>
            </a:endParaRPr>
          </a:p>
          <a:p>
            <a:pPr indent="0" fontAlgn="auto">
              <a:lnSpc>
                <a:spcPct val="150000"/>
              </a:lnSpc>
              <a:buNone/>
            </a:pPr>
            <a:r>
              <a:rPr lang="zh-CN" sz="2400">
                <a:latin typeface="+mn-ea"/>
                <a:cs typeface="+mn-ea"/>
                <a:sym typeface="+mn-ea"/>
              </a:rPr>
              <a:t>答：</a:t>
            </a:r>
            <a:r>
              <a:rPr sz="2400">
                <a:latin typeface="+mn-ea"/>
                <a:cs typeface="+mn-ea"/>
                <a:sym typeface="+mn-ea"/>
              </a:rPr>
              <a:t>已经确认合同的订单，首先在【合同管理】中查看该合同是否有【撤销合同备案】按钮，如有，说明该合同已经进行备案，需要点击撤销合同备案，将该合同撤销备案，然后在订单中申请退货。</a:t>
            </a:r>
            <a:endParaRPr sz="2400">
              <a:latin typeface="+mn-ea"/>
              <a:cs typeface="+mn-ea"/>
              <a:sym typeface="+mn-ea"/>
            </a:endParaRPr>
          </a:p>
          <a:p>
            <a:pPr indent="0" fontAlgn="auto">
              <a:lnSpc>
                <a:spcPct val="150000"/>
              </a:lnSpc>
              <a:buNone/>
            </a:pPr>
            <a:r>
              <a:rPr lang="en-US" sz="2400" b="1">
                <a:latin typeface="+mn-ea"/>
                <a:cs typeface="+mn-ea"/>
                <a:sym typeface="+mn-ea"/>
              </a:rPr>
              <a:t>8.</a:t>
            </a:r>
            <a:r>
              <a:rPr sz="2400" b="1">
                <a:latin typeface="+mn-ea"/>
                <a:cs typeface="+mn-ea"/>
                <a:sym typeface="+mn-ea"/>
              </a:rPr>
              <a:t>如何支付？</a:t>
            </a:r>
            <a:endParaRPr sz="2400" b="1">
              <a:latin typeface="+mn-ea"/>
              <a:cs typeface="+mn-ea"/>
              <a:sym typeface="+mn-ea"/>
            </a:endParaRPr>
          </a:p>
          <a:p>
            <a:pPr indent="0" fontAlgn="auto">
              <a:lnSpc>
                <a:spcPct val="150000"/>
              </a:lnSpc>
              <a:buNone/>
            </a:pPr>
            <a:r>
              <a:rPr lang="zh-CN" sz="2400">
                <a:latin typeface="+mn-ea"/>
                <a:cs typeface="+mn-ea"/>
                <a:sym typeface="+mn-ea"/>
              </a:rPr>
              <a:t>答：</a:t>
            </a:r>
            <a:r>
              <a:rPr sz="2400">
                <a:latin typeface="+mn-ea"/>
                <a:cs typeface="+mn-ea"/>
                <a:sym typeface="+mn-ea"/>
              </a:rPr>
              <a:t>采购人在网上商城确认合同，当合同成功备案后（等待大概30</a:t>
            </a:r>
            <a:r>
              <a:rPr lang="en-US" sz="2400">
                <a:latin typeface="+mn-ea"/>
                <a:cs typeface="+mn-ea"/>
                <a:sym typeface="+mn-ea"/>
              </a:rPr>
              <a:t>-40</a:t>
            </a:r>
            <a:r>
              <a:rPr lang="zh-CN" altLang="en-US" sz="2400">
                <a:latin typeface="+mn-ea"/>
                <a:cs typeface="+mn-ea"/>
                <a:sym typeface="+mn-ea"/>
              </a:rPr>
              <a:t>分钟</a:t>
            </a:r>
            <a:r>
              <a:rPr sz="2400">
                <a:latin typeface="+mn-ea"/>
                <a:cs typeface="+mn-ea"/>
                <a:sym typeface="+mn-ea"/>
              </a:rPr>
              <a:t>，出现</a:t>
            </a:r>
            <a:r>
              <a:rPr lang="zh-CN" sz="2400">
                <a:latin typeface="+mn-ea"/>
                <a:cs typeface="+mn-ea"/>
                <a:sym typeface="+mn-ea"/>
              </a:rPr>
              <a:t>【</a:t>
            </a:r>
            <a:r>
              <a:rPr sz="2400">
                <a:latin typeface="+mn-ea"/>
                <a:cs typeface="+mn-ea"/>
                <a:sym typeface="+mn-ea"/>
              </a:rPr>
              <a:t>撤销合同备案】按钮），在河南省电子化政府采购系统发起合同支付申请。</a:t>
            </a:r>
            <a:endParaRPr sz="2400">
              <a:latin typeface="+mn-ea"/>
              <a:cs typeface="+mn-ea"/>
              <a:sym typeface="+mn-ea"/>
            </a:endParaRPr>
          </a:p>
          <a:p>
            <a:pPr algn="l">
              <a:lnSpc>
                <a:spcPct val="150000"/>
              </a:lnSpc>
              <a:buClrTx/>
              <a:buSzTx/>
              <a:buFontTx/>
            </a:pPr>
            <a:r>
              <a:rPr lang="en-US" sz="2400" b="1">
                <a:solidFill>
                  <a:schemeClr val="tx1"/>
                </a:solidFill>
                <a:latin typeface="+mn-ea"/>
                <a:cs typeface="+mn-ea"/>
                <a:sym typeface="+mn-ea"/>
              </a:rPr>
              <a:t>9.采购人下单</a:t>
            </a:r>
            <a:r>
              <a:rPr lang="zh-CN" altLang="en-US" sz="2400" b="1">
                <a:solidFill>
                  <a:schemeClr val="tx1"/>
                </a:solidFill>
                <a:latin typeface="+mn-ea"/>
                <a:cs typeface="+mn-ea"/>
                <a:sym typeface="+mn-ea"/>
              </a:rPr>
              <a:t>时</a:t>
            </a:r>
            <a:r>
              <a:rPr lang="en-US" sz="2400" b="1">
                <a:solidFill>
                  <a:schemeClr val="tx1"/>
                </a:solidFill>
                <a:latin typeface="+mn-ea"/>
                <a:cs typeface="+mn-ea"/>
                <a:sym typeface="+mn-ea"/>
              </a:rPr>
              <a:t>，多个商品会有多个合同，能否合成一个合同？</a:t>
            </a:r>
            <a:endParaRPr lang="en-US" sz="2400" b="1">
              <a:solidFill>
                <a:schemeClr val="tx1"/>
              </a:solidFill>
              <a:latin typeface="+mn-ea"/>
              <a:cs typeface="+mn-ea"/>
              <a:sym typeface="+mn-ea"/>
            </a:endParaRPr>
          </a:p>
          <a:p>
            <a:pPr algn="l">
              <a:lnSpc>
                <a:spcPct val="150000"/>
              </a:lnSpc>
              <a:buClrTx/>
              <a:buSzTx/>
              <a:buFontTx/>
            </a:pPr>
            <a:r>
              <a:rPr sz="2400">
                <a:solidFill>
                  <a:schemeClr val="tx1"/>
                </a:solidFill>
                <a:latin typeface="+mn-ea"/>
                <a:cs typeface="+mn-ea"/>
                <a:sym typeface="+mn-ea"/>
              </a:rPr>
              <a:t>答：多商品如果是同一个供应商，不拆</a:t>
            </a:r>
            <a:r>
              <a:rPr lang="zh-CN" sz="2400">
                <a:solidFill>
                  <a:schemeClr val="tx1"/>
                </a:solidFill>
                <a:latin typeface="+mn-ea"/>
                <a:cs typeface="+mn-ea"/>
                <a:sym typeface="+mn-ea"/>
              </a:rPr>
              <a:t>分下单时，生成的合同是一个合同，如果是每个商品单独下单，则生成单个的合同。</a:t>
            </a:r>
            <a:endParaRPr lang="zh-CN" sz="2400">
              <a:solidFill>
                <a:schemeClr val="tx1"/>
              </a:solidFill>
              <a:latin typeface="+mn-ea"/>
              <a:cs typeface="+mn-ea"/>
              <a:sym typeface="+mn-ea"/>
            </a:endParaRPr>
          </a:p>
        </p:txBody>
      </p:sp>
    </p:spTree>
    <p:custDataLst>
      <p:tags r:id="rId1"/>
    </p:custData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8810" y="2769870"/>
            <a:ext cx="10915015" cy="3416935"/>
          </a:xfrm>
          <a:prstGeom prst="rect">
            <a:avLst/>
          </a:prstGeom>
          <a:noFill/>
        </p:spPr>
        <p:txBody>
          <a:bodyPr wrap="square" rtlCol="0" anchor="t">
            <a:noAutofit/>
          </a:bodyPr>
          <a:lstStyle/>
          <a:p>
            <a:pPr indent="0" fontAlgn="auto">
              <a:lnSpc>
                <a:spcPct val="150000"/>
              </a:lnSpc>
            </a:pPr>
            <a:endParaRPr lang="zh-CN" altLang="en-US"/>
          </a:p>
        </p:txBody>
      </p:sp>
      <p:sp>
        <p:nvSpPr>
          <p:cNvPr id="7" name="文本框 6"/>
          <p:cNvSpPr txBox="1"/>
          <p:nvPr/>
        </p:nvSpPr>
        <p:spPr>
          <a:xfrm>
            <a:off x="203200" y="83820"/>
            <a:ext cx="4905375" cy="583565"/>
          </a:xfrm>
          <a:prstGeom prst="rect">
            <a:avLst/>
          </a:prstGeom>
          <a:noFill/>
        </p:spPr>
        <p:txBody>
          <a:bodyPr wrap="square" rtlCol="0">
            <a:spAutoFit/>
          </a:bodyPr>
          <a:lstStyle/>
          <a:p>
            <a:r>
              <a:rPr lang="zh-CN" altLang="en-US" sz="3200">
                <a:solidFill>
                  <a:schemeClr val="bg1"/>
                </a:solidFill>
              </a:rPr>
              <a:t>常见问题答疑</a:t>
            </a:r>
            <a:endParaRPr lang="zh-CN" altLang="en-US" sz="3200">
              <a:solidFill>
                <a:schemeClr val="bg1"/>
              </a:solidFill>
            </a:endParaRPr>
          </a:p>
        </p:txBody>
      </p:sp>
      <p:sp>
        <p:nvSpPr>
          <p:cNvPr id="8" name="文本框 7"/>
          <p:cNvSpPr txBox="1"/>
          <p:nvPr/>
        </p:nvSpPr>
        <p:spPr>
          <a:xfrm>
            <a:off x="502285" y="895350"/>
            <a:ext cx="10915650" cy="4833620"/>
          </a:xfrm>
          <a:prstGeom prst="rect">
            <a:avLst/>
          </a:prstGeom>
          <a:noFill/>
        </p:spPr>
        <p:txBody>
          <a:bodyPr wrap="square" rtlCol="0">
            <a:noAutofit/>
          </a:bodyPr>
          <a:lstStyle/>
          <a:p>
            <a:pPr indent="0" fontAlgn="auto">
              <a:lnSpc>
                <a:spcPct val="150000"/>
              </a:lnSpc>
              <a:buFont typeface="+mj-lt"/>
              <a:buNone/>
            </a:pPr>
            <a:r>
              <a:rPr lang="en-US" altLang="zh-CN" sz="2400" b="1">
                <a:latin typeface="+mn-ea"/>
                <a:cs typeface="+mn-ea"/>
                <a:sym typeface="+mn-ea"/>
              </a:rPr>
              <a:t>10.</a:t>
            </a:r>
            <a:r>
              <a:rPr lang="zh-CN" sz="2400" b="1">
                <a:latin typeface="+mn-ea"/>
                <a:cs typeface="+mn-ea"/>
                <a:sym typeface="+mn-ea"/>
              </a:rPr>
              <a:t>合同已经确认了，为什么在政府采购系统的合同管理中看不到呢？</a:t>
            </a:r>
            <a:endParaRPr lang="zh-CN" sz="2400" b="1">
              <a:latin typeface="+mn-ea"/>
              <a:cs typeface="+mn-ea"/>
              <a:sym typeface="+mn-ea"/>
            </a:endParaRPr>
          </a:p>
          <a:p>
            <a:pPr indent="0" fontAlgn="auto">
              <a:lnSpc>
                <a:spcPct val="150000"/>
              </a:lnSpc>
              <a:buNone/>
            </a:pPr>
            <a:r>
              <a:rPr lang="zh-CN" sz="2400">
                <a:latin typeface="+mn-ea"/>
                <a:cs typeface="+mn-ea"/>
                <a:sym typeface="+mn-ea"/>
              </a:rPr>
              <a:t>答：合同确认后等待</a:t>
            </a:r>
            <a:r>
              <a:rPr lang="en-US" altLang="zh-CN" sz="2400">
                <a:latin typeface="+mn-ea"/>
                <a:cs typeface="+mn-ea"/>
                <a:sym typeface="+mn-ea"/>
              </a:rPr>
              <a:t>30-40</a:t>
            </a:r>
            <a:r>
              <a:rPr lang="zh-CN" altLang="en-US" sz="2400">
                <a:latin typeface="+mn-ea"/>
                <a:cs typeface="+mn-ea"/>
                <a:sym typeface="+mn-ea"/>
              </a:rPr>
              <a:t>分钟，</a:t>
            </a:r>
            <a:r>
              <a:rPr lang="zh-CN" altLang="en-US" sz="2400" dirty="0">
                <a:cs typeface="Arial" panose="020B0604020202020204" pitchFamily="34" charset="0"/>
                <a:sym typeface="+mn-ea"/>
              </a:rPr>
              <a:t>商城系统将生成的计划、合同信息通过接口推送至政府采购系统，进行合同自动备案，当商城的合同</a:t>
            </a:r>
            <a:r>
              <a:rPr sz="2400">
                <a:latin typeface="+mn-ea"/>
                <a:cs typeface="+mn-ea"/>
                <a:sym typeface="+mn-ea"/>
              </a:rPr>
              <a:t>出现</a:t>
            </a:r>
            <a:r>
              <a:rPr lang="zh-CN" sz="2400">
                <a:latin typeface="+mn-ea"/>
                <a:cs typeface="+mn-ea"/>
                <a:sym typeface="+mn-ea"/>
              </a:rPr>
              <a:t>【</a:t>
            </a:r>
            <a:r>
              <a:rPr sz="2400">
                <a:latin typeface="+mn-ea"/>
                <a:cs typeface="+mn-ea"/>
                <a:sym typeface="+mn-ea"/>
              </a:rPr>
              <a:t>撤销合同备案】按钮</a:t>
            </a:r>
            <a:r>
              <a:rPr lang="zh-CN" sz="2400">
                <a:latin typeface="+mn-ea"/>
                <a:cs typeface="+mn-ea"/>
                <a:sym typeface="+mn-ea"/>
              </a:rPr>
              <a:t>后说明合同备案成功</a:t>
            </a:r>
            <a:r>
              <a:rPr lang="zh-CN" altLang="en-US" sz="2400">
                <a:latin typeface="+mn-ea"/>
                <a:cs typeface="+mn-ea"/>
                <a:sym typeface="+mn-ea"/>
              </a:rPr>
              <a:t>，可在政府采购系统的中查看该合同并进行后续支付操作。</a:t>
            </a:r>
            <a:endParaRPr lang="zh-CN" altLang="en-US" sz="2400">
              <a:latin typeface="+mn-ea"/>
              <a:cs typeface="+mn-ea"/>
              <a:sym typeface="+mn-ea"/>
            </a:endParaRPr>
          </a:p>
          <a:p>
            <a:pPr indent="0" fontAlgn="auto">
              <a:lnSpc>
                <a:spcPct val="150000"/>
              </a:lnSpc>
              <a:buNone/>
            </a:pPr>
            <a:r>
              <a:rPr lang="en-US" altLang="zh-CN"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rPr>
              <a:t>11.</a:t>
            </a:r>
            <a:r>
              <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rPr>
              <a:t>撤销合同备案时，提示合同存在支付申请怎么办？</a:t>
            </a:r>
            <a:endParaRPr lang="zh-CN" altLang="en-US" sz="2400" b="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a:p>
            <a:pPr indent="0" fontAlgn="auto">
              <a:lnSpc>
                <a:spcPct val="150000"/>
              </a:lnSpc>
              <a:buNone/>
            </a:pPr>
            <a:r>
              <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rPr>
              <a:t>答：因为电子化政府采购系统不支持删除合同支付申请，所以订单如果已经在电子化政府采购系统发起了支付申请，则该订单无法撤销合同备案。</a:t>
            </a:r>
            <a:endParaRPr lang="zh-CN" altLang="en-US" sz="2400"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7" name="图片 6"/>
          <p:cNvPicPr>
            <a:picLocks noChangeAspect="1"/>
          </p:cNvPicPr>
          <p:nvPr/>
        </p:nvPicPr>
        <p:blipFill rotWithShape="1">
          <a:blip r:embed="rId1" cstate="print">
            <a:extLst>
              <a:ext uri="{28A0092B-C50C-407E-A947-70E740481C1C}">
                <a14:useLocalDpi xmlns:a14="http://schemas.microsoft.com/office/drawing/2010/main" val="0"/>
              </a:ext>
            </a:extLst>
          </a:blip>
          <a:srcRect t="14026" r="12816" b="14129"/>
          <a:stretch>
            <a:fillRect/>
          </a:stretch>
        </p:blipFill>
        <p:spPr>
          <a:xfrm>
            <a:off x="1" y="-13648"/>
            <a:ext cx="12191999" cy="6885296"/>
          </a:xfrm>
          <a:prstGeom prst="rect">
            <a:avLst/>
          </a:prstGeom>
        </p:spPr>
      </p:pic>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69726" y="448618"/>
            <a:ext cx="2981712" cy="746742"/>
          </a:xfrm>
          <a:prstGeom prst="rect">
            <a:avLst/>
          </a:prstGeom>
        </p:spPr>
      </p:pic>
      <p:sp>
        <p:nvSpPr>
          <p:cNvPr id="5" name="矩形 4"/>
          <p:cNvSpPr/>
          <p:nvPr/>
        </p:nvSpPr>
        <p:spPr>
          <a:xfrm>
            <a:off x="6718041" y="1980963"/>
            <a:ext cx="4733244" cy="2308007"/>
          </a:xfrm>
          <a:prstGeom prst="rect">
            <a:avLst/>
          </a:prstGeom>
          <a:solidFill>
            <a:srgbClr val="FFFFFF">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rPr>
              <a:t>C</a:t>
            </a:r>
            <a:endParaRPr lang="zh-CN" altLang="en-US" dirty="0">
              <a:solidFill>
                <a:prstClr val="white"/>
              </a:solidFill>
            </a:endParaRPr>
          </a:p>
        </p:txBody>
      </p:sp>
      <p:sp>
        <p:nvSpPr>
          <p:cNvPr id="10" name="文本框 9"/>
          <p:cNvSpPr txBox="1"/>
          <p:nvPr/>
        </p:nvSpPr>
        <p:spPr>
          <a:xfrm>
            <a:off x="6964697" y="3494007"/>
            <a:ext cx="4189799" cy="421526"/>
          </a:xfrm>
          <a:prstGeom prst="rect">
            <a:avLst/>
          </a:prstGeom>
          <a:noFill/>
        </p:spPr>
        <p:txBody>
          <a:bodyPr wrap="square" rtlCol="0">
            <a:spAutoFit/>
          </a:bodyPr>
          <a:lstStyle/>
          <a:p>
            <a:pPr algn="ctr">
              <a:lnSpc>
                <a:spcPct val="132000"/>
              </a:lnSpc>
            </a:pPr>
            <a:r>
              <a:rPr lang="zh-CN" altLang="en-US" b="1" dirty="0">
                <a:gradFill>
                  <a:gsLst>
                    <a:gs pos="0">
                      <a:srgbClr val="5B9BD5">
                        <a:lumMod val="5000"/>
                        <a:lumOff val="95000"/>
                      </a:srgbClr>
                    </a:gs>
                    <a:gs pos="32000">
                      <a:srgbClr val="F1F1F1"/>
                    </a:gs>
                    <a:gs pos="82524">
                      <a:prstClr val="white">
                        <a:lumMod val="85000"/>
                      </a:prstClr>
                    </a:gs>
                    <a:gs pos="62000">
                      <a:prstClr val="white"/>
                    </a:gs>
                    <a:gs pos="100000">
                      <a:prstClr val="white"/>
                    </a:gs>
                  </a:gsLst>
                  <a:lin ang="2700000" scaled="0"/>
                </a:gradFill>
                <a:effectLst>
                  <a:outerShdw blurRad="38100" dist="38100" dir="2700000" algn="tl">
                    <a:srgbClr val="000000">
                      <a:alpha val="43137"/>
                    </a:srgbClr>
                  </a:outerShdw>
                </a:effectLst>
                <a:latin typeface="微软雅黑" panose="020B0503020204020204" charset="-122"/>
                <a:ea typeface="微软雅黑" panose="020B0503020204020204" charset="-122"/>
              </a:rPr>
              <a:t>专注科技与创新，更好服务于</a:t>
            </a:r>
            <a:r>
              <a:rPr lang="zh-CN" altLang="en-US" b="1">
                <a:gradFill>
                  <a:gsLst>
                    <a:gs pos="0">
                      <a:srgbClr val="5B9BD5">
                        <a:lumMod val="5000"/>
                        <a:lumOff val="95000"/>
                      </a:srgbClr>
                    </a:gs>
                    <a:gs pos="32000">
                      <a:srgbClr val="F1F1F1"/>
                    </a:gs>
                    <a:gs pos="82524">
                      <a:prstClr val="white">
                        <a:lumMod val="85000"/>
                      </a:prstClr>
                    </a:gs>
                    <a:gs pos="62000">
                      <a:prstClr val="white"/>
                    </a:gs>
                    <a:gs pos="100000">
                      <a:prstClr val="white"/>
                    </a:gs>
                  </a:gsLst>
                  <a:lin ang="2700000" scaled="0"/>
                </a:gradFill>
                <a:effectLst>
                  <a:outerShdw blurRad="38100" dist="38100" dir="2700000" algn="tl">
                    <a:srgbClr val="000000">
                      <a:alpha val="43137"/>
                    </a:srgbClr>
                  </a:outerShdw>
                </a:effectLst>
                <a:latin typeface="微软雅黑" panose="020B0503020204020204" charset="-122"/>
                <a:ea typeface="微软雅黑" panose="020B0503020204020204" charset="-122"/>
              </a:rPr>
              <a:t>社会公众</a:t>
            </a:r>
            <a:endParaRPr lang="en-US" altLang="zh-CN" b="1" dirty="0">
              <a:gradFill>
                <a:gsLst>
                  <a:gs pos="0">
                    <a:srgbClr val="5B9BD5">
                      <a:lumMod val="5000"/>
                      <a:lumOff val="95000"/>
                    </a:srgbClr>
                  </a:gs>
                  <a:gs pos="32000">
                    <a:srgbClr val="F1F1F1"/>
                  </a:gs>
                  <a:gs pos="82524">
                    <a:prstClr val="white">
                      <a:lumMod val="85000"/>
                    </a:prstClr>
                  </a:gs>
                  <a:gs pos="62000">
                    <a:prstClr val="white"/>
                  </a:gs>
                  <a:gs pos="100000">
                    <a:prstClr val="white"/>
                  </a:gs>
                </a:gsLst>
                <a:lin ang="2700000" scaled="0"/>
              </a:gra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11" name="文本框 10"/>
          <p:cNvSpPr txBox="1"/>
          <p:nvPr/>
        </p:nvSpPr>
        <p:spPr>
          <a:xfrm>
            <a:off x="6964697" y="2059967"/>
            <a:ext cx="4366515" cy="1323439"/>
          </a:xfrm>
          <a:prstGeom prst="rect">
            <a:avLst/>
          </a:prstGeom>
          <a:noFill/>
        </p:spPr>
        <p:txBody>
          <a:bodyPr wrap="square" rtlCol="0">
            <a:spAutoFit/>
          </a:bodyPr>
          <a:lstStyle/>
          <a:p>
            <a:pPr defTabSz="457200"/>
            <a:r>
              <a:rPr lang="zh-CN" altLang="en-US" sz="8000" b="1" dirty="0">
                <a:gradFill>
                  <a:gsLst>
                    <a:gs pos="0">
                      <a:srgbClr val="5B9BD5">
                        <a:lumMod val="5000"/>
                        <a:lumOff val="95000"/>
                      </a:srgbClr>
                    </a:gs>
                    <a:gs pos="32000">
                      <a:srgbClr val="F1F1F1"/>
                    </a:gs>
                    <a:gs pos="82524">
                      <a:prstClr val="white">
                        <a:lumMod val="85000"/>
                      </a:prstClr>
                    </a:gs>
                    <a:gs pos="62000">
                      <a:prstClr val="white"/>
                    </a:gs>
                    <a:gs pos="100000">
                      <a:prstClr val="white"/>
                    </a:gs>
                  </a:gsLst>
                  <a:lin ang="2700000" scaled="0"/>
                </a:gradFill>
                <a:effectLst>
                  <a:outerShdw blurRad="38100" dist="38100" dir="2700000" algn="tl">
                    <a:srgbClr val="000000">
                      <a:alpha val="43137"/>
                    </a:srgbClr>
                  </a:outerShdw>
                </a:effectLst>
                <a:latin typeface="微软雅黑" panose="020B0503020204020204" charset="-122"/>
                <a:ea typeface="微软雅黑" panose="020B0503020204020204" charset="-122"/>
              </a:rPr>
              <a:t>感谢聆听</a:t>
            </a:r>
            <a:endParaRPr lang="en-US" altLang="zh-CN" sz="8000" b="1" dirty="0">
              <a:gradFill>
                <a:gsLst>
                  <a:gs pos="0">
                    <a:srgbClr val="5B9BD5">
                      <a:lumMod val="5000"/>
                      <a:lumOff val="95000"/>
                    </a:srgbClr>
                  </a:gs>
                  <a:gs pos="32000">
                    <a:srgbClr val="F1F1F1"/>
                  </a:gs>
                  <a:gs pos="82524">
                    <a:prstClr val="white">
                      <a:lumMod val="85000"/>
                    </a:prstClr>
                  </a:gs>
                  <a:gs pos="62000">
                    <a:prstClr val="white"/>
                  </a:gs>
                  <a:gs pos="100000">
                    <a:prstClr val="white"/>
                  </a:gs>
                </a:gsLst>
                <a:lin ang="2700000" scaled="0"/>
              </a:gra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randombar(horizontal)">
                                      <p:cBhvr>
                                        <p:cTn id="10" dur="500"/>
                                        <p:tgtEl>
                                          <p:spTgt spid="10"/>
                                        </p:tgtEl>
                                      </p:cBhvr>
                                    </p:animEffect>
                                  </p:childTnLst>
                                </p:cTn>
                              </p:par>
                            </p:childTnLst>
                          </p:cTn>
                        </p:par>
                        <p:par>
                          <p:cTn id="11" fill="hold">
                            <p:stCondLst>
                              <p:cond delay="500"/>
                            </p:stCondLst>
                            <p:childTnLst>
                              <p:par>
                                <p:cTn id="12" presetID="14" presetClass="entr" presetSubtype="1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randombar(horizontal)">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0" grpId="0"/>
      <p:bldP spid="11" grpId="0"/>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7.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58.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081_1*a*1"/>
  <p:tag name="KSO_WM_TEMPLATE_CATEGORY" val="custom"/>
  <p:tag name="KSO_WM_TEMPLATE_INDEX" val="20205081"/>
  <p:tag name="KSO_WM_UNIT_LAYERLEVEL" val="1"/>
  <p:tag name="KSO_WM_TAG_VERSION" val="1.0"/>
  <p:tag name="KSO_WM_BEAUTIFY_FLAG" val="#wm#"/>
</p:tagLst>
</file>

<file path=ppt/tags/tag59.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081_1*b*1"/>
  <p:tag name="KSO_WM_TEMPLATE_CATEGORY" val="custom"/>
  <p:tag name="KSO_WM_TEMPLATE_INDEX" val="20205081"/>
  <p:tag name="KSO_WM_UNIT_LAYERLEVEL" val="1"/>
  <p:tag name="KSO_WM_TAG_VERSION" val="1.0"/>
  <p:tag name="KSO_WM_BEAUTIFY_FLAG" val="#wm#"/>
</p:tagLst>
</file>

<file path=ppt/tags/tag60.xml><?xml version="1.0" encoding="utf-8"?>
<p:tagLst xmlns:p="http://schemas.openxmlformats.org/presentationml/2006/main">
  <p:tag name="KSO_WM_UNIT_PLACING_PICTURE_USER_VIEWPORT" val="{&quot;height&quot;:10842.985826771654,&quot;width&quot;:19199.99842519685}"/>
</p:tagLst>
</file>

<file path=ppt/tags/tag61.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62.xml><?xml version="1.0" encoding="utf-8"?>
<p:tagLst xmlns:p="http://schemas.openxmlformats.org/presentationml/2006/main">
  <p:tag name="KSO_WM_BEAUTIFY_FLAG" val="#wm#"/>
  <p:tag name="KSO_WM_TEMPLATE_CATEGORY" val="custom"/>
  <p:tag name="KSO_WM_TEMPLATE_INDEX" val="20205081"/>
</p:tagLst>
</file>

<file path=ppt/tags/tag63.xml><?xml version="1.0" encoding="utf-8"?>
<p:tagLst xmlns:p="http://schemas.openxmlformats.org/presentationml/2006/main">
  <p:tag name="KSO_WM_BEAUTIFY_FLAG" val="#wm#"/>
  <p:tag name="KSO_WM_TEMPLATE_CATEGORY" val="custom"/>
  <p:tag name="KSO_WM_TEMPLATE_INDEX" val="20205081"/>
</p:tagLst>
</file>

<file path=ppt/tags/tag64.xml><?xml version="1.0" encoding="utf-8"?>
<p:tagLst xmlns:p="http://schemas.openxmlformats.org/presentationml/2006/main">
  <p:tag name="KSO_WM_UNIT_PLACING_PICTURE_USER_VIEWPORT" val="{&quot;height&quot;:3565,&quot;width&quot;:8305}"/>
  <p:tag name="KSO_WM_BEAUTIFY_FLAG" val=""/>
</p:tagLst>
</file>

<file path=ppt/tags/tag65.xml><?xml version="1.0" encoding="utf-8"?>
<p:tagLst xmlns:p="http://schemas.openxmlformats.org/presentationml/2006/main">
  <p:tag name="KSO_WM_BEAUTIFY_FLAG" val=""/>
</p:tagLst>
</file>

<file path=ppt/tags/tag66.xml><?xml version="1.0" encoding="utf-8"?>
<p:tagLst xmlns:p="http://schemas.openxmlformats.org/presentationml/2006/main">
  <p:tag name="KSO_WM_BEAUTIFY_FLAG" val="#wm#"/>
  <p:tag name="KSO_WM_TEMPLATE_CATEGORY" val="custom"/>
  <p:tag name="KSO_WM_TEMPLATE_INDEX" val="20205081"/>
</p:tagLst>
</file>

<file path=ppt/tags/tag67.xml><?xml version="1.0" encoding="utf-8"?>
<p:tagLst xmlns:p="http://schemas.openxmlformats.org/presentationml/2006/main">
  <p:tag name="KSO_WM_BEAUTIFY_FLAG" val=""/>
</p:tagLst>
</file>

<file path=ppt/tags/tag68.xml><?xml version="1.0" encoding="utf-8"?>
<p:tagLst xmlns:p="http://schemas.openxmlformats.org/presentationml/2006/main">
  <p:tag name="KSO_WM_BEAUTIFY_FLAG" val="#wm#"/>
  <p:tag name="KSO_WM_TEMPLATE_CATEGORY" val="custom"/>
  <p:tag name="KSO_WM_TEMPLATE_INDEX" val="20205081"/>
</p:tagLst>
</file>

<file path=ppt/tags/tag69.xml><?xml version="1.0" encoding="utf-8"?>
<p:tagLst xmlns:p="http://schemas.openxmlformats.org/presentationml/2006/main">
  <p:tag name="KSO_WM_BEAUTIFY_FLAG" val="#wm#"/>
  <p:tag name="KSO_WM_TEMPLATE_CATEGORY" val="custom"/>
  <p:tag name="KSO_WM_TEMPLATE_INDEX" val="20205081"/>
</p:tagLst>
</file>

<file path=ppt/tags/tag70.xml><?xml version="1.0" encoding="utf-8"?>
<p:tagLst xmlns:p="http://schemas.openxmlformats.org/presentationml/2006/main">
  <p:tag name="KSO_WM_UNIT_TABLE_BEAUTIFY" val="smartTable{cd0e87c7-92d4-4c79-a7b0-b23141bce819}"/>
  <p:tag name="TABLE_ENDDRAG_ORIGIN_RECT" val="694*327"/>
  <p:tag name="TABLE_ENDDRAG_RECT" val="167*168*694*327"/>
</p:tagLst>
</file>

<file path=ppt/tags/tag71.xml><?xml version="1.0" encoding="utf-8"?>
<p:tagLst xmlns:p="http://schemas.openxmlformats.org/presentationml/2006/main">
  <p:tag name="KSO_WM_BEAUTIFY_FLAG" val="#wm#"/>
  <p:tag name="KSO_WM_TEMPLATE_CATEGORY" val="custom"/>
  <p:tag name="KSO_WM_TEMPLATE_INDEX" val="20205081"/>
</p:tagLst>
</file>

<file path=ppt/tags/tag72.xml><?xml version="1.0" encoding="utf-8"?>
<p:tagLst xmlns:p="http://schemas.openxmlformats.org/presentationml/2006/main">
  <p:tag name="KSO_WM_BEAUTIFY_FLAG" val="#wm#"/>
  <p:tag name="KSO_WM_TEMPLATE_CATEGORY" val="custom"/>
  <p:tag name="KSO_WM_TEMPLATE_INDEX" val="20205081"/>
</p:tagLst>
</file>

<file path=ppt/tags/tag73.xml><?xml version="1.0" encoding="utf-8"?>
<p:tagLst xmlns:p="http://schemas.openxmlformats.org/presentationml/2006/main">
  <p:tag name="KSO_WM_UNIT_TABLE_BEAUTIFY" val="smartTable{c832125e-6c43-4808-9f88-5a3de6e148f2}"/>
  <p:tag name="TABLE_ENDDRAG_ORIGIN_RECT" val="649*344"/>
  <p:tag name="TABLE_ENDDRAG_RECT" val="167*130*649*344"/>
  <p:tag name="KSO_WM_BEAUTIFY_FLAG" val=""/>
</p:tagLst>
</file>

<file path=ppt/tags/tag74.xml><?xml version="1.0" encoding="utf-8"?>
<p:tagLst xmlns:p="http://schemas.openxmlformats.org/presentationml/2006/main">
  <p:tag name="KSO_WM_BEAUTIFY_FLAG" val="#wm#"/>
  <p:tag name="KSO_WM_TEMPLATE_CATEGORY" val="custom"/>
  <p:tag name="KSO_WM_TEMPLATE_INDEX" val="20205081"/>
</p:tagLst>
</file>

<file path=ppt/tags/tag75.xml><?xml version="1.0" encoding="utf-8"?>
<p:tagLst xmlns:p="http://schemas.openxmlformats.org/presentationml/2006/main">
  <p:tag name="KSO_WM_BEAUTIFY_FLAG" val="#wm#"/>
  <p:tag name="KSO_WM_TEMPLATE_CATEGORY" val="custom"/>
  <p:tag name="KSO_WM_TEMPLATE_INDEX" val="20205081"/>
</p:tagLst>
</file>

<file path=ppt/tags/tag76.xml><?xml version="1.0" encoding="utf-8"?>
<p:tagLst xmlns:p="http://schemas.openxmlformats.org/presentationml/2006/main">
  <p:tag name="KSO_WM_BEAUTIFY_FLAG" val="#wm#"/>
  <p:tag name="KSO_WM_TEMPLATE_CATEGORY" val="custom"/>
  <p:tag name="KSO_WM_TEMPLATE_INDEX" val="20205081"/>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7_5*l_h_i*1_1_1"/>
  <p:tag name="KSO_WM_TEMPLATE_CATEGORY" val="diagram"/>
  <p:tag name="KSO_WM_TEMPLATE_INDEX" val="7"/>
  <p:tag name="KSO_WM_UNIT_LAYERLEVEL" val="1_1_1"/>
  <p:tag name="KSO_WM_TAG_VERSION" val="1.0"/>
  <p:tag name="KSO_WM_BEAUTIFY_FLAG" val="#wm#"/>
  <p:tag name="KSO_WM_UNIT_FILL_FORE_SCHEMECOLOR_INDEX" val="5"/>
  <p:tag name="KSO_WM_UNIT_FILL_TYPE" val="1"/>
  <p:tag name="KSO_WM_UNIT_TEXT_FILL_FORE_SCHEMECOLOR_INDEX" val="14"/>
  <p:tag name="KSO_WM_UNIT_TEXT_FILL_TYPE" val="1"/>
</p:tagLst>
</file>

<file path=ppt/tags/tag78.xml><?xml version="1.0" encoding="utf-8"?>
<p:tagLst xmlns:p="http://schemas.openxmlformats.org/presentationml/2006/main">
  <p:tag name="KSO_WM_UNIT_PRESET_TEXT" val="单击此处添加文本具体内容"/>
  <p:tag name="KSO_WM_UNIT_NOCLEAR" val="0"/>
  <p:tag name="KSO_WM_UNIT_VALUE" val="12"/>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7_5*l_h_f*1_1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7_5*l_h_i*1_2_1"/>
  <p:tag name="KSO_WM_TEMPLATE_CATEGORY" val="diagram"/>
  <p:tag name="KSO_WM_TEMPLATE_INDEX" val="7"/>
  <p:tag name="KSO_WM_UNIT_LAYERLEVEL" val="1_1_1"/>
  <p:tag name="KSO_WM_TAG_VERSION" val="1.0"/>
  <p:tag name="KSO_WM_BEAUTIFY_FLAG" val="#wm#"/>
  <p:tag name="KSO_WM_UNIT_FILL_FORE_SCHEMECOLOR_INDEX" val="6"/>
  <p:tag name="KSO_WM_UNIT_FILL_TYPE" val="1"/>
  <p:tag name="KSO_WM_UNIT_TEXT_FILL_FORE_SCHEMECOLOR_INDEX" val="14"/>
  <p:tag name="KSO_WM_UNIT_TEXT_FILL_TYPE" val="1"/>
</p:tagLst>
</file>

<file path=ppt/tags/tag80.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7_5*l_h_f*1_2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7_5*l_h_i*1_3_1"/>
  <p:tag name="KSO_WM_TEMPLATE_CATEGORY" val="diagram"/>
  <p:tag name="KSO_WM_TEMPLATE_INDEX" val="7"/>
  <p:tag name="KSO_WM_UNIT_LAYERLEVEL" val="1_1_1"/>
  <p:tag name="KSO_WM_TAG_VERSION" val="1.0"/>
  <p:tag name="KSO_WM_BEAUTIFY_FLAG" val="#wm#"/>
  <p:tag name="KSO_WM_UNIT_FILL_FORE_SCHEMECOLOR_INDEX" val="7"/>
  <p:tag name="KSO_WM_UNIT_FILL_TYPE" val="1"/>
  <p:tag name="KSO_WM_UNIT_TEXT_FILL_FORE_SCHEMECOLOR_INDEX" val="14"/>
  <p:tag name="KSO_WM_UNIT_TEXT_FILL_TYPE" val="1"/>
</p:tagLst>
</file>

<file path=ppt/tags/tag82.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7_5*l_h_f*1_3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7_5*l_h_i*1_4_1"/>
  <p:tag name="KSO_WM_TEMPLATE_CATEGORY" val="diagram"/>
  <p:tag name="KSO_WM_TEMPLATE_INDEX" val="7"/>
  <p:tag name="KSO_WM_UNIT_LAYERLEVEL" val="1_1_1"/>
  <p:tag name="KSO_WM_TAG_VERSION" val="1.0"/>
  <p:tag name="KSO_WM_BEAUTIFY_FLAG" val="#wm#"/>
  <p:tag name="KSO_WM_UNIT_FILL_FORE_SCHEMECOLOR_INDEX" val="8"/>
  <p:tag name="KSO_WM_UNIT_FILL_TYPE" val="1"/>
  <p:tag name="KSO_WM_UNIT_TEXT_FILL_FORE_SCHEMECOLOR_INDEX" val="14"/>
  <p:tag name="KSO_WM_UNIT_TEXT_FILL_TYPE" val="1"/>
</p:tagLst>
</file>

<file path=ppt/tags/tag84.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7_5*l_h_f*1_4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1"/>
  <p:tag name="KSO_WM_UNIT_ID" val="diagram7_5*l_h_i*1_5_1"/>
  <p:tag name="KSO_WM_TEMPLATE_CATEGORY" val="diagram"/>
  <p:tag name="KSO_WM_TEMPLATE_INDEX" val="7"/>
  <p:tag name="KSO_WM_UNIT_LAYERLEVEL" val="1_1_1"/>
  <p:tag name="KSO_WM_TAG_VERSION" val="1.0"/>
  <p:tag name="KSO_WM_BEAUTIFY_FLAG" val="#wm#"/>
  <p:tag name="KSO_WM_UNIT_FILL_FORE_SCHEMECOLOR_INDEX" val="9"/>
  <p:tag name="KSO_WM_UNIT_FILL_TYPE" val="1"/>
  <p:tag name="KSO_WM_UNIT_TEXT_FILL_FORE_SCHEMECOLOR_INDEX" val="14"/>
  <p:tag name="KSO_WM_UNIT_TEXT_FILL_TYPE" val="1"/>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6_1"/>
  <p:tag name="KSO_WM_UNIT_ID" val="diagram7_5*l_h_i*1_6_1"/>
  <p:tag name="KSO_WM_TEMPLATE_CATEGORY" val="diagram"/>
  <p:tag name="KSO_WM_TEMPLATE_INDEX" val="7"/>
  <p:tag name="KSO_WM_UNIT_LAYERLEVEL" val="1_1_1"/>
  <p:tag name="KSO_WM_TAG_VERSION" val="1.0"/>
  <p:tag name="KSO_WM_BEAUTIFY_FLAG" val="#wm#"/>
  <p:tag name="KSO_WM_UNIT_FILL_FORE_SCHEMECOLOR_INDEX" val="10"/>
  <p:tag name="KSO_WM_UNIT_FILL_TYPE" val="1"/>
  <p:tag name="KSO_WM_UNIT_TEXT_FILL_FORE_SCHEMECOLOR_INDEX" val="14"/>
  <p:tag name="KSO_WM_UNIT_TEXT_FILL_TYPE" val="1"/>
</p:tagLst>
</file>

<file path=ppt/tags/tag87.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6_1"/>
  <p:tag name="KSO_WM_UNIT_ID" val="diagram7_5*l_h_f*1_6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88.xml><?xml version="1.0" encoding="utf-8"?>
<p:tagLst xmlns:p="http://schemas.openxmlformats.org/presentationml/2006/main">
  <p:tag name="KSO_WM_BEAUTIFY_FLAG" val=""/>
</p:tagLst>
</file>

<file path=ppt/tags/tag89.xml><?xml version="1.0" encoding="utf-8"?>
<p:tagLst xmlns:p="http://schemas.openxmlformats.org/presentationml/2006/main">
  <p:tag name="KSO_WM_BEAUTIFY_FLAG" val="#wm#"/>
  <p:tag name="KSO_WM_TEMPLATE_CATEGORY" val="custom"/>
  <p:tag name="KSO_WM_TEMPLATE_INDEX" val="20205081"/>
</p:tagLst>
</file>

<file path=ppt/tags/tag90.xml><?xml version="1.0" encoding="utf-8"?>
<p:tagLst xmlns:p="http://schemas.openxmlformats.org/presentationml/2006/main">
  <p:tag name="KSO_WM_BEAUTIFY_FLAG" val="#wm#"/>
  <p:tag name="KSO_WM_TEMPLATE_CATEGORY" val="custom"/>
  <p:tag name="KSO_WM_TEMPLATE_INDEX" val="20205081"/>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7_5*l_h_i*1_1_1"/>
  <p:tag name="KSO_WM_TEMPLATE_CATEGORY" val="diagram"/>
  <p:tag name="KSO_WM_TEMPLATE_INDEX" val="7"/>
  <p:tag name="KSO_WM_UNIT_LAYERLEVEL" val="1_1_1"/>
  <p:tag name="KSO_WM_TAG_VERSION" val="1.0"/>
  <p:tag name="KSO_WM_BEAUTIFY_FLAG" val="#wm#"/>
  <p:tag name="KSO_WM_UNIT_FILL_FORE_SCHEMECOLOR_INDEX" val="5"/>
  <p:tag name="KSO_WM_UNIT_FILL_TYPE" val="1"/>
  <p:tag name="KSO_WM_UNIT_TEXT_FILL_FORE_SCHEMECOLOR_INDEX" val="14"/>
  <p:tag name="KSO_WM_UNIT_TEXT_FILL_TYPE" val="1"/>
</p:tagLst>
</file>

<file path=ppt/tags/tag92.xml><?xml version="1.0" encoding="utf-8"?>
<p:tagLst xmlns:p="http://schemas.openxmlformats.org/presentationml/2006/main">
  <p:tag name="KSO_WM_UNIT_PRESET_TEXT" val="单击此处添加文本具体内容"/>
  <p:tag name="KSO_WM_UNIT_NOCLEAR" val="0"/>
  <p:tag name="KSO_WM_UNIT_VALUE" val="12"/>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7_5*l_h_f*1_1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7_5*l_h_i*1_2_1"/>
  <p:tag name="KSO_WM_TEMPLATE_CATEGORY" val="diagram"/>
  <p:tag name="KSO_WM_TEMPLATE_INDEX" val="7"/>
  <p:tag name="KSO_WM_UNIT_LAYERLEVEL" val="1_1_1"/>
  <p:tag name="KSO_WM_TAG_VERSION" val="1.0"/>
  <p:tag name="KSO_WM_BEAUTIFY_FLAG" val="#wm#"/>
  <p:tag name="KSO_WM_UNIT_FILL_FORE_SCHEMECOLOR_INDEX" val="6"/>
  <p:tag name="KSO_WM_UNIT_FILL_TYPE" val="1"/>
  <p:tag name="KSO_WM_UNIT_TEXT_FILL_FORE_SCHEMECOLOR_INDEX" val="14"/>
  <p:tag name="KSO_WM_UNIT_TEXT_FILL_TYPE" val="1"/>
</p:tagLst>
</file>

<file path=ppt/tags/tag94.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7_5*l_h_f*1_2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7_5*l_h_i*1_3_1"/>
  <p:tag name="KSO_WM_TEMPLATE_CATEGORY" val="diagram"/>
  <p:tag name="KSO_WM_TEMPLATE_INDEX" val="7"/>
  <p:tag name="KSO_WM_UNIT_LAYERLEVEL" val="1_1_1"/>
  <p:tag name="KSO_WM_TAG_VERSION" val="1.0"/>
  <p:tag name="KSO_WM_BEAUTIFY_FLAG" val="#wm#"/>
  <p:tag name="KSO_WM_UNIT_FILL_FORE_SCHEMECOLOR_INDEX" val="7"/>
  <p:tag name="KSO_WM_UNIT_FILL_TYPE" val="1"/>
  <p:tag name="KSO_WM_UNIT_TEXT_FILL_FORE_SCHEMECOLOR_INDEX" val="14"/>
  <p:tag name="KSO_WM_UNIT_TEXT_FILL_TYPE" val="1"/>
</p:tagLst>
</file>

<file path=ppt/tags/tag96.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7_5*l_h_f*1_3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7_5*l_h_i*1_4_1"/>
  <p:tag name="KSO_WM_TEMPLATE_CATEGORY" val="diagram"/>
  <p:tag name="KSO_WM_TEMPLATE_INDEX" val="7"/>
  <p:tag name="KSO_WM_UNIT_LAYERLEVEL" val="1_1_1"/>
  <p:tag name="KSO_WM_TAG_VERSION" val="1.0"/>
  <p:tag name="KSO_WM_BEAUTIFY_FLAG" val="#wm#"/>
  <p:tag name="KSO_WM_UNIT_FILL_FORE_SCHEMECOLOR_INDEX" val="8"/>
  <p:tag name="KSO_WM_UNIT_FILL_TYPE" val="1"/>
  <p:tag name="KSO_WM_UNIT_TEXT_FILL_FORE_SCHEMECOLOR_INDEX" val="14"/>
  <p:tag name="KSO_WM_UNIT_TEXT_FILL_TYPE" val="1"/>
</p:tagLst>
</file>

<file path=ppt/tags/tag98.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7_5*l_h_f*1_4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1"/>
  <p:tag name="KSO_WM_UNIT_ID" val="diagram7_5*l_h_i*1_5_1"/>
  <p:tag name="KSO_WM_TEMPLATE_CATEGORY" val="diagram"/>
  <p:tag name="KSO_WM_TEMPLATE_INDEX" val="7"/>
  <p:tag name="KSO_WM_UNIT_LAYERLEVEL" val="1_1_1"/>
  <p:tag name="KSO_WM_TAG_VERSION" val="1.0"/>
  <p:tag name="KSO_WM_BEAUTIFY_FLAG" val="#wm#"/>
  <p:tag name="KSO_WM_UNIT_FILL_FORE_SCHEMECOLOR_INDEX" val="9"/>
  <p:tag name="KSO_WM_UNIT_FILL_TYPE" val="1"/>
  <p:tag name="KSO_WM_UNIT_TEXT_FILL_FORE_SCHEMECOLOR_INDEX" val="14"/>
  <p:tag name="KSO_WM_UNIT_TEXT_FILL_TYPE" val="1"/>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6_1"/>
  <p:tag name="KSO_WM_UNIT_ID" val="diagram7_5*l_h_i*1_6_1"/>
  <p:tag name="KSO_WM_TEMPLATE_CATEGORY" val="diagram"/>
  <p:tag name="KSO_WM_TEMPLATE_INDEX" val="7"/>
  <p:tag name="KSO_WM_UNIT_LAYERLEVEL" val="1_1_1"/>
  <p:tag name="KSO_WM_TAG_VERSION" val="1.0"/>
  <p:tag name="KSO_WM_BEAUTIFY_FLAG" val="#wm#"/>
  <p:tag name="KSO_WM_UNIT_FILL_FORE_SCHEMECOLOR_INDEX" val="10"/>
  <p:tag name="KSO_WM_UNIT_FILL_TYPE" val="1"/>
  <p:tag name="KSO_WM_UNIT_TEXT_FILL_FORE_SCHEMECOLOR_INDEX" val="14"/>
  <p:tag name="KSO_WM_UNIT_TEXT_FILL_TYPE" val="1"/>
</p:tagLst>
</file>

<file path=ppt/tags/tag101.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6_1"/>
  <p:tag name="KSO_WM_UNIT_ID" val="diagram7_5*l_h_f*1_6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7_5*l_h_i*1_4_1"/>
  <p:tag name="KSO_WM_TEMPLATE_CATEGORY" val="diagram"/>
  <p:tag name="KSO_WM_TEMPLATE_INDEX" val="7"/>
  <p:tag name="KSO_WM_UNIT_LAYERLEVEL" val="1_1_1"/>
  <p:tag name="KSO_WM_TAG_VERSION" val="1.0"/>
  <p:tag name="KSO_WM_BEAUTIFY_FLAG" val="#wm#"/>
  <p:tag name="KSO_WM_UNIT_FILL_FORE_SCHEMECOLOR_INDEX" val="8"/>
  <p:tag name="KSO_WM_UNIT_FILL_TYPE" val="1"/>
  <p:tag name="KSO_WM_UNIT_TEXT_FILL_FORE_SCHEMECOLOR_INDEX" val="14"/>
  <p:tag name="KSO_WM_UNIT_TEXT_FILL_TYPE" val="1"/>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6_1"/>
  <p:tag name="KSO_WM_UNIT_ID" val="diagram7_5*l_h_i*1_6_1"/>
  <p:tag name="KSO_WM_TEMPLATE_CATEGORY" val="diagram"/>
  <p:tag name="KSO_WM_TEMPLATE_INDEX" val="7"/>
  <p:tag name="KSO_WM_UNIT_LAYERLEVEL" val="1_1_1"/>
  <p:tag name="KSO_WM_TAG_VERSION" val="1.0"/>
  <p:tag name="KSO_WM_BEAUTIFY_FLAG" val="#wm#"/>
  <p:tag name="KSO_WM_UNIT_FILL_FORE_SCHEMECOLOR_INDEX" val="10"/>
  <p:tag name="KSO_WM_UNIT_FILL_TYPE" val="1"/>
  <p:tag name="KSO_WM_UNIT_TEXT_FILL_FORE_SCHEMECOLOR_INDEX" val="14"/>
  <p:tag name="KSO_WM_UNIT_TEXT_FILL_TYPE" val="1"/>
</p:tagLst>
</file>

<file path=ppt/tags/tag104.xml><?xml version="1.0" encoding="utf-8"?>
<p:tagLst xmlns:p="http://schemas.openxmlformats.org/presentationml/2006/main">
  <p:tag name="KSO_WM_BEAUTIFY_FLAG" val="#wm#"/>
  <p:tag name="KSO_WM_TEMPLATE_CATEGORY" val="custom"/>
  <p:tag name="KSO_WM_TEMPLATE_INDEX" val="20205081"/>
</p:tagLst>
</file>

<file path=ppt/tags/tag105.xml><?xml version="1.0" encoding="utf-8"?>
<p:tagLst xmlns:p="http://schemas.openxmlformats.org/presentationml/2006/main">
  <p:tag name="KSO_WM_BEAUTIFY_FLAG" val="#wm#"/>
  <p:tag name="KSO_WM_TEMPLATE_CATEGORY" val="custom"/>
  <p:tag name="KSO_WM_TEMPLATE_INDEX" val="20205081"/>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7_5*l_h_i*1_1_1"/>
  <p:tag name="KSO_WM_TEMPLATE_CATEGORY" val="diagram"/>
  <p:tag name="KSO_WM_TEMPLATE_INDEX" val="7"/>
  <p:tag name="KSO_WM_UNIT_LAYERLEVEL" val="1_1_1"/>
  <p:tag name="KSO_WM_TAG_VERSION" val="1.0"/>
  <p:tag name="KSO_WM_BEAUTIFY_FLAG" val="#wm#"/>
  <p:tag name="KSO_WM_UNIT_FILL_FORE_SCHEMECOLOR_INDEX" val="5"/>
  <p:tag name="KSO_WM_UNIT_FILL_TYPE" val="1"/>
  <p:tag name="KSO_WM_UNIT_TEXT_FILL_FORE_SCHEMECOLOR_INDEX" val="14"/>
  <p:tag name="KSO_WM_UNIT_TEXT_FILL_TYPE" val="1"/>
</p:tagLst>
</file>

<file path=ppt/tags/tag107.xml><?xml version="1.0" encoding="utf-8"?>
<p:tagLst xmlns:p="http://schemas.openxmlformats.org/presentationml/2006/main">
  <p:tag name="KSO_WM_UNIT_PRESET_TEXT" val="单击此处添加文本具体内容"/>
  <p:tag name="KSO_WM_UNIT_NOCLEAR" val="0"/>
  <p:tag name="KSO_WM_UNIT_VALUE" val="12"/>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7_5*l_h_f*1_1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7_5*l_h_i*1_2_1"/>
  <p:tag name="KSO_WM_TEMPLATE_CATEGORY" val="diagram"/>
  <p:tag name="KSO_WM_TEMPLATE_INDEX" val="7"/>
  <p:tag name="KSO_WM_UNIT_LAYERLEVEL" val="1_1_1"/>
  <p:tag name="KSO_WM_TAG_VERSION" val="1.0"/>
  <p:tag name="KSO_WM_BEAUTIFY_FLAG" val="#wm#"/>
  <p:tag name="KSO_WM_UNIT_FILL_FORE_SCHEMECOLOR_INDEX" val="6"/>
  <p:tag name="KSO_WM_UNIT_FILL_TYPE" val="1"/>
  <p:tag name="KSO_WM_UNIT_TEXT_FILL_FORE_SCHEMECOLOR_INDEX" val="14"/>
  <p:tag name="KSO_WM_UNIT_TEXT_FILL_TYPE" val="1"/>
</p:tagLst>
</file>

<file path=ppt/tags/tag109.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7_5*l_h_f*1_2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7_5*l_h_i*1_3_1"/>
  <p:tag name="KSO_WM_TEMPLATE_CATEGORY" val="diagram"/>
  <p:tag name="KSO_WM_TEMPLATE_INDEX" val="7"/>
  <p:tag name="KSO_WM_UNIT_LAYERLEVEL" val="1_1_1"/>
  <p:tag name="KSO_WM_TAG_VERSION" val="1.0"/>
  <p:tag name="KSO_WM_BEAUTIFY_FLAG" val="#wm#"/>
  <p:tag name="KSO_WM_UNIT_FILL_FORE_SCHEMECOLOR_INDEX" val="7"/>
  <p:tag name="KSO_WM_UNIT_FILL_TYPE" val="1"/>
  <p:tag name="KSO_WM_UNIT_TEXT_FILL_FORE_SCHEMECOLOR_INDEX" val="14"/>
  <p:tag name="KSO_WM_UNIT_TEXT_FILL_TYPE" val="1"/>
</p:tagLst>
</file>

<file path=ppt/tags/tag111.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7_5*l_h_f*1_3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7_5*l_h_i*1_4_1"/>
  <p:tag name="KSO_WM_TEMPLATE_CATEGORY" val="diagram"/>
  <p:tag name="KSO_WM_TEMPLATE_INDEX" val="7"/>
  <p:tag name="KSO_WM_UNIT_LAYERLEVEL" val="1_1_1"/>
  <p:tag name="KSO_WM_TAG_VERSION" val="1.0"/>
  <p:tag name="KSO_WM_BEAUTIFY_FLAG" val="#wm#"/>
  <p:tag name="KSO_WM_UNIT_FILL_FORE_SCHEMECOLOR_INDEX" val="8"/>
  <p:tag name="KSO_WM_UNIT_FILL_TYPE" val="1"/>
  <p:tag name="KSO_WM_UNIT_TEXT_FILL_FORE_SCHEMECOLOR_INDEX" val="14"/>
  <p:tag name="KSO_WM_UNIT_TEXT_FILL_TYPE" val="1"/>
</p:tagLst>
</file>

<file path=ppt/tags/tag113.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7_5*l_h_f*1_4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1"/>
  <p:tag name="KSO_WM_UNIT_ID" val="diagram7_5*l_h_i*1_5_1"/>
  <p:tag name="KSO_WM_TEMPLATE_CATEGORY" val="diagram"/>
  <p:tag name="KSO_WM_TEMPLATE_INDEX" val="7"/>
  <p:tag name="KSO_WM_UNIT_LAYERLEVEL" val="1_1_1"/>
  <p:tag name="KSO_WM_TAG_VERSION" val="1.0"/>
  <p:tag name="KSO_WM_BEAUTIFY_FLAG" val="#wm#"/>
  <p:tag name="KSO_WM_UNIT_FILL_FORE_SCHEMECOLOR_INDEX" val="9"/>
  <p:tag name="KSO_WM_UNIT_FILL_TYPE" val="1"/>
  <p:tag name="KSO_WM_UNIT_TEXT_FILL_FORE_SCHEMECOLOR_INDEX" val="14"/>
  <p:tag name="KSO_WM_UNIT_TEXT_FILL_TYPE" val="1"/>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6_1"/>
  <p:tag name="KSO_WM_UNIT_ID" val="diagram7_5*l_h_i*1_6_1"/>
  <p:tag name="KSO_WM_TEMPLATE_CATEGORY" val="diagram"/>
  <p:tag name="KSO_WM_TEMPLATE_INDEX" val="7"/>
  <p:tag name="KSO_WM_UNIT_LAYERLEVEL" val="1_1_1"/>
  <p:tag name="KSO_WM_TAG_VERSION" val="1.0"/>
  <p:tag name="KSO_WM_BEAUTIFY_FLAG" val="#wm#"/>
  <p:tag name="KSO_WM_UNIT_FILL_FORE_SCHEMECOLOR_INDEX" val="10"/>
  <p:tag name="KSO_WM_UNIT_FILL_TYPE" val="1"/>
  <p:tag name="KSO_WM_UNIT_TEXT_FILL_FORE_SCHEMECOLOR_INDEX" val="14"/>
  <p:tag name="KSO_WM_UNIT_TEXT_FILL_TYPE" val="1"/>
</p:tagLst>
</file>

<file path=ppt/tags/tag116.xml><?xml version="1.0" encoding="utf-8"?>
<p:tagLst xmlns:p="http://schemas.openxmlformats.org/presentationml/2006/main">
  <p:tag name="KSO_WM_UNIT_PRESET_TEXT" val="单击此处添加文本具体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6_1"/>
  <p:tag name="KSO_WM_UNIT_ID" val="diagram7_5*l_h_f*1_6_1"/>
  <p:tag name="KSO_WM_TEMPLATE_CATEGORY" val="diagram"/>
  <p:tag name="KSO_WM_TEMPLATE_INDEX" val="7"/>
  <p:tag name="KSO_WM_UNIT_LAYERLEVEL" val="1_1_1"/>
  <p:tag name="KSO_WM_TAG_VERSION" val="1.0"/>
  <p:tag name="KSO_WM_BEAUTIFY_FLAG" val="#wm#"/>
  <p:tag name="KSO_WM_UNIT_TEXT_FILL_FORE_SCHEMECOLOR_INDEX" val="13"/>
  <p:tag name="KSO_WM_UNIT_TEXT_FILL_TYPE" val="1"/>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7_5*l_h_i*1_4_1"/>
  <p:tag name="KSO_WM_TEMPLATE_CATEGORY" val="diagram"/>
  <p:tag name="KSO_WM_TEMPLATE_INDEX" val="7"/>
  <p:tag name="KSO_WM_UNIT_LAYERLEVEL" val="1_1_1"/>
  <p:tag name="KSO_WM_TAG_VERSION" val="1.0"/>
  <p:tag name="KSO_WM_BEAUTIFY_FLAG" val="#wm#"/>
  <p:tag name="KSO_WM_UNIT_FILL_FORE_SCHEMECOLOR_INDEX" val="8"/>
  <p:tag name="KSO_WM_UNIT_FILL_TYPE" val="1"/>
  <p:tag name="KSO_WM_UNIT_TEXT_FILL_FORE_SCHEMECOLOR_INDEX" val="14"/>
  <p:tag name="KSO_WM_UNIT_TEXT_FILL_TYPE" val="1"/>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6_1"/>
  <p:tag name="KSO_WM_UNIT_ID" val="diagram7_5*l_h_i*1_6_1"/>
  <p:tag name="KSO_WM_TEMPLATE_CATEGORY" val="diagram"/>
  <p:tag name="KSO_WM_TEMPLATE_INDEX" val="7"/>
  <p:tag name="KSO_WM_UNIT_LAYERLEVEL" val="1_1_1"/>
  <p:tag name="KSO_WM_TAG_VERSION" val="1.0"/>
  <p:tag name="KSO_WM_BEAUTIFY_FLAG" val="#wm#"/>
  <p:tag name="KSO_WM_UNIT_FILL_FORE_SCHEMECOLOR_INDEX" val="10"/>
  <p:tag name="KSO_WM_UNIT_FILL_TYPE" val="1"/>
  <p:tag name="KSO_WM_UNIT_TEXT_FILL_FORE_SCHEMECOLOR_INDEX" val="14"/>
  <p:tag name="KSO_WM_UNIT_TEXT_FILL_TYPE" val="1"/>
</p:tagLst>
</file>

<file path=ppt/tags/tag119.xml><?xml version="1.0" encoding="utf-8"?>
<p:tagLst xmlns:p="http://schemas.openxmlformats.org/presentationml/2006/main">
  <p:tag name="KSO_WM_BEAUTIFY_FLAG" val=""/>
</p:tagLst>
</file>

<file path=ppt/tags/tag120.xml><?xml version="1.0" encoding="utf-8"?>
<p:tagLst xmlns:p="http://schemas.openxmlformats.org/presentationml/2006/main">
  <p:tag name="KSO_WM_BEAUTIFY_FLAG" val="#wm#"/>
  <p:tag name="KSO_WM_TEMPLATE_CATEGORY" val="custom"/>
  <p:tag name="KSO_WM_TEMPLATE_INDEX" val="20205081"/>
</p:tagLst>
</file>

<file path=ppt/tags/tag121.xml><?xml version="1.0" encoding="utf-8"?>
<p:tagLst xmlns:p="http://schemas.openxmlformats.org/presentationml/2006/main">
  <p:tag name="KSO_WM_BEAUTIFY_FLAG" val="#wm#"/>
  <p:tag name="KSO_WM_TEMPLATE_CATEGORY" val="custom"/>
  <p:tag name="KSO_WM_TEMPLATE_INDEX" val="20205081"/>
</p:tagLst>
</file>

<file path=ppt/tags/tag122.xml><?xml version="1.0" encoding="utf-8"?>
<p:tagLst xmlns:p="http://schemas.openxmlformats.org/presentationml/2006/main">
  <p:tag name="KSO_WM_BEAUTIFY_FLAG" val="#wm#"/>
  <p:tag name="KSO_WM_TEMPLATE_CATEGORY" val="custom"/>
  <p:tag name="KSO_WM_TEMPLATE_INDEX" val="20205081"/>
</p:tagLst>
</file>

<file path=ppt/tags/tag123.xml><?xml version="1.0" encoding="utf-8"?>
<p:tagLst xmlns:p="http://schemas.openxmlformats.org/presentationml/2006/main">
  <p:tag name="KSO_WM_BEAUTIFY_FLAG" val="#wm#"/>
  <p:tag name="KSO_WM_TEMPLATE_CATEGORY" val="custom"/>
  <p:tag name="KSO_WM_TEMPLATE_INDEX" val="20205081"/>
</p:tagLst>
</file>

<file path=ppt/tags/tag124.xml><?xml version="1.0" encoding="utf-8"?>
<p:tagLst xmlns:p="http://schemas.openxmlformats.org/presentationml/2006/main">
  <p:tag name="KSO_WM_BEAUTIFY_FLAG" val="#wm#"/>
  <p:tag name="KSO_WM_TEMPLATE_CATEGORY" val="custom"/>
  <p:tag name="KSO_WM_TEMPLATE_INDEX" val="20205081"/>
</p:tagLst>
</file>

<file path=ppt/tags/tag125.xml><?xml version="1.0" encoding="utf-8"?>
<p:tagLst xmlns:p="http://schemas.openxmlformats.org/presentationml/2006/main">
  <p:tag name="KSO_WM_BEAUTIFY_FLAG" val=""/>
</p:tagLst>
</file>

<file path=ppt/tags/tag126.xml><?xml version="1.0" encoding="utf-8"?>
<p:tagLst xmlns:p="http://schemas.openxmlformats.org/presentationml/2006/main">
  <p:tag name="KSO_WM_BEAUTIFY_FLAG" val="#wm#"/>
  <p:tag name="KSO_WM_TEMPLATE_CATEGORY" val="custom"/>
  <p:tag name="KSO_WM_TEMPLATE_INDEX" val="20205081"/>
</p:tagLst>
</file>

<file path=ppt/tags/tag127.xml><?xml version="1.0" encoding="utf-8"?>
<p:tagLst xmlns:p="http://schemas.openxmlformats.org/presentationml/2006/main">
  <p:tag name="KSO_WM_BEAUTIFY_FLAG" val="#wm#"/>
  <p:tag name="KSO_WM_TEMPLATE_CATEGORY" val="custom"/>
  <p:tag name="KSO_WM_TEMPLATE_INDEX" val="20205081"/>
</p:tagLst>
</file>

<file path=ppt/tags/tag128.xml><?xml version="1.0" encoding="utf-8"?>
<p:tagLst xmlns:p="http://schemas.openxmlformats.org/presentationml/2006/main">
  <p:tag name="KSO_WM_BEAUTIFY_FLAG" val="#wm#"/>
  <p:tag name="KSO_WM_TEMPLATE_CATEGORY" val="custom"/>
  <p:tag name="KSO_WM_TEMPLATE_INDEX" val="20205081"/>
</p:tagLst>
</file>

<file path=ppt/tags/tag129.xml><?xml version="1.0" encoding="utf-8"?>
<p:tagLst xmlns:p="http://schemas.openxmlformats.org/presentationml/2006/main">
  <p:tag name="KSO_WM_BEAUTIFY_FLAG" val=""/>
  <p:tag name="KSO_WM_UNIT_PLACING_PICTURE_USER_VIEWPORT" val="{&quot;height&quot;:11674,&quot;width&quot;:8305}"/>
</p:tagLst>
</file>

<file path=ppt/tags/tag130.xml><?xml version="1.0" encoding="utf-8"?>
<p:tagLst xmlns:p="http://schemas.openxmlformats.org/presentationml/2006/main">
  <p:tag name="KSO_WM_BEAUTIFY_FLAG" val="#wm#"/>
  <p:tag name="KSO_WM_TEMPLATE_CATEGORY" val="custom"/>
  <p:tag name="KSO_WM_TEMPLATE_INDEX" val="20205081"/>
</p:tagLst>
</file>

<file path=ppt/tags/tag131.xml><?xml version="1.0" encoding="utf-8"?>
<p:tagLst xmlns:p="http://schemas.openxmlformats.org/presentationml/2006/main">
  <p:tag name="KSO_WM_BEAUTIFY_FLAG" val=""/>
</p:tagLst>
</file>

<file path=ppt/tags/tag132.xml><?xml version="1.0" encoding="utf-8"?>
<p:tagLst xmlns:p="http://schemas.openxmlformats.org/presentationml/2006/main">
  <p:tag name="KSO_WM_BEAUTIFY_FLAG" val="#wm#"/>
  <p:tag name="KSO_WM_TEMPLATE_CATEGORY" val="custom"/>
  <p:tag name="KSO_WM_TEMPLATE_INDEX" val="20205081"/>
</p:tagLst>
</file>

<file path=ppt/tags/tag133.xml><?xml version="1.0" encoding="utf-8"?>
<p:tagLst xmlns:p="http://schemas.openxmlformats.org/presentationml/2006/main">
  <p:tag name="KSO_WM_BEAUTIFY_FLAG" val=""/>
</p:tagLst>
</file>

<file path=ppt/tags/tag134.xml><?xml version="1.0" encoding="utf-8"?>
<p:tagLst xmlns:p="http://schemas.openxmlformats.org/presentationml/2006/main">
  <p:tag name="KSO_WM_BEAUTIFY_FLAG" val="#wm#"/>
  <p:tag name="KSO_WM_TEMPLATE_CATEGORY" val="custom"/>
  <p:tag name="KSO_WM_TEMPLATE_INDEX" val="20205081"/>
</p:tagLst>
</file>

<file path=ppt/tags/tag135.xml><?xml version="1.0" encoding="utf-8"?>
<p:tagLst xmlns:p="http://schemas.openxmlformats.org/presentationml/2006/main">
  <p:tag name="KSO_WM_BEAUTIFY_FLAG" val="#wm#"/>
  <p:tag name="KSO_WM_TEMPLATE_CATEGORY" val="custom"/>
  <p:tag name="KSO_WM_TEMPLATE_INDEX" val="20205081"/>
</p:tagLst>
</file>

<file path=ppt/tags/tag136.xml><?xml version="1.0" encoding="utf-8"?>
<p:tagLst xmlns:p="http://schemas.openxmlformats.org/presentationml/2006/main">
  <p:tag name="KSO_WM_BEAUTIFY_FLAG" val="#wm#"/>
  <p:tag name="KSO_WM_TEMPLATE_CATEGORY" val="custom"/>
  <p:tag name="KSO_WM_TEMPLATE_INDEX" val="20205081"/>
</p:tagLst>
</file>

<file path=ppt/tags/tag137.xml><?xml version="1.0" encoding="utf-8"?>
<p:tagLst xmlns:p="http://schemas.openxmlformats.org/presentationml/2006/main">
  <p:tag name="KSO_WM_BEAUTIFY_FLAG" val="#wm#"/>
  <p:tag name="KSO_WM_TEMPLATE_CATEGORY" val="custom"/>
  <p:tag name="KSO_WM_TEMPLATE_INDEX" val="20205081"/>
</p:tagLst>
</file>

<file path=ppt/tags/tag138.xml><?xml version="1.0" encoding="utf-8"?>
<p:tagLst xmlns:p="http://schemas.openxmlformats.org/presentationml/2006/main">
  <p:tag name="KSO_WM_BEAUTIFY_FLAG" val="#wm#"/>
  <p:tag name="KSO_WM_TEMPLATE_CATEGORY" val="custom"/>
  <p:tag name="KSO_WM_TEMPLATE_INDEX" val="20205081"/>
</p:tagLst>
</file>

<file path=ppt/tags/tag139.xml><?xml version="1.0" encoding="utf-8"?>
<p:tagLst xmlns:p="http://schemas.openxmlformats.org/presentationml/2006/main">
  <p:tag name="KSO_WM_BEAUTIFY_FLAG" val="#wm#"/>
  <p:tag name="KSO_WM_TEMPLATE_CATEGORY" val="custom"/>
  <p:tag name="KSO_WM_TEMPLATE_INDEX" val="20205081"/>
</p:tagLst>
</file>

<file path=ppt/tags/tag140.xml><?xml version="1.0" encoding="utf-8"?>
<p:tagLst xmlns:p="http://schemas.openxmlformats.org/presentationml/2006/main">
  <p:tag name="KSO_WM_BEAUTIFY_FLAG" val="#wm#"/>
  <p:tag name="KSO_WM_TEMPLATE_CATEGORY" val="custom"/>
  <p:tag name="KSO_WM_TEMPLATE_INDEX" val="20205081"/>
</p:tagLst>
</file>

<file path=ppt/tags/tag141.xml><?xml version="1.0" encoding="utf-8"?>
<p:tagLst xmlns:p="http://schemas.openxmlformats.org/presentationml/2006/main">
  <p:tag name="KSO_WM_BEAUTIFY_FLAG" val="#wm#"/>
  <p:tag name="KSO_WM_TEMPLATE_CATEGORY" val="custom"/>
  <p:tag name="KSO_WM_TEMPLATE_INDEX" val="20205081"/>
</p:tagLst>
</file>

<file path=ppt/tags/tag142.xml><?xml version="1.0" encoding="utf-8"?>
<p:tagLst xmlns:p="http://schemas.openxmlformats.org/presentationml/2006/main">
  <p:tag name="KSO_WM_BEAUTIFY_FLAG" val="#wm#"/>
  <p:tag name="KSO_WM_TEMPLATE_CATEGORY" val="custom"/>
  <p:tag name="KSO_WM_TEMPLATE_INDEX" val="20205081"/>
</p:tagLst>
</file>

<file path=ppt/tags/tag145.xml><?xml version="1.0" encoding="utf-8"?>
<p:tagLst xmlns:p="http://schemas.openxmlformats.org/presentationml/2006/main">
  <p:tag name="COMMONDATA" val="eyJoZGlkIjoiOGU0ZDY5MWQ1MmIwYTAzNjMwOGE5Y2I1NTYxMDY2NTMifQ=="/>
  <p:tag name="KSO_WPP_MARK_KEY" val="3886d4ea-d569-4d6f-a627-580df265f40f"/>
  <p:tag name="commondata" val="eyJoZGlkIjoiMjkwMTdiYzNiZjUxZDJiNTNmYTkxYmFmZGEwNGE1NjAifQ=="/>
</p:tagLst>
</file>

<file path=ppt/theme/theme1.xml><?xml version="1.0" encoding="utf-8"?>
<a:theme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2.xml.rels><?xml version="1.0" encoding="UTF-8" standalone="yes"?>
<Relationships xmlns="http://schemas.openxmlformats.org/package/2006/relationships"><Relationship Id="rId1" Type="http://schemas.openxmlformats.org/officeDocument/2006/relationships/customXmlProps" Target="itemProps144.xml"/></Relationships>
</file>

<file path=customXml/item1.xml><?xml version="1.0" encoding="utf-8"?>
<s:customData xmlns="http://www.wps.cn/officeDocument/2013/wpsCustomData" xmlns:s="http://www.wps.cn/officeDocument/2013/wpsCustomData">
  <extobjs>
    <extobj name="ECB019B1-382A-4266-B25C-5B523AA43C14-1">
      <extobjdata type="ECB019B1-382A-4266-B25C-5B523AA43C14" data="ewoJIkZpbGVJZCIgOiAiMjEzMTk5ODg3Mzc2IiwKCSJHcm91cElkIiA6ICI0NjMzODA2MzUiLAoJIkltYWdlIiA6ICJpVkJPUncwS0dnb0FBQUFOU1VoRVVnQUFBNzhBQUFWRUNBWUFBQUFiWmExNkFBQUFDWEJJV1hNQUFBc1RBQUFMRXdFQW1wd1lBQUFnQUVsRVFWUjRuT3pkZVp5TmRmL0g4ZmQxWnViTXZwZ1p4aGpMS0pFbE85bENFaVdKRm51SWttUUpkU3MzdnhKRnQ2aFFkN2dyWmFrVTRaWm9zNVFzTVpLUTNJTXh0akZtTEdQMk9lZjgvcGpPMVJ5ekdPdkplRDBmRDV4emJlZHp6blZtWEovcisvMSt2aEl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ktNc1BkQVFDNDVwSWtoYm83Q0FBQThqZ3JLZGpkUVFBbzJVaCtnUnVQdytGd3VEc0dBQUJNaG1GSVhKY0N1TW9zN2c0QUFBQUFBSUNyamVRWEFBQUFBRkRpa2Z3Q0FBQUFBRW84a2w4QUFBQUFRSWxIOGdzQUFBQUFLUEZJZmdFQUFBQUFKUjdKTHdBQUFBQ2d4Q1A1QlFBQUFBQ1VlQ1MvQUFBQUFJQVNqK1FYQUFBQUFGRGlrZndDQUFBQUFFbzhrbDhBQUFBQVFJbEg4Z3NBQUFBQUtQRklmZ0VBQUFBQUpSN0pMd0FBQUFDZ3hDUDVCUUFBQUFDVWVDUy9BQUFBQUlBU3o5UGRBUUM0OGV6ZnYxODMzWFRUVlgrZDdkdTNhKzNhdFpLa05tM2FxRTZkT2hkOWpKU1VGQVVHQmtxU0huendRY1hGeFVtU3RtM2JabTV6NnRRcGxTcFY2ckppalkyTjFmejU4OVc0Y1dNMWFkTGtrbzZYazVPampSczM2cmZmZnRQT25UdlZvVU1IZGV6WThaS09rNTJkYmY3SnlNaFFWbGFXTWpJeWxKNmVydlQwZEtXbXBpbzFOVlZuejU1VjA2Wk5WYlZxMVdJZi84Q0JBL3EvLy9zLzNYVFRUUm8yYkpqQ3dzSXVPc2FyNGIvLy9hLzV1SFhyMXVaNXYxUXhNVEZhc21TSk1qTXoxYkJoUTNYcjFxMVkreTFkdWxTblQ1OVdsU3BWMUtKRmkwSzNTMHRMMDZ4WnN5UkpuVHQzVmtCQWdIYnMyS0cyYmRzV084WWhRNFpJa2lJaUlqUnUzTGhpNzFlVUszVis5K3pabzNYcjFxbFdyVnBGZmc1L0I1bVptVHA4K0xCdXZ2bm1pOTd2NE1HRENnc0xVM2g0K0ZXS0RnRGdSUElMNEpwYXUzYXRubnZ1T1hYcTFFbi8rTWMvNU8zdHJYZmVlZWVpajFPMWF0VUxYdVR2MmJOSDgrZlBseVNWSzFmdW9wUGZOV3ZXNk5WWFg5WGd3WVBWcFV1WEFyZlp2MysvK3ZUcG80WU5HMnJ3NE1FdVNlQ0JBd2QwN05peEM3NU9zMmJOOVAzMzMydjU4dVZhdm55NXhvOGZmMGxKcTRlSGgyYk9uS24vL2U5L2txVFRwMDlmOERqTGx5L1hsQ2xUWkxQWlpMUFpsSk9UYzlHdmUvRGdRYjM0NG91U3BBWU5HaFM1N2JadDI3Ung0MGJ0M3IxYisvZnYxOWl4WTR2Yy9rTEhLNDZPSFR0cS9QanhGOXp1cFpkZU1oOHZXclRvc3BOZmYzOS9mZlhWVjVJa3U5MWU3T1IzNGNLRmlvMk5WY2VPSFl0TStqSXpNODN2ZDFoWW1PYk1tYU8wdERTTkd6ZE9uVHQzbGlRZFBYcTB5TmZhdUhHakpDa3FLcXJJYlFNQ0FoUVVGSFRGejI5aFB2endRMDJmUGwyU2RQUE5ONnQ1OCtZeURLTlkrK2E5U1hXeEtsV3FwQ1ZMbHBqUGQrL2VyZGRmZjExang0NHQ4SWFkdytIUWdBRUR0SFBuVGprY0RuMysrZWVLam80dThOaHIxNjdWOXUzYmxaeWNySVNFQkIwNWNrUW5UcHlRM1c3WG9FR0QxS1pORzNYdDJyVlljVHB2dmwySm40L3ozek1BbEdRa3Z3Q3VtWnljSEUyYk5rMTJ1MTFMbHk3VnJsMjdOSFhxVkwzMzNuc1hmYXg3NzcxWHI3NzZxczZjT1ZPczdmLzFyMy9wWC8vNlY2SHI4N2JrSmlVbGFkcTBhVnExYXBVazZhMjMzbEw3OXUwTDNHL3k1TWxLVDAvWER6LzhvQjkvL0ZIdDI3ZlhzR0hERkJFUm9VV0xGbW5Sb2tVWGpHM2J0bTFtQzdYVmF0V2RkOTVaNkxZMm0wMk5HemUrNERFbGFlL2V2VVZlSEcvYnRrMTE2OVpWV2xwYXNZNVhtSFhyMXNsbXM4bkR3Nk5ZMjMvLy9mZVNjaS9jSFE2SHNyS3k4bTFqdFZvdks2WnJwYmpKeDlxMWE0dmN0bmZ2M2hveFlzUkZ2YmFYbDVmNXVIejU4bnJra1VmMDRZY2Y2dFZYWDFYMTZ0VlZyVm8xM1gvLy9jVTYxcEVqUjRyY3RsKy9maG82ZEdpeGpsWGM4N3RyMXk1bFpHUVVlSXlJaUFqemNXeHNyQll1WEtoYmI3MjEwTmU4RWtuZytaS1RrelYwNkZDZFBuMWFqejc2cUY1ODhVVzFhTkZDSjA2Y2NOa3VLaXBLTzNic2tDUjk5TkZINnRPblQ3NWpSVWRIYS9mdTNlYk5pdk50MmJKRmJkcTB1ZUx2QVFEZ2l1UVh3RFhqNmVtcFdiTm1hZmp3NFlxTmpkVytmZnMwZS9ac2Q0ZGx5c25KMGNjZmY2elpzMmViQ1dHNWN1VTBZY0lFK2ZuNUZialBTeSs5cEdIRGh1bklrU1BLeXNyU3FsV3J0R2JOR3ZYcjE2L1lyL3UvLy8xUHYvLyt1NlRjRnJhMzNub3IzelozM25tbm1qWnRldkZ2NmdJcVZxeW83dDI3eStGd3lOdmJXMWFyMWZ6WE1Bd3RYcnhZVVZGUmV1aWhoK1RyNnlzL1B6LzUrdnJLYXJWcXpabzE2dHExcTN4OGZQSzF5aTFhdE1oTWhtMDJtOW1pZGVUSUVmM3l5eStTcEEwYk5oVDZudGFzV2FPZ29DRHplWTBhTmRTdVhidUxlbTl2dnZubVJXMy9kNVdXbHFZZmZ2Z2gzL0xzN0d6emNVeE1qR3JWcXFXSWlBalZxMWRQQnc4ZVZKVXFWYTVhVEZmaS9JNGJONjdZTGJUVHBrMHJjbjNlbTFkNUxWNjh1RmpIZitpaGgvSXRDdzBOMWROUFA2M1hYbnROR1JrWmV1R0ZGOVN0V3pkOSt1bW5oUjVuMmJKbFdyWnNXWUh4bFN0WFR0N2UzZ29QRDllUkkwY2tTWGZjY1llNmRldW1hdFdxNmRTcFUrYjJqei8rdU82OTkxNlhZOHlhTlV0ZmYvMTFnYThiSGg2dTRjT0htOC9uekptalE0Y09LU3dzVEVPSERpM3d4dFNWNnVZT0FOY1RrbDhBMTFSa1pLVGVmLzk5alJ3NVVwTDB6My8rczFoZFVnc2FieHNmSHkrYnpWYm9QaXRXck5BSEgzd2dxZUNMeWZQdDJiTkhiNzMxbGh3T2h5VHAvdnZ2MTNQUFBTZC9mLzk4MjI3WnNrVXJWcXpRTjk5OG82eXNMSTBhTlVvYk5telFwazJibEptWnFaeWNIUFh0MjllbE5TMDJOdGJzV2p0bXpCaFZyMTVka3ZURkYxK1kyeVFuSnhkNHdWNnVYTGw4aVVTWExsM1V1M2R2U2RMdnYvK3VuVHQzcWxtelpvcUtpc3EzLy83OSs1V2FtaXBmWDk5OFNkR1FJVU0wZHV4WXRXalJ3cVY3OStEQmd4VVhGNmZFeEVTTkd6ZE9aY3FVTWRmTm5UdFhNMmJNMEs1ZHUvVFNTeS9sdXprUUhSMnRqaDA3S2lnb1NBc1hMalNYTDFxMHlQeDhMOFpOTjkya3lwVXI2K0RCZytaN25qdDNycVRjTWRjREJneFFVRkNRTm16WW9NOC8vMXc5ZXZTNDZOZTRGRXVYTGpVZloyWm02cHR2dnBIRDRaQmhHR3JYcnAxTEMzWnljckkyYk5nZ0tiZUxlcnQyN2VUcG1mdmZjTjVFLzN3blRwelFtREZqaW96ajQ0OC9OaCt2V3JWS3ExYXQwaDEzM0ZGb1V1amtiREc5Mks2dlYvcjhYaTNPM3pPWDZzRUhIMVJVVkpTZWZmWlpkZXpZVWZYcjF5OHkrUzNLQXc4OFlIWkhkMzd1MWF0WE4zK3U4eWEvb2FHaCticFBGOVVOMzkvZlh4MDZkSkQwVitJcjVkNlljUDRPek92VlYxKzlwUGNBQU5jN2tsOEExMVJLU29yOC9QdzBjK1pNNWVUa3lHcTFLakV4VVRFeE1ZWHVVMWlYNHdvVkt1amd3WU9YSFpQekl2TzIyMjVUeDQ0ZHRXblRKak1aekd2Q2hBbGF0bXladnY3NmF6MzExRk11NjFhdVhLbVBQdnBJcTFhdDBoZGZmS0hISDM5Y1ZxdFZaY3VXTmJmSm02aEhSMGVyUm8wYU9uWHFsRXNDZFRHQ2c0UE4yR2ZNbUtHMWE5ZnFrMDgrMGFKRmkvSVYzbm41NVplMVk4Y09WYTFhMVNWUmtxUVJJMGJvNTU5LzFrOC8vYVRxMWF1YjNVczdkZXFrelpzM0t5MHRUZE9uVDlmRWlSTWw1U2J4emtKTHYvMzJtekl5TWdwc0dUOXg0b1F5TXpOZGxqa1RyUGJ0MjZ0VnExWXU2MkppWXZUNTU1OUxraXdXMThrSTFxOWZyeFVyVnNqYjIxc2RPblJRY0hDd0ZpeFlvT1RrWkVtNXllT0FBUU8wZlBseXJWKy92dGpkNFM5WGhRb1ZYSjZ2WExsU0gzNzRvYVRjWk1hWnRHWm5aK3ZGRjEvVWpoMDdaQmlHWG5ycEpWV3VYTmxsMzU5KytzbWxhL0dLRlN1MFlzV0tZcmRlRnVWQzNZTGo0dUlLM2Fhd0JQcHl6Ky9reVpQejdiOXk1VXBGUkVRVUdFdENRb0xXckZtamJ0MjZGWHY4NzZXTy9jM3I5dHR2MTRJRkMxUytmSGxaTEJiejgvanNzODgwZWZKa1NibGRuei84OEVPVktsVktHUmtabWpsenBwbzNiKzV5dzZxNE1VdTVOMHJPLzkyV2twSlM1RDdaMmRsNi9mWFh6YzlZeWgzM2YvcjA2WHpiRnRRVkhRQnVCQ1MvQUs2WjdPeHNQZlBNTTNJNEhKbzhlYkxaa3ZqNzc3OFgyYkpWV1BJckZkeGRzU0QvK2M5LzlKLy8vS2ZBZFhrdjdrZU9IQ25ETUJRWUdDaTczYTdkdTNkci9mcjFXcnQycldKalkxMzJzMXF0YXRteXBUcDE2cVNtVFp2S1lyR29RNGNPWmd1TUpQTUN0ckJLcmg5ODhJRTU3akZ2WWFZVksxYVlSYVJXckZpaHlNaklmUHM2TDZiajR1SzBmdjE2U1ZLVEprMHV1dUpzLy83OUZSTVRvNnlzTEkwWk0wWUxGaXlRcjYrdjJyZHZyNDgrK2toNzkrN1Y2dFdyTldUSUVBVUhCMnYwNk5IS3lzcVMxV3JWNjYrL3J0RFEwR0svVmxwYW1yeTl2ZFdsU3hmRnhjV3BkZXZXNW1lVG1abHBYcmlmbnlnMGFkSkVXN2R1VlhKeXNoWXVYS2pxMWF1YmlhOGtmZnJwcDNyZ2dRZk16NkZEaHc3bU9NeExVVlRob2J3RnBhVENFOHZGaXhjWG1MZzZIQTY5K09LTDV2bVZDazh3ejNmK2RxMWJ0MVpLU29xZWUrNDVkZS9ldlZqSHVKb3U1dnllWHlGODNyeDUrdXl6eitUbDVhVkpreWFwZGV2VzVycms1R1M5K09LTGlvdUxVM0p5c2laTW1GQ3M2c2pGL1Z3TE80Y2JObXpRK3ZYck5XclVLSmNiTWovLy9MTmVmLzExU2JrM1h0NTY2eTJWS2xWS09UazU2dE9uajJKalk3VnMyVExObmozYjdPSHg2cXV2NXZzK3pKNDlXN05uejFianhvMzE3TFBQbXN1TCtuMVZrSFBuenFsUG56NzY0NDgvekdVUFB2aWdSbzhlTFU5UFQ2MWN1VklUSmt4UVZsYVdXclpzcVZxMWFoWDcyQUJRa3BEOEFyaG1Qdnp3UTNNOFlNK2VQZlhhYTY5ZGxVSTFseW90TFUzNzl1M1RybDI3RkJNVG81aVlHS1dtcHJwczQrbnBxZHR2djEzdDJyVlQ2OWF0RlJBUVVPUXhuY241dUhIajhpV2xmL3p4aHo3NTVCUHplZDZXSG1kUkhZdkZjc0dML0E4KytFQjJ1MTJTOU9TVFQyckdqQm41dGpsKy9MZ2s2ZVRKazVveFk0YjgvUHcwWU1BQVNWTGp4bzMxM0hQUGFmTGt5VHAwNkpDKy9mWmIzWC8vL1RJTVF3TUhEdFMvLy8xdmpSa3pSbVhMbHRXV0xWdDA5T2hSV1N3V3ZmTEtLNnBSbzBhUnNaMnZSbzBhYXRXcWxkYXZYNitGQ3hjV1doVHMvT1RYYXJXcVY2OWVtakZqaGo3NzdET3oxYlJLbFNxS2o0OVhVbEtTUm8wYXBheXNMSGw1ZWFsZHUzYWFOR25TUmNYbWJsRlJVZXJYcjU4NTFkSE5OOStzTys2NG84aDlmSDE5bFpLU1lvNVJmL3Z0dDFXN2RtMDFiOTQ4WCt1NUpMVnQyMVl2dlBEQ0JXT1pPbldxVnE1Y2VkSHY0VkxPYjFaV2xpWk5tcVRseTVlYno5ZXNXZU9TL0I0NGNFQkpTVW1TY29jY2RPL2VYZVBIajFmejVzMkxqT2R5ZnIvczJyVkxvMGVQVm5wNnVuYnQycVZwMDZhcFRKa3kyckJoZzBhUEhxMmNuQng1ZVhucHBaZGVrcmUzdDJKalk1V1dscVphdFdxWmo0Y05HNmE1YytjV09CVGhTZ29JQ05BZGQ5eWh0TFEwOWUvZlg2Ky8vcnFXTEZtaTdkdTNLeUlpUXBzMmJaS1VPK1hiSzYrOFV1QjNBd0J1QkNTL0FLNlpYcjE2YWVmT25mcnh4eDkxNnRRcFBmWFVVM3I1NVpkZHh0UXVYYnBVRlNwVTBNS0ZDelYxNnRSaUg5czVaakVsSlVXZmZ2cXAxcTlmcjJIRGhxbGh3NGFTcFBuejUydjkrdlc2Kys2NzFhVkxGM1h0MmpWZmw4aCsvZnJsYTkwOW44UGhNQk5qWjVmSDgrTllzR0RCQmVNZE9IQmd2bVY3OSs1VlptYW12TDI5elJhY3lNaElsNnErZVJtR29RTUhEdWpMTDc4MGw5V3NXVk9QUGZaWW9hK2JuSnlzdVhQbktqUTAxRXgrSmVtUlJ4N1JtVE5uMUxScFU5V3NXZE5jUG1yVUtFblMrUEhqdFdUSkVqVnUzRmdMRml6UW5qMTdMcWs2N2R0dnZ5MVBUMDkxNnRSSmt0U2pSdy90MmJNbjM3ekdCWFVSZmVpaGgvVGVlKy9wM0xsejJybHpwNlRjNzlRdnYveWlaY3VXNmJmZmZwT1VXeHlzcURHMHhSRVZGV1dPeHoxZllUYzh1blRwWWhZZDJyRmpoelp2M215ZTU2eXNMRTJmUGwxZHUzWlZ4WW9WSmVVV2NYSW1mRkx1ZDJmbzBLSDY0WWNmZFByMGFWV3ZYbDFEaHc1MXVTbVNONWw3OXRsbjVldnJLeW0zNVM4Mk5sYnZ2LysrcE54cTZNNXU2bmx0M0xoUi9mdjN2K0Q3ZHlhYUYrdGl6KytoUTRmMC9QUFBhKy9ldmVhNko1NTRRb01HRFhMWnZrR0RCdnJvbzQvMDdMUFBhdi8rL1RwMTZwU0dEeCt1dm4zNzZ1bW5uNzRxeVZ4NGVManExcTJyalJzM2FzK2VQZXJidDYvR2pCbWpFU05HbU9PYXM3T3ppeHhYbkp5Y3JPSERoK3VERHo3UW9FR0QxTE5uVDgyYk44OGM2dEMxYTFkMTY5Wk52cjYraW9pSUtIWkxkVUVHRHg2czNyMTdhLy8rL1dyYXRLbSsrKzQ3SFRod1FBY09ISkNVVzBHN1hidDJTazVPZHFtbURRQTNFcEpmQU5lTXI2K3YzbmpqRGIzeXlpdGF1blNwL1AzOVZhTkdqU3N5THMvSjM5OWY2OWV2MTY1ZHV6Ung0a1F0V3JSSUowNmMwTHZ2dnF2MDlIUlZxRkNoMEtUbXdRY2YxSlFwVStUaDRWRm9JUzJiemFiMDlQUkNYNytvZFFWcDNMaXg2dGV2cjNmZmZWZloyZG5hc21XTFdyUm9ZYmFRbnorOWk3T0ZWOHB0Rlg3cnJiZGNsbDJzODF2Ry92M3ZmeGU0WFVGalF2TldpeTN1WExwQlFVSDY2cXV2ZE9yVUtZV0dodXFQUC83UXhJa1QxYU5IRDVkdXNBVWxNNEdCZ2VyVXFaUFpXaDRjSEt6MjdkdXJXclZxTGhWMkgzNzQ0UXZHY1NGdnZQSEdSWGNmOS9MeWtyKy92OTUvLzMzTm1qVkxkcnRkMWFwVlU4ZU9IVFYxNmxTdFdMRkNxMWF0VXRldVhUVm8wS0JDYjJvVWw5VnFOUlB4bEpRVWZmVFJSK1k2Wi9KNXZ0VFUxSHk5R2E2a2l6bS9YMy85dGNhUEgyOTIrN2RhclhyMjJXZDE2TkFoblRwMXlpVmhkamdjV3JCZ2dTWk9uS2paczJkcjdkcTFjamdjbWp0M3JnNGRPcVFwVTZhWTI4NllNVU9IRHgvV3lKRWp6V05Qbmp4WnQ5eHl5d1hqejN0T0lpSWlOSFBtVEgzODhjZWFOV3VXUm8wYXBlYk5teXNxS2txSER4L090NitIaDRlOHZiM05QMWxaV1VwT1RsWmlZcUorK09FSGRlalFRU0VoSWRxOGViTzVUMGhJaUNwV3JDaUh3M0ZScmRUdnZmZWU2dGF0YXo1UFMwdFR2Mzc5dEhmdlhwZnh2RUZCUWJKYXJUcDU4cVFTRWhMMC9QUFBTOHE5MFFJQU55S1NYd0RYbE1WaTBiaHg0eFFhR3FvbVRacW9Zc1dLVnl6NTNibHpwOHNVUS9IeDhma3FKQzlkdWxSTGx5NHQ4T0t2UTRjT2lveU1WSU1HRGN4aVBjV3RnbnV4M1NzZmZ2aGhsUzlmWGcwYU5OQ3R0OTZxVHo3NVJLZFBuOWFLRlNzVUVCQ2d4TVJFU1ZMOSt2VmQ5c3VibFAvMDAwL2F2WHUzeTNvUER3OXQyN2JOYkVGMjZ0Ky9mNkVGcjY2bTgxdHdIUTZIV1JDcVI0OGVxbDY5dWhZdFdxUXZ2L3pTcGJwdFljV0IyclZyWnlhLzdkcTFrN2UzdDZwVnE2WktsU29wTGk1T1lXRmhidXRLbjVDUW9DZWVlTUs4Y2RHaVJRdTFhTkZDV1ZsWjZ0Mjd0dzRkT3FRZmYveFJDeGN1MU5kZmY2MndzTEJpSGRkNXppMFdpejc3N0ROMTY5Wk5PVGs1OHZiMlZuQndzS1RjNzc2ejEwS2RPblVLblF1NnNCYmg4MDJZTUtGWWhkZ3U1L3hXclZwVlhsNWV5c2pJVUxseTVUUnExQ2k5Kys2NzJyZHZueElURTEwcUVpOWJ0a3lMRnkvV2wxOStxWEhqeHFsczJiTDY1Sk5QNU9mbmwyOWFzWkNRRUkwZVBkcE1mQ3RWcWxTc3hGZktiY2s5ZVBDZ1M2ek9LczNPVnZaNTgrYXBmLy8rc2xnczZ0U3BrNnhXcTc3OTlsdDVlSGpvMy8vK3QxbU52RU9IRG9xSWlGQ3paczNNZmRldlg2OWp4NDZaeDE2eVpJbCsrZVdYWXAyVG92ajUrZW1tbTI3U3pwMDc1ZWZucDh6TVROMTc3NzNxMGFPSEtsYXNxSzFidDJyTm1qWGF2SG16RWhJUzFMVnJWNWNiQmdCd295RDVCWERON2QyN1Y5V3JWMWZ0MnJYZEhZcUxvS0NnZkJWcVQ1OCtyWGZlZWVlS3YxYTdkdTFja3JUV3JWdHI2ZEtsK3Y3Nzc4MkxZOE13MUxKbFM1ZjluR003cGNJcnRxNWR1MWF2di82NkJnNGNXR2dMb05QNVZhdWwzTmJyK2ZQbkt5Y25KOSs2U3BVcXVSVDBjanEvZUpFenRyeFQvVWpTNTU5L3JuMzc5c25mMzE4UFBQQ0FNak16NWVmbnA3Tm56K3JISDM4MHR5dG9YbEpKTGpjaXRtelpJb2ZEb2RqWVdITnFsNlNrSk8zYnQ2L1l5YzZWdEc3ZE9wZm5QLzc0bys2NjY2NTgyM2w0ZU9qa3laTTZlZkprc1k3cjdFMWd0Vm9WSFIxdHR2UmJyVmF6ZFhUZnZuM205bmtyUnAvdnE2KyswbGRmZlZXczF5M0tsVGkvMGRIUmV1V1ZWL1RaWjUvcDVaZGZscGVYbHptZjcrclZxOVdvVVNPemNKWnplVlpXbGlwVXFLQjc3cmxIRlNwVVVPWEtsVjI2NlNjbkordVpaNTdSbmoxN3pHVnhjWEhGTG96bmZFOGJOMjQwbjMvNDRZZGF2WHExT25mdXJLNWR1eW9vS01qc1NuejI3RmxKcm9XMW5LL2RyRmt6OWV6WjArWFl6bTdwVHM3dlFkKytmZk8xVG4vMTFWZG0wYXZ4NDhlN0ZLa3FxQURlMEtGRDlkaGpqMm5idG0yYU1HR0NXUzNjTUF4RlJrYXFjdVhLYXQrK3ZicDM3NjVTcFVxUi9BSzRJWkg4QXJqbXZ2cnFLODJiTjA4QkFRRXVYVFdsM0lRaE5EVFVaUXhnY2RXb1VVUGZmZmVkK1h6RmloVjY0NDAzSk9WMkU4emJtbE9jY1krU2RPYk1HYjMzM25zWEhjdkY2dEtsaTVZdVhTcTczYTVkdTNaSmtobzJiS2h5NWNxNWJKZDNMdEF1WGJwb3pwdzVDZ3NMTTF2OTdIYTdaczZjcVdQSGp1bU5OOTVRaXhZdGlxekcvUGpqajdzOFQwOVAxN0Jod3dwTWZLWGNSTUxMeTB0OSsvWXQ4djA0QzNhZFB6N1dXU0UzTFMxTjdkcTFjMW1YTitFb3FOdnpnUU1IWElvd3hjWEY2WWNmZnRDcVZhdGM1cFpkdUhDaFN5WGxhK1d1dSs0eUMxVVZWT1RKNmJYWFh0UGF0V3QxNnRRcGM5N2Z3c1RGeFpuRnl2ejgvR1MzMjEyUzMvTmJqOXUwYWFONjllb1ZlangvZi85aVZVbE9Ta3JTdVhQbkNsMS9wYzV2OCtiTlhZcFdqUnMzVG9NSEQ1YmRidGZreVpQbDRlR2g5OTkvMyt5cTNhdFhMelBaUGIrNjlaWXRXL1RTU3k4cElTSGhndSt2S09mUHA3dDE2MWJGeDhmcjNYZmZWYmR1M1Z5bVo3SllMRVVPTzdEWmJESU13K3ptdld2WExyT1hnaVJWcmx4WkJ3NGMwTEZqeDdSKy9YcVhjZlI1dTMyWEtWUEdaVnF0Z200T2xTcFZTb0dCZ2JyMTFsdjExRk5QS1Q0K1hnY09IRkJjWEp5T0hqMnFvMGVQNnVEQmcrYTRkQUM0RVpIOEFyam10bTdkS2lrM1VTdGZ2cnpaYWlmOWRmRjhLYTdHV01hcjFlMzVmTFZxMVZLalJvMzA4ODgvbTh2eUZxUnl5bnRoWDdwMGFiMzExbHRhczJhTm1meGFMQmFOSERsU1E0Y08xZG16Wi9YbW0yL3E1WmRmTGxZTUNRa0pHalZxbE5seTFhOWZQODJkTzFkUzd1ZFF1WEpsclYyN1Z0T25UOWZ4NDhjMWF0U29mT09uLy92Zi8wcVNPVy96L3YzN05XL2VQUDN3d3crU2NwUHR2WHYzdWlTclRzNkUyekNNQXJzOVQ1a3lSWGE3WGI2K3Znb1BEMWQ4Zkx6ZWV1c3Q4L3NUR1JtcFk4ZU9hZFdxVlJvMmJGaXgzdk9WRkJZV3BuLzk2MTh1M1lXZExZS3hzYkhtOUVuaDRlRWFQMzY4UzdkZXA2eXNMR1ZuWjB2S25mTjI1ODZkWmtKMGZvdWtuNStmU3d1Z2o0K1BSb3dZb1FVTEZxaExseTRGenIzY3NtWEx5K3IyZkRYUHJ5UTFhdFJJUTRZTTBmVHAwNVdUaytNeWpyeDI3ZG9hTW1SSW9UR3ZYcjNhL1BsbzJMQ2hKazJhSkl2Rm92NzkrNXZKNXJCaHc5UzNiMSs5Kys2N21qTm5qcVRjM2cvOSt2WFQ3YmZmTGtrdXhkTFMwdExNUW1wMTZ0U1JyNit2eXpDTmdJQUFzL1czSVBIeDhSbzRjS0M2ZCs5dXR2UjM2TkRCSEZ0Lzk5MTM2K3pac3dvT0RsYjkrdlVMN2E1ZTBMemk1eGV0Y2pnY2F0Kyt2YXhXcXlwVXFLQktsU3FwWGJ0MmlvNk9scisvdjlMUzBzenZGZ0RjcUVoK0FWeFRaODZjTVZ0MUd6WnNXR2ozMWt2eDZLT1BGbGlJUnNxZlNCYTM0RXRCaFo2dWhDMWJ0bWpYcmwwNmNlS0VubjMyV1IwOGVGQkhqeDQxMTFzc0ZwMDVjeWJmZnM3dWxsSnVRWjVhdFdwcHpabzFMdHMwYTlaTXQ5OSt1elp2M3F5OWUvY1dxd2pYdW5Yck5ISGlSSFB1M0x2dXVrdERoZ3d4azE4cE55SHEzNysvOXUzYnAwV0xGbW5QbmozNXBuQnl0bFRuYlhtZE9YT215cGN2cjdadDI2cFhyMTc2NXB0dlZMVnFWVldvVUVFUkVSRUtEZzVXbno1OUZCUVVwT1RrNUFKYmZUZHYzbXlPZys3VnE1ZkN3OE0xZWZKa3N4SnlhR2lvWnN5WW9hNWR1eW9ySzh1Y1Q5YmQ0dVBqSmYwMTFWUlI1c3laby9mZmY5L3NVdXhzVVhTMkRpY2tKSmhKdmNWaVVaVXFWVnpHZkE4Y09GQkJRVUdhTm0yYVpzK2VyUTgvL05DbHQ0TjArZDJlcjliNXpldVJSeDdSOHVYTFhhcGNlM2g0NkIvLytFZWh4ZW9rbWJVRWdvT0QxYk5uVDhYSHgydmt5SkZtc3RxeVpVczkrdWlqMnJ0M3IvbTlMbDI2dEhyMjdPblNveUp2OHJ0MTYxWXphWGZXRDlpK2ZidTVQaW9xcXNqa056VTFWVWxKU2RxMGFaTUdEQmlnenovL1hQZmZmNzlMWWJubm5udE9VdkhuSkM3TXZuMzdkUHIwYVVtNUxmUG5IOC9iMjF1VksxZlc5dTNiTldMRWlNdDZMUUM0WHBIOEFyaW1ObTdjYUY3VU4yblNSRkp1aTVXekJXdk9uRGtGam1mTDI5WHdXZ29PRGk1VzllQ0N1a2JubmNQMzdiZmZOZ3Z3U0RMSDhwVXJWMDYxYTlmV3E2KytxcFNVRkhPOTNXN1hDeSs4b1BqNGVQWHQyOWRNR0p5dFVKTE1LWE1LTW56NGNQMzY2Njk2NktHSGlrdzI0dVBqTlhQbVRIMzc3YmZtc3JadDIrcVZWMTdKMXpybjUrZW5kOTk5VjRNR0RkSytmZnUwYytkTzllelpVOTI3ZDFlZlBuM01McmlyVjY5V1RFeU0vUHo4VktGQ0JlM2R1MWYvOTMvL3AzTGx5dW0rKys3VGZmZmRseStPeFlzWGE5MjZkWm8yYlZxQk4wU2NpVzk0ZUxqWjVYcjY5T25tR09nQkF3YW9jdVhLYXRhc21mYnUzZnUzbWNxbGMrZk9oYTQ3Zjh5Mmw1ZVh5N0tBZ0FCVnFGREJIQ3RidjM1OWJkdTJ6VXdtangwN3BsbXpacG5iKy9yNm1pMmY1ODZkYzVsQ3pPbEtkSHUrR3VkWHlrM2VWcTVjcWFWTGwrWkxLRzAybXg1NzdERzFiOTllOTl4emp4bzNibHpnY1o1KyttbGxaMmRyL3Z6NW1qVnJsdmt6ZC92dHQydnk1TWs2Y3VTSW5ubm1HYk1GZE15WU1mTHo4M081cVpTM0szZmVjY3JPNVBlTEw3NlFsSHNEb2s2ZE9pN2ppOC9udklFVkdocXF1blhycWxPblRvVitOMnZWcXVYUzJyNXk1VXJObmoxYmtqUng0a1NYTWIrbFM1Zk90MzkwZExRKy9mUlRIVDU4V1BIeDhUcDQ4S0RpNHVJVUd4dXJzMmZQS2pNelU3Ly8vbnVSdnpjQW9LUWorUVZ3VGVXOW1IUW12NDBhTmRLS0ZTdGN0a3ROVFpXdnI2OXljbkwwODg4L215MW5lU3NZbnkvdmREZFNidkdkU1pNbVNaSVdMVnFrOHVYTHk4dkxTMXF3N0NFQUFDQUFTVVJCVkNkT25EQUw0RnlvRlNva0pFU0RCdysrNFBzcUtQbk5PNTdaMmFKNnZ1UEhqK3VGRjE0d24rZnRYdXdjdi92OTk5OXI3Tml4dXZubW04MXBVaUlpSW9xY3k3WktsU3FxVnEyYXBOeWlYYzVXdEx3SmJVeE1qQVlOR3VSU1FicDc5KzRhT1hKa29RbEtTRWlJWnMrZXJURmp4bWpqeG8zS3ljblIvUG56OWZYWFgydnAwcVhhczJlUEpreVlJQ20zaGJaejU4N3EzYnUzVHAwNnBaRWpSMnIrL1BsbThtVzMyODNQUHp3ODNHekJMaWhwcTFhdG1vNGRPNlpubjMzVzdNN2J1WE5uSlNVbGFmLysvWHI0NFlkMTh1UkpqUmd4UW1YTGxqVzc1VXF1MDljVXR4WGYyVVc1TUtHaG9mcm1tMitLZGF6ejJlMTIvZjc3NzJhTHJqUFp1dW1tbTJRWWhobzJiS2dISG5oQWJkcTAwZno1ODgyZm1YdnV1VWV6WnMweTUzZCs0b2tuWEpMbEZTdFdtQzJqZ1lHQkNnZ0lNRnVlblJvMWFxUm5ubm5tZ2pIbXZTSGlQRWFGQ2hYMHl5Ky9YSkh6NjNBNDlQUFBQMnYvL3YzYXMyZVB0bTdkV21EcitCMTMzS0dZbUJpbHBxWXFPenZiTE9MazUrZW4yMjY3VFRWcTFGQjBkTFJhdG13cHd6QzBmUGx5TFZpd3dHVjRRTGR1M1RSeTVFanQyTEZEbzBlUE5sdDVIM3JvSVRWcjFrdzJtMDFyMTY0MXQzZmV4SEU0SEdaMzdyQ3dNRld0V2xXZmZ2cXBlUU9xYWRPbVJZNm5UMDlQMS83OSt5WGwvcng2ZTNzWDJ1THE3UFdSOStjdTcrOG1pOFhpc3U3MDZkTXVyNTJhbXVweUF5c3NMTXlsOG5saVlxTCsrT01QN2RtelJ4NGVIaTVqNXdIZ1JrTHlDK0Nhc2RsczVnVi91WExsaXV4Ni9NZ2pqeFJZdU9aeVdpM09INDhweWFXSVRFRXVwOXR6MmJKbGxaQ1FJTU13RkJFUm9VcVZLaWs2T3RyOGQvLysvUzVqbk92VnE2Y3BVNllvTURCUUw3NzRvbGF0V2lWSk9uejRzRUpEUTdWdTNUcXpKYWxPblRwRnZyYnp2VnF0Vm1Wa1pKaXQ3WGt2bU92WHI2OFdMVnBvM2JwMTh2UHowK2pSbzlXeFk4Y0x2cStnb0NCTm56N2Q3S2FiazVPajU1OS9YdDk5OTUwbVRweW96TXhNVmFsU1JmMzc5NWZWYXRXa1NaTTBlUEJnSlNZbW1vbXp6V1pUNjlhdGxaR1JJUzh2TDJWblo1c3hWcTllUGQ5cjNuTExMWm8yYlpyS2xpMXJMaHMxYXBTazNMR2tucDZlNnQrL3Y0NGNPWkp2MzJ2ZDBsV3hZa1h6Yzh3N1p2V05OOTdRL1Buejh4VmJhOUdpaGFUYzg3OXMyVEpGUlVWSnlrMGU4MzVmR3pac0tNTXd0R1BIRG8wY09kTHM0bHExYWxYOThjY2YyclZybDFrc3JXYk5tdHE4ZWJQNUdUbXRYYnZXSmRFckRtZnI5WVFKRTY3WStUVU1RMHVXTENuMEJrTHQyclUxYk5ndzFhdFhUeWRQbnRTTUdUTzBhdFVxc3d0eVdscWFObS9lck0yYk41dGRyb2NORytiUzFiZDgrZklhUFhxMGF0ZXVyVGZmZkZPZmZ2cXBHY1BERHorcy9mdjNtK044ODdydHR0c2s1ZmF5Y0JiMmF0cTBxYlpzMldMK3ZIcDZldXJwcDU4dU1QYlEwRkFsSnlkcjRjS0Y1akxuZk4wRjNkaVJwUHZ2djcvQTVVNWp4b3h4ZWQ2NmRXdE5uVHJWZkg3eTVFbVhlYmVMRWhjWGQwVXFmZ1BBOVlqa0Y4QTFzMzM3ZHJNN1kwRVhuWG5WcVZOSFgzLzlkYjdseGVtQ1hOUXg4eVlURm90RkF3Y09MSElmaThXU3IvcHJRUW9hbnp0eTVFaFpyVlpWcWxTcHdCWnI1N2pjRFJzMnFGKy9mbnJ5eVNmTmxydFhYbmxGdDk1NnE5NSsrMjJOSERsU3BVdVhWcGt5WlJRV0ZxYWtwQ1F6WVNwTXJWcTE5UG5ubitlcjJueisxRHRqeDQ2Vmw1ZVhubm5tbVFLN214ZkdZckhveVNlZlZKczJiYlIyN1ZxMWF0VktQLzMwazdLeXNsUzZkR205K2VhYjVqUTRqUm8xVXI5Ky9iUno1MDZ6MWRIRHcwTzMzWGFiTm0vZTdOS2wzV3ExNXF0QTdaUTM4YzNMK1puVnFWTW5YL0liR2hycWt0QVhkNnozaGVTdHhIdSsrdlhyNTV1ZldaTHExcTJyK2ZQbm04ODlQVDNWckZremM4eG5ZR0NneTNmTjRYQ29aY3VXK3VTVFQzVExMYmVZU2Z6YmI3OXRKcjRqUm96UTNYZmZyVWNlZWNTbDROdjVVMlJkQ1NFaElWZjAvSTRZTVVMcjE2ODMxNWNxVlVxdFdyWFNBdzg4NERJTm1yTkEyTk5QUDYzRml4ZTdGSGlUcEdlZWVVWStQajZhTm0yYUJnNGNxSFBuenVuUlJ4OVY1ODZkNWVYbHBTKysrRUtMRnk4Mlc2SUhEUnFrQVFNR2FPN2N1UzQ5QktUYzc4ZTk5OTRyS2JmSFFOdTJiYlZod3dZMWJkcFVqUm8xVXZmdTNmWEpKNS9vaFJkZU1IdFduRy9nd0lHYU1tV0syYVBpOXR0dkwzREtLd0RBdFZkd3VVVUFKWm1qb0VxczEwSk9UbzYyYmR1bWI3NzVSbmZlZWFmTEZDZm5XN3AwcWViTm15ZFBUMC81K1Bnb1BEeGNkOTExVjc0NVpwMFZjOFBDd3ZUa2swKzZyRXRMU3pPVGhESmx5aWd4TVZHZmYvNjVQRHc4VktwVUtUVnAwa1NWSzFjdThQV2RYVHZEdzhNTG5BdjNjcmQzT25Ma2lGSlRVL1BOayt0MCtQQmhsUzlmM254KzRzUUpqUjA3Vm0rKythYlovWGYrL1BsbVJXcm52N0d4c2VaOHIxNWVYaXBWcXBSWmtLaXdTcnNGY1NhTzVjdVgxN3Z2dm52QjdlZk9uYXYyN2R2blM2UnROcHRzTnB2THZMRGZmLys5dG0zYlpwN2pvS0FnTlcvZTNLVkkwMnV2dlNZcHR6V3VvUG1GODlxd1lZUFdyMTh2VDA5UGVYdDdLenc4WE8zYXRTdldHTmZMNGV3V0hCZ1lxSkNRa0VLM3k4ckswcEVqUitUbDVTVS9QeitGaElSY3NOdTlsSHRPclZhcmVTN09uajJyZnYzNnFYZnYzbnJ3d1FjbFNUdDM3dFNVS1ZOMC9QaHh0V2pSUWkrODhJSkxkKzhyNVVxZjMrWExseXNqSTBNMWE5WlU5ZXJWaS9WNVNMbkRCWGJ2M3EwVEowNjRUSG1VbHBZbUh4K2ZmTWVKaTR2VHpKa3oxYXRYTDlXdFcxZFNidkc0K2ZQbnkyS3h5R3ExcW5UcDB1cmN1WE8rYzVpUmtTSERNTXdiV0xHeHNTNUYzZ3B5N3R3NUpTVWx5ZGZYVjJYS2xNbTMzdm05YnRHaWhabzNiMTdvbk4yRnNWZ3M4dlQwTkF0M0JRY0hxMHVYTGhkMWpIbno1cG43WG1nKzhHdmh6OTlMWEpjQ3VLcjRKUVBjZU55Vy9BSzRNckt6czY5S2NndTRDOGt2Z0d1Qlh6TEFqWWZrRndEd3QwTHlDK0JhS0Y3L0lnQUFBQUFBcm1Na3Z3QUFBQUNBRW8va0Z3QUFBQUJRNHBIOEFnQUFBQUJLUEpKZkFBQUFBRUNKUi9JTEFBQUFBQ2p4U0g0QkFBQUFBQ1VleVM4QUFBQUFvTVFqK1FVQUFBQUFsSGdrdndBQUFBQ0FFby9rRndBQUFBQlE0cEg4QWdBQUFBQktQSkpmQUFBQUFFQ0pSL0lMQUFBQUFDanhTSDRCQUFBQUFDVWV5UzhBQUFBQW9NVHpkSGNBQUs2NXM0WmhCTGs3Q0FBQThraDFkd0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WdCdVI0ZTRBTGxlOWV2V1NETU1JZFhjY0FQN1d6c2JFeEFTN093Z0FLQXpYTXdDS2dldVp5K1RwN2dBdWwyRVlvY2Zhem5WM0dBRCt4aUsvN1JmazdoZ0FvQ2hjendDNEVLNW5McC9GM1FFQUFBQUFBSEMxa2Z3Q0FBQUFBRW84a2w4QUFBQUFRSWxIOGdzQUFBQUFLUEZJZmdFQUFBQUFKUjdKTHdBQUFBQ2d4Q1A1QlFBQUFBQ1VlQ1MvQUFBQUFJQVNqK1FYQUFBQUFGRGlrZndDQUFBQUFFbzhrbDhBQUFBQVFJbEg4b3ZyaUtOWVcza243NUx2OFkyeVpLY1U4N0FPK2NkL0svLzRiMlhZTWk0alBnQUFjQ015N0RueVA3UmFubW5IeldXQnNZc1ZHTHU0ME9lRmNqamtuYnhMZ2Z1L2tEVjV6MFhGWWNrNkkrdVovOGw2NnZlTDJnKzRVWGk2T3dEY3VId1N0c2c3ZVpjTWgwMnkyMlE0Y25ML3RXZm4vckZsL3ZVbkoxMFdXNFpPTko4aW0wK1lTdi8wZklISFRHdzJXVUYvZkN6UDFHTTYwV0pxc2VJd0hEWUY3WjB2U2NvbzAxQTJENThyOWg0QkFFREpaejIxUjBGL2ZLeXN4TzFLYXBCN2pSSnc0TCtTcEpTYkh5cndlYUVNUTBGN0Y4b3o5WWk4UXYrbjVORHFGeEhIWHBYYStZNGtROGZiekpIRHdxVStrQmMvRVhBYncyR1QzNUYxeGRqUVF3NFBxMnpXSUZsUDdWRjZaQXVYTzZ0NWVaMDlJTTl6aCtXd2VDcDAyMlNYZFhidkVQTS9KSmZEMnpMTnh3NFA2OFc5Q1FBQWNNUHpTZGdpU1VxUGFIeFIrd1h0WFNEdnBKMzVsbHV5emtxU3ZKTjM1N3ZoNzdCNDZXU1RDWXI4dGw4UlIzYW83UGVQNTF0cXR3WXBvZVgwaTRvUktFbElmdUUybWVGMWRLWjZYMW15emlrcjVCWTVMRjd5VHQ2bGdJTXJkYnJtNDhvcVZWME9EMi9Ka2FQZ1BSL3FYUFI5eWdrb2IrNS83cWJPTW5MU2xGR21vYnlUZHl0Zy8xSUY3bDhtS2JmNzBma0pzczJlWFdBY2VidEgyMm4xQlFBQUY4R3daY28zNFdjNUxKN0tES3V0TWorT2NsbGYwUE9VbXg5VWVtUnplV1NlS3ZTR2ZpNUh2dlhPMXR6MHlCWi9MWFJlNDFpOFhIYy9iN25kMDdkNGJ3b29vVWgrNFQ0T2h3Smp2NURzT2Nvc1hWZlpBUlZreVU2VlljdFE0UDgrMThrbUUrUXdESVgrK282OFQvNHF3NTZsVTdXSHVoekMvOURYc3ZtV01aOTduL3hGT2Y3bGRMTHhTeTZ0dUFYZC9YVHlTRDlwUHZaTVMxQ09mK1FWZkpNQUFLQWs4ejM2b3d4YmhuTDh5c3JoNVNlUGpDU1g5UVU5dCtTa3V5ekxLblZydnQ1cFh1ZmlaZmZ3bGMwM1hKSmt5VTZWM2ROSE1qd2tTYWRyL25WdFUrclhtZkk1c1ZWbnEvWlFhc1gya2lUL1E2c1U5TWNuU285czdySXRjQ01qK1lYYjJMMzhkUzY2ZzRMKytFU2xmbmxUaWMwbUtUTzh0aklpR2ttU2pKdzArUjllSSsrVHZ5bzdxTEpPMXh4NHdXTTZQSHgwTHJxanl2dzRTcG5odDdudVl4Z0Y3dU4xN3BENTJIcG1IOGt2QUFBb0ZzT2VvNEM0bGVaenU2ZWZqcldkSzBsbXQrVENucnV3NThqdjhCcDVwY1RwVFBWKzhqdjhuWUovbjZlMHFGWTZVLzB4U1ZMUUh3dmtjeUpHWjZ2MlVGcFVLNWRqT2dYOThiR0MvdmpZWlpudnNRM3lQYmFoOE5jR2JpQWt2M0NyMUlyM3lKSjVWcG1sNjhsaHNjcVNreWFmaEo4bFNhZHVlMXFwMFIxazJMT1ZXcWxEYmhmb0MwaHE5RTk1cEoyUUpUdEZOcDh3ZVo0N25LZXJkTUhKcnpWNXQvblk1MFNNMHNxMXZPejNCUUFBU2o3LytLL3p0ZXhlRXNPaWdBUC9sVWRtc3RMSzM2bk1zTnFTSko4VFczWG0xajZTWVpGMzBtOHliQm15K1lTNTdPcXdlQ3F0UWx2SjRaQkhlb0pzZm1VbFNSN3BpYkw1bEpZTXlTLytXeG4ybk11UEU3ak9rZnpDYmNwcytJZjUyUGZFMWo4Zk9RcGUvMmRDN0xCNEtySHBxNFVlTXp1Z2dnTDNMWklNRHhtMkxKWGVORlluRzcvNDU5cjh5YThsODdTODgwd2o0SjMwcXp3eWt2TDl4d0lBQUhBK2o3UUV5YkJJRHZ1bEhjQzVuOFZENlZGM0tHRC9NdmtmV3EzVE5RY3FKNkM4UE04ZGxuZnlidG05QW1USk9pdUhoNCt5U3QzcWVneUxsODVWNnFCU3YvMWJYbWNPS0xIYW81SU1sZDc0Z3JJREsrbE05Y2R5QzR5Uy9BSWt2M0Fmai9RVEY3M2V0V1MvNDgrLy8wcHF2YzdGeXp2cE42VkhORlo2WkF2NUgxb3QzMk1iWkRnY2NoVFE3VGx3L3pMSllaUE50N1J5L0NMbG5mU3JBdll2MDVrYS9TL3RUUUVBZ0J0R1ZzZ3Rjbmg0eS8vUTE1SWtuOFFZQmUxZDRMSk5ZUVd3VHJTWWFzNDQ0YkI0SzYxY0t3VWNXQzZmaEMyeVZPMmhqUEM2Q2poM1dENG5ZbVR6S1NWSnlneXJsWC82SW51MlNtOGFLMHZXV1dVSDN5eS9JMnYvaksyYXZKTitWZmptY1RJdU5Ua0hTaGlTWDdoTjNuRW5scXl6Q28yWklxOXo4UzdiWkliVzFLazZ3d3JzOG14a3AwcFM3cm8vS3pZSDcvNUFra095ZU9TT2J6RTgvbXcxZHVUZW1jM0RPMm1uK1IvRXVVcjN5T1piV3Q1SnY4cnY2QS9LaUdpc3pMQmFWK3k5QWdDQWtpY3J0SVl5eWpReWsxOGpKNk5ZQmErY25ETk8yS3lCc3ZtRUtyTlVEWGtuNzVMdjBRM0tESytqZ0lNcjVKRnhVbDRwY1pLa2pESU44Z2RoZUNpelZIWDVKbXlXMTVsWWVaMkpkVm1kVnI2dC9JNThMOE9XZGRudkY3amVrZnpDN2J4UzRsVHExNW55U0U5VWFvVzI4by8vVnBMTXgrRS9UOUNwMndZcng3K2N1VTlLbFVmTXU2VStpZHVVV3FtRGJOWmdCZTcvUXBMa2Urd25jMXRMMWhubm83OWU4K3dCbGZyMWJVa081UVNVVjFwVWE4bndVRmJJTGJLZTNxZVEzLzZ0NVByL1VIWmdwYXY2M2dFQXdQWEw1aDNxOGp3OXNwblNJNXRKK25OR0NwOVFaWlJwS0VueWkvOU9PVUdWbEJWYzVjK3RIZkpNeSszbFp2TXRiZTd2bmJ4THZzYzNLclZpT3lYYzhhWmtXQlN4ZnJnY0ZrOWxoTmZOSDRSaDBlbmJucEp2d21ibCtKVlZZclBKa3FUU1B6MHZ6N1RqT2x1MXUveU9ycnNLN3g2NC9wRDh3bTBNVzRZQ0RuNHAvN2l2Wk5oemxGcWhyYzdkL0tDWi9KNnQybE9HTFZOK1IzOVErT2IvVTJyRjlrcXQxT0hQS3RIM3FkU09OeVZKUG9uYlpkaXpkYXJPTU5tdFFmTElPQ21iYjJuWnZFdkpJL09VZkkvK0tKL0VHRG4rYlBuMU9iRk5JYnRteTdCbHl1RmgxYWxhZzh4cEE4NVVmMHpobTErU0pUdFZZVnNuNlV6MWZrb3YyOFE5SHhBQUFMZ3UrUjdmbEZ0MTJiQW9zZWtyc21TZFZmRGVlWEo0K2lxcHdmUEtEcXdrejlTak1td1prcVRzb01xU2NsdDJULy81cnd5TDdONGh1ZU4xNWNqdDhueUJlWG85MDQ3bnF3QU40QzhrdjNBTGovUkVoVzhaTDB2Mk9jbncwTmxidWltMTByMnk1S1Q5dFpGaDBaa2FBMlR6SzZ2QTJDVzVpWEw4ZDBwc01sSGV5YnZray9pTFVpdmRLNCtNSlBra2JGSG9MMjhvdWM2STNQbDlIWGJKc0NoYmxXV3pCc3NuTVVheWVDbGsxMnl6VmRoaDhkU3AyNGJrcVFZdDVmaVgwK2xhVDZqVXpuZGsyRElVOHR1NzhqdXlWcWR1ZTBwMmEvQzEvcGdBQU1CMXhpZGhpMEoyelpIazBKbGIreWpIcjZ6a1YxWXBOeitvd05nbEN0MCtWVWtOLzJuT2J1SHc4RmJvOXFtdUI5azFKLzl4RTM4eEU5dmpiZWJJWWZIS3Q0M0QwMWNacFYyN1JsdXl6dVFtMmVjTi93SnVSQ1MvY0F1YmIybGxSRFNTOWRUdk9sTmpRSjR1UVBtZGk3NVBtYUUxRlB6N1I4b01xeVd2bERnRi96NVhOcDh3cFZUdUpJZUhWYUhacWJrSmNjSVdwWmRyb2FBL1BwWi8vTGR5V0R6TTB2NVpJVlhNN2tWMlR6K2RydjIwTWtOcjVudTlqREtOZE9xMklRclpOU2QzU2dIdlVpUytBQURnZ2p3eVR5dGs5L3VTdzZaek4zVTI1K09WcEhPVk84a3JKVjQrSjM1V3dQNHZwRDhMVjZXVmF5bi8rRzh1KzdWVGJuNVFkcTlBcFpXL1U1TGtjK0puQmUxYnBESWJSa3NPaDNMOEl5LzdOWURySGNrdjNPWnMxUjZTTEM1VkN4MHlaTGNHNWRzMk82aXlUamI2UDBsMldXeVp5ZzZvcU5NMW56QzcvNXlxUFVTK0o3WXF2VndMU1ZKV2FIWDVIdjlKTWp4bDgvUlJUbUFsbmF2OGdDUzdnbmQvb0xOVmU1amphd3FTVWFhQkVnTXJ5di9RYXFYYzB2Vkt2bTBBQUZEQ3BFZTJrTTA3V0RidkVKMXNORlkrSjNmb1hQUjkrYlk3WGFPLy9BTXI2bHgwQjhtd0tNZXZyTktpN3J6b2E0MkNXbjNQVmU3azhqekhQMG9lR1NmbHNIZ3JPNkNDemxicmRYRnZDaWlCOHMvOWNwMnBYNysrSTIvVllOd2dIQTZwZ0ttTGdJSkVmdHRQTVRFeGZHRUEvRzF4UFFQZ1FyaWV1WHgwL3NmMWljUVhBQUFBd0VVZytRVUFBQUFBbEhna3Z3QUFBQUNBRW8va0Z3QUFBQUJRNHBIOEFnQUFBQUJLUEpKZkFBQUFBRUNKUi9JTEFBQUFBQ2p4U0g0QkFBQUFBQ1VleVM4QUFBQUFvTVFqK1FVQUFBQUFsSGllN2c3Z0NqZ2IrVzIvSUhjSEFlRHZ5K0Z3cExvN0JnQzRBSzVuQUJTSjZ4a0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XhXRzRPd0FBQUFDZ0pHblFvSUdmdytHNHgrRnd0RElNbzdta0tFbGhrcnpjSE5yZlJZN0Q0VWlXZE5Rd2pKOGtyVXROVGYxcTc5NjlLZTRPRENVYnlTOEFBQUJ3QmR4MjIyMmx2THk4bnBVMFJGS1F1K081bmpnY2psU0h3ekhiYnJkUC92WFhYMCs0T3g2VVRDUy9BQUFBd0dWcTBLREJJM2E3ZlpaaEdLVU13MURkdW5YVnZIbHoxYTlmWDFGUlVRb0pDWkducDZlN3cveGJ5TW5KMFprelozVHMyREhGeE1Ub3A1OSswdGF0VytWd09DVHByS1RoTVRFeGM5MGJKVW9pa2w4QUFBRGcwbm5VcjE5L3FxVGhrdFNxVlNzTkh6NWNsU3BWY25OWTE1ZWpSNDlxK3ZUcCt1YWJiNXlMM28rSmlYbFNVbzRidzBJSlEvSUxBQUFBWEJyUCt2WHJ6NUhVTHpBd1VPUEdqZE5kZDkzbDdwaXVhNXMyYmRMWXNXTjE2dFFwU1ZwcUdFYlhiZHUyWmJzN0xwUU1IdTRPQUFBQUFMZ2UxYXRYNzErR1lRd3VYYnEwL3ZPZi82aCsvZnJ1RHVtNlY3NThlZDE5OTkxYXQyNmRVbEpTYnBWVS90aXhZOHZjSFJkS0JscCtVU2dxRlY0UWxRb0JBTGhCMWExYnQ2ZkZZbGtRRWhLaXVYUG5xa0tGQ3U0T3FVUkpTRWhRMzc1OWxaaVlLRWxEWTJKaVpybzdKbHovU0g2UkQ1VUtMeDJWQ2dFQUtQbnExYXRYempDTVBSNGVIa0V6WnN6UTdiZmY3dTZRU3FUZmZ2dE5Bd1lNVUhaMmRtcE9Uazd0blR0MzduZDNUTGkra2Z6Q0JaVUtpNDlLaFFBQTNKanExNisvU05JanZYcjEwc2lSSTkwZFRvbjJ3UWNmYU9iTW1YSTRITjl0Mzc2OXJidmp3ZldONUJkT1ZDcThBcWhVQ0FCQXlWYTdkdTNiUFQwOU4wVkdSbXJKa2lXeVdxM3VEcWxFeTg3T1Z2ZnUzWFh3NEVIWmJMYjJPM2JzK05yZE1lSDZSY0VyU0xtVkN2OGphVkJnWUtBbVRweW9wNTU2U2lFaEllNk82N29UR0Jpb3RtM2JxazZkT3RxNGNhTXlNakxxUlVaRzFpNVhydHlTWThlTzJkMGRId0FBdUR6bHlwVjd6ekNNS2lOSGpsVE5talhkSFU2SjUrSGhvYkpseTJyMTZ0V3lXQ3kzSER0MjdEMTN4NFRybDhYZEFjRDk2dFdyTjFsU3Y5S2xTMnZ1M0xtVTZMOENtalJwb25uejVpa3FLa3FTT2pzY2psbnVqZ2tBQUZ5ZU9uWHExRFFNbzMxVVZKUTZkZXJrN25CdUdDMWJ0dFJOTjkwa1NVMGFOR2pBQUd0Y01wTGZHMXpkdW5WN0dvWXhLaVFrUkhQbXpGRjBkTFM3UXlveElpTWpOV2ZPSEpVdVhWcVNIcXRmdi80UWQ4Y0VBQUF1blllSHgrT1MxTGx6WnhrR293ZXZGY013OU9pamowcVM3SGI3TTI0T0I5Y3hmbXB2WUZRcXZEYW9WQWdBd1BXdlpzMmFWcXZWZXN6THl5dDA5ZXJWREErN3hzNmRPNmUyYmRzcU96djdUSEp5Y3RtREJ3OW11RHNtWEg5bytiMkJHWWJ4cHFTZzd0MjdrL2hlUmJWcTFkS2dRWU5rR0lhL3A2Zm5iSGZIQXdBQUxwN1ZhbTFwR0Vab3ZYcjFTSHpkSUNBZ1FLMWF0WktrNE5EUTBBZmNIUSt1VHlTL042amF0V3ZmTHVtUnlNaElEUmxDYjl5cnJYZnYzb3FPanBaaEdIZlZxVk9ubmJ2akFRQUFGOGZoY053dFNjMmJOM2QzS0Rlc08rKzhVNUxrY0RqdWMzTW91RTZSL042Z1BEdzh4a3ZTRTA4OFFZbithOERMeTB2RGhnMlQ5TmRuRHdBQXJoK0dZZHd2NVJaZmdudlVxVlBIK2ZBT2Q4YUI2eGZKN3cySVNvWHVRYVZDQUFDdVR6VnIxZ3cxREtONmFHaW9LbFdxNU81d2JsaVJrWkdLaUlpUVlSalJ0V3ZYTHVQdWVIRDlJZm05QVZHcDBEMm9WQWdBd1BYSnk4dXJ0aVJWcVZMRjNhSGM4R3JYcmkxSjh2VDBiT0htVUhBZEl2bTl3ZFNzV2RQcWNEajZlSHA2NnNFSEgzUjNPRGVjTm0zYXlNdkxTNFpoM0JzZEhlM2o3bmdBQU1DRkdZWnhxeVJWcmx6NWloMHpKU1hGZkp5UWtHQStkamdjT25yMDZCVjduWkttZXZYcXpvY04zQmtIcms4a3Z6Y1lLaFc2RjVVS0FRQzQvamlUM3l2VjVkbHV0NnRYcjE1S1MwdFRWbGFXT25Ub1lLNUxUMC9YL2ZmZmY4RmpiTnUyVGRPblR5LzJhMlprWk9qWFgzKzk2RmpUMDlNMVo4NGMyZTEyMmUxMkxWcTB5Q1ZadjlhaW9xSWtTUTZINDJhM0JZSHJscWU3QThDMTVYQTQ3allNZzBxRmJuVG5uWGZxMjIrL2RWWXEvTlRkOFFBQWdLSTVISTZxaG1Hb1lzV0tWK1I0bXpadFV0bXlaZVhuNTZlc3JLeExPc1l0dDl5aXNXUEg2cjc3N3RQTk4xODREMHhNVE5Renp6eWpMNzc0UXNIQndRVnU4OEFEcnZmbGp4OC9yaDkrK0VHclZxMVNkbmEyTm0zYXBKQ1FFTFZvOFZlUDQ3UzBOUFhvMGFQSTF6NXk1SWkyYnQxYWpIZDFZUkVSRWM2SFYrWms0SVpDOG51RG9WS2grMUdwRUFDQTYwNmtKSVdIaDErUmc4MmZQMS90MmhWLzVzT1VsQlMxYnQyNndCazZldmZ1N2ZMY2FyVnE2TkNobWpWcmxybk00WERJTUF4NWVIam80WWNmTHZBMXZ2enlTL1hzMlZOZHVuU1IxV3JWVHovOXBPKysrMDVXcTFXREJ3L1dQLzd4RDQwZlAxNnRXclhTOU9uVFZhNWNPVDMyMkdQeTgvUFRzbVhMaW93L2I3Sjh1ZklrN21GWDdLQzRZWkQ4M2tDb1ZQajM0S3hVbUpDUUVGMjdkdTB5di83NjZ3bDN4d1FBQUFwbkdFWlpTU3BWcXRSbEgydkhqaDNhdkhtekprMmFwRFp0MnBqTDh6NTJQbi90dGRmVXFGRWpjOW5HalJ0ZHRySGI3YkpZQ2g3RjZFeHlkK3pZb2FsVHAyckdqQmtLRGc1V1VsS1NoZzhmcm4vKzg1OTV4OC9LYnJjck9UbFpmZnIwMGZQUFA2L1BQdnRNcjd6eWlpVHBycnZ1MGozMzNLTkZpeGJwblhmZTBmK3pkK2R4VVpWdi84QS9NeXdpNEpZWkxtbmZIazIrWnBrTVdwSWt1SWJpVmorME5EWE5CZE5FVGNYZGNpbTEwa3hMeFgwdnRkQnlqeVJKRkVVRkVSY1VUWEZCZGdRY2xsbk8vZnVEWjg3RE1JQWc2TWp3ZWI5ZXZwcHpuKzBhbUlaem5mdStyK1BsNVlVUFB2aEEzbmZTcEVtNGMrZE9zZTg1THkvdlVUK1dVcXRac3lZQVFLRlFNUG1sTW1QeVc0V3dVdUd6bzFXclZnZ0tDakpVS2d3MGR6eEVSRVJVSWdjQXNMZTNMOWRCSkVuQ2tpVkxBT1QzWUFZSEIwT2owY0ROelEzQndjRUE4b2NSdi9QT08vSnlRV2xwYWJoNjlTcmMzTnh3L2ZwMXpKdzVFenQzNXMrZ3VuUG5EcFlzV1lLbFM1ZENxVlNpWDc5K3lNbkpBUUNvMVdwODlORkhBUEo3a1NWSndwUXBVd0RrOXhRSEJnWkNxVlRpMDA4L2hhT2pJNzc2Nml1TUhEblNxRmRacTlYaTVaZGZobGFyaGJlM3Q5SFB3dkNlaWxPUlBiOTJkbks5ME9vVmRsQ3FNcGo4VmlGUG9sSWhQWjRXTFZvZ0tDZ0l5SzlVeU9TWGlJam8yVllkUUpIRGpzdGkrL2J0Y2tMNk9KS1RrekZuemh3Y09YSUVUWm8wUVZ4Y0hCSVRFK0hrNUlSVDJnZjNIUUFBSUFCSlJFRlVwMDRoS3l0TDdnbStmLzgrUWtOREFRQTdkKzZFbzZNanZMMjlzWDc5ZXRTcFV3ZDkrL2FGVXFtVUU5TzR1RGhzMnJRSmFyVWFtemR2aHIyOXZjblFiRW1Tc0huelpnd2RPaFF0VzdaRW56NTlzSGJ0MmtmR25adWJLejlsSkRDd2ZKYzlOalkyaHBmbCsyVlFsY1RrdHdxcDZFcUZ4WkVrQ1RrNU9WQ3IxYkMxdFMyeHFuUmNYQnlPSERtQ1VhTkdsZnI0UzVZc2dhK3ZMeHdkSFV1OVQwNU9Eclp0MjRiaHc0Y0RBSDc5OVZkNGVIZ1VMSnJ3VkxGU0lSRVJVZVdqVUNqS3RYOVdWaFlXTDE2TWZ2MzZsV2svdy9CbVoyZG5XRnRiSXlvcUNpNHVMbWpSb2dVaUl5UGg1ZVdGVTZkT21kUjBTVTlQeDZKRmk1Q1ZsWVd2di80YUFOQzdkMjk4OWRWWENBd014S3hacytSdGI5NjhpYmZlZWd0ZVhsN3c5UFRFQ3krOFVHUXM2ZW5wMkxkdkg2NWR1NFkzMzN3VGI3NzVKb0tDZ3RDdlh6OVlXVmtCQUZ4ZFhiRnIxeTY1RU5mOSsvZHg5ZXBWZUhwNmx1bDlQMEw1ZmhsVUpUSDVyVUlxcWxKaGFtb3FSbzRjQ1oxT0I3MWVENzFlRDYxV0M1MU9CMG1TWUcxdERUczdPMVN2WGgyOWV2WENzR0hEQUFCdDJyU1I1MmxrWm1iaTdObXpPSHo0TUlRUVpYa1AyTGx6SjhhT0hWdnNOcXhVU0VSRVJCVkpDSkdyVUNnYzgvTHl5algwZWN5WU1kRHI5UUNBbUpnWWpCczNUbDdYdFd0WG8yME55MEZCUWNqT3pvYURnd01Bb0gzNzlqaCsvRGhjWEZ6ZzdPeU02T2hvZE9yVUNhZFBuNGFmbjUvUk1WYXZYbzJtVFpzaVBEemNwS1BCeDhjSHQyN2RrcGNMSnFaNWVYbll0V3RYa2UvQnpjME50V3ZYeHB0dnZna0FxRmF0R3E1Y3VZSWhRNFpnMGFKRmFOeTRNUUJnOXV6WldMVnFGZmJ0MjRlTkd6ZWlmLy8rRlpMOGFyVmFPY3h5SDR5cUhDYS9WVXVGVkNxc1c3Y3VwazJiaHZyMTY2TldyVnF3c2JIQmI3LzlobGRlZVFYdDJyV1R0MXU4ZURGVUtwVzhYS2RPSFFRRkJTRXhNUkVEQmd5QVJxUEJuajE3a0oyZGJmSUZ1MzM3ZGpSbzBNRGszT25wNlhCMGRDdzQzOE9JUnFOaHBVSWlJaUtxYUdvQWpqazVPZVdlOTJ2dzMvLysxekFGQ21mT25FR2pSbzNRc0dGRFhMMTZGV3ExMnVnYUtqRXhVZTZKYmR1MkxUWnUzQWcvUHo4MGE5WU1odzRkd3Brelo5Q3dZVU9UMFgzVHAwOEhBT3pldlZzK0Y1Q2ZXUGZ2M3g4QXNHREJnbks5RDBkSFI4eWRPeGQvL2ZVWExsMjZoSmlZR0FDQWg0Y0h2THk4NE9MaWd1M2J0Nk4rL2ZybE9vK0JvWGlXRUNLM1FnNUlWUXFUM3lxa0lpc1ZYcnAwQ2F0WHI4YVBQLzRJZTN0N3VMcTY0dlBQUDhmbXpadmg1T1NFZGV2VzRkcTFhNWd3WVlMSnZvYmlDYnQyN1lLcnF5dG16NTV0bE16Mjd0MjcyR0ZGMTY1ZFEwNU9Edkx5OGxDdFdqV1Q5ZGJXMXF4VVNFUkVSQlZLb1ZBa0FuQktUMDlIM2JvVis2Zjc2dFdybURGakJoWXRXb1NHRFJzaU5UVVYwNmRQeDRvVks5Q3FWU3NBd09YTGw5RzhlWE1BK2NudmhnMGJvTkZvMEtWTEYzaDZlbUxWcWxVbVBjZmwxYnQzYjFoYkc2Y0tlWGw1UnZPZTlYbzl6cDQ5aStEZ1lCdy9maHpPenM3eWtHNWZYMS9VckZrVHExYXR3aSsvL0lKKy9mckowNzdLSXpNejAvQXl0ZHdIb3lxSHlXL1ZVaUdWQ2dGZzJMQmhTRWhJd09MRml6RjM3bHk4K3VxckdERmlCR0pqWTNIbHloVUVCd2NqSUNDZ3lBVFZJRFkyRnI2K3Z1amZ2ei9XcjErUGV2WHFBY2dmMmx4YzJmNm9xQ2hvTkJxY09uVUtIaDRlSnV0WnFaQ0lpSWllZ1BzQVdxV2twRlRvVXpOaVkyTXhlZkprTEZpd0FLNnVyZ0NBdDk5K0crUEhqNGVmbngvV3IxK1BwazJiNHErLy9wSjdhcDk3N2ptNXdyT3RyUzAwR2cyT0hqMktyVnUzbG5ndXcvN0FvenRDd3NMQ01ILytmSGg1ZWFGdDI3YlFhclZZdUhBaGF0U29nWWtUSjhyYkhUcDBDSC84OFFlNmQrOE9YMTlmK1ZGS2h1dTRBUU1Hd04zZEhldldyVU8vZnYzUXRtMWJMRnUyckZ4enB6TXlNZ0FBQ29XQ3lTK1ZHWlBmcXFWQ0toVWFUSjA2dGVDOEN5eGN1QkRuenAxRFhsNGVYRnhjVUtOR2pTTDNNM3poelowN0YzRnhjWEJ5Y29Ja1NVaE9Ua2E5ZXZXZzErdE43alFhaElTRW9FK2ZQamh3NEVDUnlTOHJGUklSRVZGRkUwSmNVeWdVNzk2NWM4ZG9pbGQ1SkNjblkvTGt5Vmk0Y0NGZWUrMDFvM1h2di84K1ltSmlzSHIxYW5oN2V5TStQaDZkT25XQ201dGJrY2ZTNi9WR3lXM2hxVndMRnk1RW16WnQ1T1d3c0RDa3BLUkFyVmJMMXlTSER4L0dxbFdyakk0Wkdob3EzN0JQVFUxRjNicDFjZXpZTWFQejlPelpFd0J3NnRRcGpCMDdGa3FsRWw1ZVh2STJqUnMzeHR5NWN6RjE2bFE4ZVBDZzNFWERFaE1URFMrTEg2NUhWQXdtdjFWUWViOTBpdnZpTFc3ZDExOS9qWTRkT3dMSTczbTFzYkdCVHFjRGtKL01lbnQ3NDU5Ly9rRkNRZ0xHalJ0WGJQSjc2ZElseE1mSEl5QWdBRDQrUHJoMzc1N0o4QmxXS2lRaUlxS0tKb1NJVVNnVVJnV2lIcGRTcWNUS2xTdFJyMTQ5Yk42OHVkaW5Za3laTWdWQ0NLU21wbUwyN05td3RiVkZXRmpZWTUyellPSUxBTUhCd2ZEejgwTzFhdFV3Wk1nUUFJQ1hsNWRSMGxwVzdkcTFrd3VERm5XdGFXOXZYeUdqRCtQajR3RUFRb2diNVQ0WUVWa3VGeGVYTEpWS0pkUnF0YWhJQnc4ZUZJTUdEUklxbFVwOC9QSEg0c3FWSzBWdTE2VkxGNUdjbkN6NjkrOHZPbmJzS0lRUVlzU0lFVUt0Vm91RWhBVFJ2MzkvSVlRUW5UdDNMakxHOGVQSGk2Vkxsd29oaEZpNWNxV1lObTFhaVhHMWE5ZXUxT3V5c3JMRW5EbHp4TUNCQThYdDI3ZUZFRUtvVkNveFlNQUE4ZURCQTdGMTYxYlJxVk1uc1hyMTZoTFBXVm81T1RsQ3BWSUpsVXFsTnZmbmdvaUlpRXJtNHVMU1dhVlNpVEZqeGxUSWRjRFRjUC8rZlhPSDhFVE1tREZEcUZRcThjWWJiL1IvOUcrT3lGalJFeXZKVXFrQmxPdmg2b1Z0M3J3WmE5YXN3ZEtsU3dIa2w3V2ZObTBhb3FLaVRMYXRYcjA2WW1OajBiQmhROVN2WHg4aElTRzRlUEVpZkh4ODRPUGpnK3ZYcnlNcEtRbGFyZGFrNXpjb0tBaVJrWkg0K09PUEFlUVh6UW9QRDhkZmYvMVZJZS9EVUtsdzJMQmh1SFRwa2x3UjBWQ3A4T1RKazlpK2ZUdDhmWDByNUh5c1ZFaEVSRlI1S0pYS0tBQzRmdjI2dVVNcHRZcXFydnlzTVZ4aktwWEtVRE9IUXBVUWh6MVhJUlZacWZEbXpadFl2SGd4c3JPenNYNzllanozM0hNQWdLWk5tMkwrL1BuNC9QUFAwYTFiTnd3Yk5reCt0TklmZi93QmYzOS8zTGh4QTM1K2ZxaGR1emFtVHAyS2V2WHFvWGJ0MnZqenp6K1JuSndNalVaVGNFNHNybDY5aW5uejVzSGYzMTgrVDQwYU5UQjE2bFI4K2VXWGVPNjU1NHdlQjFBUUt4VVNFUkZSZVowN2R5N0Z4Y1VsTmlVbDVaVzdkKy9peFJkZk5IZElWVkpTVWhMdTM3OFBBSGNpSXlQanpSMFBFVDNEVkNyVllaVktKY0xDd2g1N3FJbFdxeFV6Wjg0VWJtNXU0c2NmZnhSYXJWWmVwMUtwNU5jSkNRbGkzTGh4b2syYk51TFlzV05DQ0NHMmJ0MHFmSHg4UkVKQ2d1amR1N2U0ZlBteUVFSUl2VjR2NzNmNjlHblJ2WHQzZVRrOFBGeDA2TkJCZlB2dHQwWEdzMnpaTXRHdVhUdXhlL2R1SVVtU3lmcDU4K2FKOFBCd0lZUVFHbzFHekowN1Z4NDZiYkJ2M3o0eGN1UklFUmdZS0ZKVFU0Vk9weE9KaVltaVRaczI4amEzYjk4V2MrYk1FVzV1YnNMUHo2L0ljNVZGZEhTMFlkano0MDNlSVNJaW9xZkt4Y1ZsaVVxbEVqdDI3Q2pYTlFBOXZqLy8vRk9vVkNyaDR1S3l3OXlmQjZxYzJQTmJoWWdLcUZSb2JXMk5EaDA2WVBUbzBTWGU5WFJ5Y3NMeTVjdHgrZkpsL1BlLy84V09IVHV3Yjk4K3VjREQ5T25UNVI3WjVjdVhZL2Z1M2JDMnRvYU5qUTJtVHAwS0lQK0I3Tjk4OHcwKy92aGpmUGJaWjBXZVovejQ4YWhldlRvV0wxNk1qSXdNTkdyVWlKVUtpWWlJcU1JcEZJb2dBSitmT0hFQ0F3WU1NSGM0VlZKSVNBZ0FRS0ZRSERSektFVDByR3ZkdXZVWWxVb2x2dm5tbXlkeU4yN2V2SG5GcnN2S3loSTVPVGtsN2wrd0IxZ0lJWktTa2tyZFMzM3AwaVdoMFdoS3RlMmpTSkpVN3A3ZFI5bXlaWXZoenVWQ2MzOHVpSWlJNk5IKzg1Ly8yS2xVcW95MzNucExaR1ptUHRIckJES2xWcXVGbTV1YmNIRnhlZWpxNmxyK3N0RlVKYkhnVlJXaVVDaXVBcWlRTXYxRm1UMTdkckhySEIwZDVkN1g0aGdlaUc1UXIxNjlVdmRRdi9ycXEwYnpoTXREb1ZDVXUyZjNVV0ppWWdBQWtpUkZQdEVURVJFUlVZVzRkZXRXTG9CdFdxM1c1RG02OU9TRmhJUVlDb1llUG5mdVhMYTU0NkhLaWNsdkZWSVpLeFZhS2xZcUpDSWlxbnowZXYwNkFBZ01ESVFRd3R6aFZCbENDR3pidHMyd3VNS2NzVkRseHVTM0NqbDM3bHlLRUNJMkpTVUZkKy9lTlhjNFZSWXJGUklSRVZWT1VWRlJrVUtJa0xpNE9CdzVjc1RjNFZRWnAwNmRNb3lhaTRpTWpBd3hkenhVZVRINXJYcjJBY0R4NDhmTkhVZVZaZWoxRlVLdzE1ZUlpS2p5bVFNQUFRRUIwR3ExNW83RjR1bDBPcXhZa2QvWkswblNQRE9IUTVVY2s5OHE1bjhyRmVMRWlSUG1EcVhLWXFWQ0lpS2l5aXN5TXZJZkFBZHUzNzZOdFd2WG1qc2NpN2Q3OTI1Y3ZYb1ZRb2dUNTgrZjUyUnJLaGNtdjFWTVdscmFNUUNaWjgrZVJWWldscm5EcVhLeXM3TVJIQndNSVlSYW9WQUVtanNlSWlJaUtqdWRUamNPZ0hyejVzMklqbzQyZHpnVzYvcjE2MWkrZkRrQTVFaVM1R3Z1ZUtqeVkvSmJ4YkJTb1hteFVpRVJFVkhsZCtIQ2hadVNKRTNRNlhTWU1tVUtFaE1UelIyU3hVbExTOFBubjM4T2pVWURTWkxtUjBWRlhUSjNURlQ1TWZtdGdsaXAwRHhZcVpDSWlNaHluRDkvZmgyQXRjbkp5Umc1Y3FTaG1DVlZnSlNVRkl3ZVBScjM3dDBEZ04zbno1OWZhTzZZeURJdythMkNXS25RUEZpcGtJaUl5TElvRklxeEFQYmV1M2NQZ3djUHhwa3paOHdkVXFVWEhSMk53WU1INDhhTkd3QndORE16YzdDNVl5TExZV1h1QU1nOEdqUm84SzlDb1JoMi9mcDEvTC8vOS85Z1pjV1B3cE9rMCtrd2ZmcDBwS2FtUXBLa1R4TVNFcTZhT3lZaUlpSXFuL3YzNzB2Mzc5Ly9yVUdEQmkvbjV1YStzWC8vZmlRa0pNRFoyUmsxYXRRd2QzaVZTa3BLQ2xhc1dJR3Z2LzRhYXJVYUFQWW9GSXErbHk1ZDBwZzdOckljekhpcXFJU0VoTGdHRFJxMHpjaklhQzZFUU51MmJjMGRra1hidVhNbjl1M2JaNmhVT05YYzhSQVJFVkdGa2U3ZnY3K25RWU1HQ1FBNlhMMTZ0ZHJQUC8rTUsxZXVRS2ZUUWFGUXdNcktDdGJXMWxBcU9lZ1NBUFI2UGJLeXNuRHYzajJjT25VSzY5YXR3NElGQzNEeDRrVUFVQXNoWmtSR1JrNjRmLysrWk81WXliSW96QjBBbVUrclZxMWV0cmEyanJhMnRuWll0MjRkWG4vOWRYT0haSkd1WDcrT3dZTUhRNlBSNU9qMStyWXMyRUJFUkdTWldyVnE5WUtWbGRYWEFENVVLQlFPNW82bmtza0JFS2pUNmFaZHVIRGhycm1ESWN2RTVMZUthOTI2OVFpbFVybTJYcjE2Mkx4NU01eWNuTXdka2tWSlMwdkQwS0ZEY2UvZVBVaVNOSU1GRzRpSWlDeWZzN056RFh0NyswRUtoY0lUUUNzQTlRRFVBbUJ0MXNDZUhYb2hSQWFBVkFBWGhCREg5WHI5bHVqbzZIUnpCMGFXamNrdlFhVlNyUUV3c2xHalJnZ0lDRUNEQmczTUhaSkZTRWxKd1pneFl3d0ZHM1pIUkVUME4zZE1SRVJFVkhXcFZDb0JBQkVSRWN3QnFFcml4QU5pcGNJbmdKVUtpWWlJaUlpZUxienJRd2JXS3BWcUE0REJBTkM3ZDIrTUdqV0t2Y0JsbEpLU2d2WHIxMlAzN3QyR1p5anZVU2dVSDV3N2QwNXI3dGlJaUlpb2FtUFBMMVYxL09DVEVaVks1UXZnR3dBMUZRb0Yzbm5uSFhUdTNCbk96czZvVjY4ZUhCMGRZVzNONlNwQWZxWENodzhmSWlVbEJWZXZYa1ZJU0FpQ2c0TWhTUktRWDZud2k4akl5Q1htanBPSWlJZ0lZUEpMeEE4K21XQ2x3bkpocFVJaUlpSjZKakg1cGFxT0gzd3FGaXNWUGhJckZSSVJFVkdsd2VTWGlLaVNVYWxVd3ZEbFRVUkVSRVNsdzJzb3F1cFk3Wm1JaUlpSWlJZ3NIcE5mSWlJaUlpSWlzbmhNZm9tSWlJaUlpTWppTWZrbElpSWlJaUlpaThma2w0aUlpSWlJaUN3ZWsxOGlJaUlpSWlLeWVFeCtpWWlJaUlpSXlPSXgrU1VpSWlJaUlpS0x4K1NYaUlpSWlJaUlMQjZUWHlJaUlpSWlJcko0VEg2SmlJaUlpSWpJNGpINUpTSWlJaUlpSW92SDVKZUlpSWlJaUlnc0hwTmZJaUlpSWlJaXNuaE1mb21JaUlpSWlNamlNZmtsSWlJaUlpSWlpOGZrbDRpSWlJaUlpQ3dlazE4aUlpSWlJaUt5ZUV4K2lZaUlpSWlJeU9JeCtTVWlJaUlpSWlLTHgrU1hpSWlJaUlpSUxCNlRYeUlpSWlJaUlySjRUSDZKaUlpSWlJakk0akg1SlNJaUlpSWlJb3ZINUplSWlJaUlpSWdzSHBOZklpSWlJaUlpc25oTWZvbUlpSWlJaU1qaU1ma2xJaUlpSWlJaWk4ZmtsNGlJaUlpSWlDd2VrMThpSWlJaUlpS3llRXgraVlpSWlJaUl5T0pabXpzQW9rZFJxVlNmQVZoUlJMc3d2QlpDTEl5TWpKenhWQU1qSWlJaUlxSktnejIvOU16VGFyVUhIN1dOSkVuYm4wWXNSRVJFUkVSVU9USDVwV2RlZEhUMHZ3QWlTOWprYWxSVTFLV25GUThSRVJFUkVWVStUSDZwVWhCQ0ZOdXpLNFE0OERSaklTSWlJaUtpeW9mSkwxVUtPcDJ1MkFSWG9WRHNlSnF4RUJFUkVSRlI1Y1BrbHlxRjZPam9HQ0hFNWNMdFFvaWJFUkVSNTh3UkV4RVJFUkVSVlI1TWZxblNFRUpzSzl5bVVDZ2VXUXlMaUlpSWlJaUl5UzlWR25xOWZuL2hOa21TT09TWmlJaUlpSWdlaWNrdlZSclIwZEhSQUc0WWxvVVFkOCtmUDMvU2pDRVJFUkVSRVZFbHdlU1hLaHQ1NkxOQ29UaGt6a0NJaUlpSWlLanlZUEpMbGMwK3d3dTlYdit6T1FNaElpSWlJcUxLZzhrdlZTb1JFUkVSQU80SUlSS2pvcUtPbVRzZUlpSWlJaUtxSEt6TkhRQlJHUWtoeERhRlF0RUFnREIzTUVSRVJFUkVWRGt3K2FWS1I2L1gvMkZ0YlYzTDNIRVFFUkVSRVZIbHdlUzNDbEdwVkVjQmRESjNIQlZGcFZLWk93U3pFVUtFUjBaR3ZtWHVPSWlJaUlpSUtndk8rYTFhTENieHJlb1VDc1diNW82QmlJaUlpS2d5WWM5dkZYVHUzRGx6aDBEbDRPcnFhdTRRaUlpSWlJZ3FIZmI4RWhFUkVSRVJrY1ZqOGt0RVJFUkVSRVFXajhrdlBiWUhEeDZZT3dRaUlpSWlJcUpTWWZKTEpkcTBhUlBDdzhQbDViQ3dNRnkvZmgwQTBMbHo1MkwzKy9QUFA4dDEzdHpjWEZ5NGNLRmN4M2hTMUdvMXVuZnZYcVo5RWhNVDBiVnIxeWNVRVJFUkVSRVJQUW9MWGxHSm1qVnJodW5UcDJQSGpoMXdjbkxDamgwN01IcjA2RWZ1TjIvZVBIVHIxZzNSMGRIdzlmV0Z2YjA5N096czVQVmFyUmFwcWFrNGUvWnNrZnNuSnlkandvUUoyTE5uRDJyVkt2NlJ2cTZ1cm5qaGhSZUtYWitVbEZUaEJiNGtTVUpTVWxLWjl0SHI5VWhMUzZ2UU9JaUlpSWlJcVBTWS9GS0ozTjNkNGVibWh1M2J0MlA4K1BHSWlvcUN2NzgvRkFvRkFLQm56NTd5dG41K2Z1aldyWnZSL3ErLy9qcjgvZjBSRWhLQ3BVdVh5dnZObno4ZnRyYTJBSUJmZi8wVkFRRUI4ajVDQ0NnVUNsaFpXY0hIeDZmSXVJS0NndVRYKy9mdmg1V1ZsY2syZXIwZWI3NzU1SjRJMUttVDZaT2ozTjNkTVcvZVBMaTV1Um0xQ3lFQXdLUzlhOWV1bURkdjNoT0xrWWlJaUlpSXFNcFJxVlJDcFZLSnNsS3IxVUt2MTR0Ly92bEhmUFBOTjNKN1VjZnk4dklTWGw1ZXd0WFZWWGg1ZVltb3FDZ2hoQkF6Wjg0VWMrYk1FUmtaR1dMKy9QbGl6Smd4SWk4dnoyVC84K2ZQaThHREI0c0hEeDRJSVlSSVNVa1JIMzMwa2JoOCtYS1JzYWxVS3FIVDZZcGNwOVBwSHV2OVBrcG1abWFaajN2djNyMEtpOFh3ZXpUMzU0bUlpSWdxRjE1RFVGWEhubDk2Skh0N2V3REE4ZVBINGUzdFhlSzJodzRkQXBEZkEycDREUUNUSjAvR3lKRWowYVZMRnpSdTNCZ0JBUUZ5enk4QTlPdlhEems1T1FEeTU5Uis5TkZIQUlDc3JDeElrb1FwVTZZQUFHeHRiUkVZR0doMHpvSzl6MDlDYm00dWV2WHFaZEplZUE3dnZuMzdqSVoyRXhFUkVSSFJzNFBKTHhWci9mcjEyTEpsQ3pRYURmYnUzWXNUSjA3ZzVNbVRSdHNVVGp6Mzc5OXZ0SHppeEFuczNMa1QxNjVkZzZlbkp5WlBub3pnNEdBTUdEQUF6ei8vUElZTUdZTHUzYnZqL3YzN0NBME5CUURzM0xrVGpvNk84UGIyeHZyMTYxR25UaDMwN2RzWFNxVVM3dTd1Sm5FKzZXSFBraVFoTFMydHhMbkRycTZ1a0NTcDNPY2lJaUlpSXFJbmc4a3ZGV3Y0OE9FWVBudzQzTnpjNE9Ua2hBTUhEZ0RJci9LOGI5OCsyTnZibzIzYnRqaHo1b3k4VDJabUp1TGk0cURUNmJCdzRVSzR1TGhnMkxCaGFOV3FGYXlzck9EdTdvN1EwRkJNblRvVjE2OWZSOE9HRGVWOTA5UFRzV2pSSW1SbFplSHJyNzhHQVBUdTNSdGZmZlVWQWdNRE1XdldMSk1ZdzhMQ2lreDhBY0RLeWdwaFlXRVYrU01wbGNMemVvSGk1L3dDd0tSSms0cWQyMHhFUkVSRVJCV0R5UytWaVY2dlIxNWVuc253WGttU2NPclVLY3lkT3hldFdyV0NRcUhBd0lFRGNlWEtGZmo3Kzh2YjVlYm1HZzBYTGxpNGF2WHExV2phdENuQ3c4TXhhdFFvbytQNytQamcxcTFiUm0yRkt6MC9lUEFBWVdGaGNITnpRKzNhdGVYMmlxcjRYTnBIRlJXVmNNZkh4Nk5YcjE1bVNjYUppSWlJaUlpcWxNY3RlTld1WFR2NTljbVRKOFVubjN3aUw3ZHAwMFlJSVVSYVdwcnc4dktTMjl1M2IxL2tzVXJUM3FWTEY2TjFCWmNMYmxjd3JvTEx4YlUvcnV6c2JOR2hRNGNTdCtuUW9ZUEl6czZXbDFVcWxVaEpTWkdYaXlwNHBWS3BSSHA2ZXBualliRUtJaUlpZWh5OGhxQ3FqajIvVkdyeDhmRll0R2dSNXN5Wkk3ZloyTmdnTXpNVHNiR3hhTnk0c2NrK2hSOEhsSk9UWTlUV3VuVnJMRjI2OU1rRi9RaDZ2Ujc3OXUyRGw1ZFhzY1dxMHRQVE1YbnlaQURBeG8wYjBhMWJOelJxMUFqTGx5L0gwS0ZEWVdkbmh4NDlla0N2MXovTjBJbUlpSWlJcUF5WS9GS3hjbkp5c0czYk5raVNoQk1uVHVEMzMzK0h2NzgvWEYxZDVXMkdEaDJLb1VPSHd0YldGbjUrZmliSENBNE9ObHAyZDNjM2FTdEsvLzc5NWRkMTZ0UXBkanVOUmxPYXQxS3NtSmdZckZtekJuMzc5aTEybSsrKyt3N05talVEQUtTa3BHRHYzcjBZTzNZc2hCQTRlUEFnUHZ6d1F5UW5KMlAyN05uNC92dnZ5eFVQRVJFUkVSRTlHVXgrcVZpLy8vNDdidDI2aGQ5Kyt3MXIxNjdGaFFzWGNPYk1HVmhaV1VHaFVBREk3em5WNi9YUTZYU1lOMjhldG0zYkJpQy9SL2h4TFZ5NEVHM2F0SkdYdzhMQ2tKS1NBclZhYlhSY3JWYUxEei84c01oakZFeWV0VnB0c2VlS2lvcEN4NDRkaTExLzRNQUJ4TWJHeWdXNHVuVHBnaSsrK0FKang0NUZseTVkc0hMbFNuejQ0WWVZTkdrUzNuLy9mZnp5eXk5eVRBVXJZWXNTQ2w0UkVSRVJFUkZSQlNycm5GK05SaU1rU1RKcTArbDBJanM3V3p4OCtGQmtaV1VKdFZvdGNuSnlSRjVlbnREcGRLSmZ2MzdDdzhORExGdTJyTWhqZW50N0Y5bGUzRnhnSVlSWXNHQ0JhTk9taldqZnZyMElDQWlRMjk5Nzd6Mmo3UXpMeGJVWHhkL2ZYNXc5ZTdiWTlmSHg4ZUxpeFl2eXNsNnZGemR2M2hSQ0NDRkprdEU4MzlEUVVKR1FrRkRzc1Fyejl2WVdHUmtacGQ3ZWdQTjFpSWlJNkhId0dvS3FPb1c1QTZDbngvQmxWeEdWanl0YVFrSUM2dGV2Yis0d0tnWERzUE9JaUFqKy8wdEVSRVNsWnJnVzVEVUVWVlZLY3dkQUJJQ0pMeEVSRVJFUlBWRk1mdW1KU0VwS01uY0laY0pLelVSRVJFUkVsbzNKTDFVNElRUzZkKy8rV1B2bTV1Wml5NVl0eU03T2Zxejk0K0xpc0diTm1rZHU1Kzd1THI5KzhPQUJldmJzQ1oxTzk4ajlKaytlalBqNCtNZUtqWWlJaUlpSXpJZkpMMVU0SVFTVXlzZjdhTm5ZMk9ET25Udnc5L2VISkVrbGJ0dW1UUnQwNnRRSm5UcDFrcXRESHo1OHVNVDlmdmpoQjl5N2Q4K283ZkRodzNCemM0TzFkY25GejJOall4RWZINCtHRFJ1Vzh0MFFFUkVSRWRHemdvODZvZ28xZi81OEhEeDRFSklrR1QzV1ovLysvZWpXclJzY0hSM2x0b2NQSDVvVTM3S3lzc0wwNmRNeGV2Um83TjY5R3g5ODhFR3g1NnBUcHc2Q2dvS1FtSmlJQVFNR1FLUFJZTStlUGNqT3pzYXVYYnVNdHQyK2ZUc2FOR2lBME5CUURCbzBTRzRYUW1EWHJsMUlTVW5COGVQSFRjNHhZOFlNZlBubGx3RHlINWtrU1JJOFBEeUtqU2trSktUWWRVUkVSRVJFUlBRVWxQVlJSNDlMbzlFSU56YzNlYmx6NTg0aVBUM2Q1TndseGJKbnp4N2g0ZUZSNHFPQXVuVHBJdiszWThlT1l1dldyV0xHakJraUp5ZkhhTHRldlhxSisvZnZDNDFHSTlxMWF5ZmVlKzg5NGVycUt0NTc3ejJ4ZE9sU01XN2NPSEhyMWkzeHdRY2ZDQ0dFY0hkM0YxcXRWbmg2ZW9yYzNGd2hoQkNKaVltaVY2OWVRcXZWQ2lHRXVIUG5UaGwrSWhXTGp5a2dJaUtpeDhGckNLcnFPT3laS3B4V3F6VWFRcXpYNjJGbFpWV21ZNFNGaGNIR3hnYmJ0bTByOVQ2eHNiSHc5ZlZGLy83OWtaeWNMTGVML3gyR0hSMGREVmRYVndRR0JzTE96ZzQ3ZCs3RThlUEhNWExrU0Z5N2RnMHRXclJBZW5vNjZ0U3BBMnRyYStUbTVxSmF0V29BOG51T2ZYeDg1UGYxM252dmxlbjlFQkVSRVJHUmVUSDVwUXFYbTVzTE96czdlVm1uMHoxeVBtMUJtWm1aQ0EwTnhlTEZpN0Y3OTI0OGZQaXd4TzBWaXZ4SDFjMmRPeGRDQ0RnNU9VR1NKRGtCMXV2MXNMYTJ4cjE3OTR3S1hlbDBPb3dhTlFxdnYvNDZUcDQ4aWJmZWVndXhzYkZvM3J3NU5CcU5uUGltcGFVaEtDZ0lQajQrcFg0UFJFUkVSRVQwYk9HY1g2cHc2ZW5wcUYyN3RyeGMxdVIzMTY1ZGNIVjFoVXFsd3R0dnY0MnRXN2ZpMDA4L0xYSmJyVllMR3hzYnVWSnpTRWdJdkwyOThjOC8veUFoSVFIanhvMlRrOTlldlhwQmtpVGs1ZVZCcDlQaHl5Ky9SSThlUFpDZW5vNndzREJNbVRJRm16ZHZSdXZXcmZIdzRVTTRPRGdBQUM1ZHVnUzFXbzArZmZySTU1VWtDVjI3ZGpXS0pTZ29xTlR2a1lpSWlJaUluaTRtdjFUaDd0eTVnMGFOR3NuTE9wME9OalkycGRvM0xTME5XN2R1eGZMbHl3RUF2cjYrR0RSb0VIcjM3bTEwVElPTWpBdzRPam9pSnljSEFIRDgrSEg4OE1NUHlNcktncCtmbjFIeWUrUEdEYXhidHc2blQ1K0dFQUx2dnZzdTNOemNNSHYyYkh6MDBVZXdzN1BEa1NOSHNIejVjbVJsWmNuSjd6dnZ2R05TeUtwdDI3Wk1kb21JaUlpSUtoRU9lNllLRnhVVmhSWXRXZ0FBTkJwTnFYdDloUkNZUDM4KzNOM2Q4Y1liYndBQW1qUnBndmZlZXc5ejU4NDFlWVJSOWVyVkVSc2JpNFlORzZKKy9mb0lDUW5CeFlzWDRlUGpBeDhmSDF5L2ZoMUpTVW55SEdTZFRnZVZTb1c5ZS9mQ3hzWUdIVHQyeElvVks2QldxL0hSUng4aE1EQVFUWm8wUVpNbVRaQ1ptV2xVbVpxSWlJaUlpQ28zOXZ4U2hSSkNJRGc0R0Y5OTlSV0EvUG0vcGUzMS9mSEhIeEViRzRzZE8zWVl0WC82NmFjWU9IQWd2dnZ1Ty9qNys4dnRmL3p4Qi96OS9YSGp4ZzM0K2ZtaGR1M2FtRHAxS3VyVnE0ZmF0V3ZqenovL1JISnlNalFhRFd4c2JPRHM3QXhuWjJkNS82eXNMRHg4K0JEZmZQTU5ZbUppc0hyMWFxeGZ2eDVBL3RCdFIwZkhZaDlyVk53amozNzg4VWU4L3ZycnBYcS9SRVJFUkVUMDlERDVwUXAxOU9oUlZLdFdEYSs5OWhvQTRNeVpNNmhidDY2OHZ2QThXU0MvSU5YU3BVdHg4T0JCckZ1M0RqVnIxalJhYjJkbmgyKy8vUmFmZlBJSkhqNThpS2xUcDhMQndRSGJ0bTNEelpzM3NYYnRXb3dhTlFxTEZpMUMzNzU5SVVrU2xFb2xXclpzaWZEd2NOU3BVMGNtT1dkYkFBQWdBRWxFUVZRdWlsVlF6Wm8xOGNVWFh5QWlJZ0wrL3Y2WU1tVUtHalJvQUVtU2NPTEVDYno0NG92eThPdkMyclp0eTJmNkVoRVJFUkZWSWt4K3FVS3RXclVLNDhlUFIwQkFBTmFzV1FNYkd4dE1tVEpGWGw5d25xeXJxeXNBWVBueTVUaDI3QmpXclZ1SHBrMmJGbm5jcGsyYll1WEtsWmc0Y1NJMmJOaUF1blhyWXQrK2ZWaTVjaVhxMWF1SDZkT255OE9ybHk5Zmp0MjdkOFBhMmhvMk5qYVlPblZxc2ZFbUpDUmcyclJwbUR0M0xxcFhyNDYzMzM0YkFQQS8vL00vK1A3Nzc4djk4eUFpSWlJaUlxS256UEJnOHlmcDd0Mjc4bXU5WGk4a1NaS1hkVHFkMGJhRzVZeU1EUEhnd1lOU0hUODlQVjFvdFZxUmxaVWxjbkp5U3R4V3I5Y1h1MjdYcmwzeTYrenM3Rkx2WjlDbVRadEhidk9rOEFIMVJFUkU5RGg0RFVGVkhYdCtxVUlWck1pc1ZCclhVN095c2lweXVmQXc1NUlZSHFGVW1tSlVoYzlmVUw5Ky9lVFgxYXRYTC9WK0JtZk9uSG5rTmtSRVJFUkU5T3hndFdjaUlpSWlJaUt5ZUV4K2lZaUlpSWlJeU9KeDJITVZaQ2cwUlVSRVJFUkVWRld3NTdjS0VVS0VtenNHcWpBWHpSMEFFUkVSRVZGbHdwN2ZLaVF5TXZJdGM4ZndwQmtxR0VaRVJKZysySmVJaUlpSWlLb3M5dndTRVJFUkVSR1J4V1B5UzBSRVJFUkVSQmFQeVM4UkVSRVJFUkZaUENhL1JFUkVSRVJFWlBHWS9CSVJFUkVSRVpIRlkvSkxSRVJFUkVSRUZvL0pMeEVSRVJFUkVWazhKcjlFUkVSRVJFUms4Wmo4RWhFUkVSRVJrY1ZqOGt0RVJFUkVSRVFXajhrdkVSRVJFUkVSV1R3bXYwUkVSRVJFUkdUeG1Qd1NFUkVSRVJHUnhXUHlTMFJFUkVSRVJCYVB5UzhSRVJFUkVSRlpQQ2EvUkVSRVJFUkVaUEdZL0JJUkVSRVJFWkhGWS9KTFJFUkVSRVJFRm8vSkx4RVJFUkVSRVZrOEpyOUVSRVJFUkVSazhaajhFaEVSRVJFUmtjVmo4a3RFUkVSRVJFUVdqOGt2RVJFUkVSRVJXVHdtdjBSRVJFUkVSR1R4bVB3U0VSRVJFUkdSeFdQeVMwUkVSRVJFUkJhUHlTOFJFUkVSRVJGWlBDYS9SRVJFUkVSRVpQR1kvQklSRVJFUkVaSEZZL0pMUkVSRVJFUkVGby9KTHhFUkVSRVJFVms4SnI5RVJFUkVSRVJrOFpqOEVoRVJFUkVSa2NWajhrdEVSRVJFUkVRV2o4a3ZFUkVSRVJFUldUd212MFJFUkVSRVJHVHhyTTBkQUZGNXRHN2RlcWhTcWZ5bWNMdEtwVW95dkpZazZmdno1ODh2ZkxxUkVSRVJFUkhSczRUSkwxVnFOalkyLytqMStucEZySkxiSkVuYTl4UkRJaUlpSWlLaVo1REMzQUVRbFpkS3BZb0E0RkxVT2lIRXRjaklTT2VuSEJJUkVSR1IyYWxVcXM4QXJDaHBHeUhFd3NqSXlCbFBLU1FpcytLY1g2cjBKRW5hVWR3NmhVSng4R25HUWtSRVJQU3MwR3Exajd3T2tpUnArOU9JaGVoWndPU1hLcjJTRWx5OVh2L3owNHlGaUlpSTZGa1JIUjM5TDRESUVqYTVHaFVWZGVscHhVTmtia3grcWRLTGpJeThET0JxRWF2aW9xS2l6anp0ZUlpSWlJaWVGVUtJWW50MmhSQUhubVlzUk9iRzVKY3NRbEZmN0FxRjRoQUFZWVp3aUlpSWlKNEpPcDJ1MkFSWG9WQVVPM1dNeUJJeCtTV0xJSVF3cWVpczFXcjVoVTVFUkVSVlduUjBkSXdRNG5MaGRpSEV6WWlJaUhQbWlJbklYSmo4a2tVNGYvNThsQkRpZG9HbWhBc1hMcHd3VzBCRVJFUkV6d2doeExiQ2JTd0tTbFVSazEreUZBSkF3YUhQaHdGSVpvcUZpSWlJNkptaDErdjNGMjRyNldrWlJKYUt5UzlaREwxZS8wZUJ4WjFtQzRTSWlJam9HUklkSFIwTjRJWmhXUWh4OS96NTh5Zk5HQktSV1RENUpZdHg0Y0tGTXdBU0FLUkdSRVQ4WmU1NGlJaUlpSjRoOHREbi95MEtTbFRsTVBrbFM2Skhmby92WHdCMFpvNkZpSWlJNkZraUZ3ZlY2L1UvbXpNUUluTmg4a3NXUlpLa3ZYcTlua09laVlpSWlBcUlpSWlJQUhCSENKRVlGUlYxek56eEVKbUR0YmtESUtwSTU4K2ZQOUd5WlV1RnVlTWdJaUlpZXNZSUljUTJoVUxSQVBtRlFvbXFIQ2EvQkFCUXFWUkhBWFF5ZHh3VlJhVlNtVHVFcDA0SUVSNFpHZm1XdWVNZ0lpS2laNU5lci8vRDJ0cTZscm5qSURJWDlwQVJBRUNsVXZFT29BV0lpSWpnLzlORVJFUlVIQ1h5ci8vMTVnNkV5QnpZODB0R3pwMDdaKzRRNkRHNHVycWFPd1FpSWlKNjlrbm1Eb0RJbkZqd2lvaUlpSWlJaUN3ZWUzNkppSWlJcUVxd3RCb245SGhZSjZYcVlzOHZFUkVSRVZVVlRId0pDb1hpVFhQSFFPYkJubDhpSWlJaXFsSlk0NlRxWXAyVXFvMDl2MFJFUkVSRVJHVHhtUHdTRVJFUkVSR1J4V1B5UzBSRVJFVDBETHB4NHdZa2lVOG5La3dJZ2ZqNGVIT0hRWlVRazE4aUlpSWlvaWNnTGk0T2t5Wk5BZ0FrSlNWaHdJQUJwZDczeXBVckdEWnNHQzVkdXZTa3duc3Fnb09EalpZMUdnME9IVG9FSUQrSmZSeGFyUmE5ZXZVcWQyeFU5YkRnRlZXNEJ3OGVvSGJ0MnVZT2c0aUlpS2hDbExaSVV2UG16Zkh6enovTHkzLzk5UmVlZSs0NUFFQlFVQkJhdEdoUnF1UGN2bjBiRXlaTXdJd1pNL0Q2NjY4REFCSVRFM0gzN3QwaVkyblRwZzJhTkdsaXRIL0JaU0EvK1E0TkRZV0hoNGZKL2xxdEZscXRGdmIyOWliclZxMWFoVmRmZlJVQU1IandZS1NucDVjWWUycHFLc0xDd3VUbHFWT240c3laTTBibm1qZHZIbDU5OVZYTW1qVUxzMmJOZ3JPemM0bkhKQ0txVUNxVlNxaFVLbEZhR3pkdUZLZFBuNWFYVDU0OEtXSmpZNFVRb3NUakhEbHlwTlRuTUFnTURCUjM3OTR0OWZaYXJWYXNYYnRXNlBWNm9kZnJSV3BxcXJ4dXdZSUY4dXZNek14aWo1R1RreU9pb3FJZWVhN2MzRnlSa0pCZzBwNlVsQ1FlUEhqd3lQMGZQbndvdkx5OEhybmRveGgrZitiK0hCRVJFVDNMeW5xOVk2RFQ2WXorM2JselI2aFVLcE4ydlY0djd5TkprdWpUcDQrSWpJd1VlcjFlOU8zYlYzaDRlQWd2THkrVGYwdVdMSkgzdTNYcmx1alJvNGY0L2ZmZmpXS0lpWWtSM2JwMUU2R2hvU2J4dFcvZjNtaTVYYnQyajl5bW9PblRwNHNOR3phVSt1ZFJrc0xuYnRPbWpkR3lYcStYMnk1Y3VDQjY5KzR0N3QrL0w2OXIxNjZkMGIraWZsOTVlWG1QOVhzVWd0ZE1WUjE3ZnVteE5HdldETk9uVDhlT0hUdmc1T1NFSFR0MllQVG8wWS9jYjk2OGVlaldyUnVpbzZQaDYrc0xlM3Q3Mk5uWnlldTFXaTFTVTFOeDl1eFpBRUJhV2hwKy9QRkhCQVlHSWlVbEJmMzc5emM2bmhBQ21abVpSbzhzMkw5L1AySmlZcUJVS25IKy9Ibk1tREVEeTVjdlI3Tm16YkIzNzE3TW5Ea1RNVEV4bURoeEluYnQyb1VhTldxWXhKbWNuSXdKRXlaZ3o1NDlxRldyVnJIdjUvTGx5L2ppaXkrd2R1MWFPRGs1eVRITm5qMGJUazVPbUR0M2Jvay9EMG1Ta0pTVTlNaWZHeEVSRVptUGxaV1YwYkpTcVN5eXZhQ3dzRERjdTNjUHJWdTN4b0VEQjFDM2JsM3MyYk1IYmR1Mk5lb0pMU2dpSWdJelo4N0VwRW1UMEtWTEY3bGRDSUVtVFpwZzVzeVptRHAxS3I3NTVodTgvZmJiOHZyYzNGeTgvLzc3OHJKV3F6VmFMcXp3dXR1M2IrUGl4WXZZdDIrZlVidTF0VFYyN2RvbEwyL1lzQUdCZ1lIRkhyZWc0Y09ISXo0K0hwSWtvWHYzN2dDQVE0Y09RYWxVd3NiR0JocU5CZzBiTnNTY09YTVFIUjBOT3pzNzFLNWRHNnRYcjRhenN6UHM3T3lRbUppSWp6LytHQ05HakVCTVRJekpPZHpkM1JFYUdscXFlSWdBSnIvMG1OemQzZUhtNW9idDI3ZGovUGp4aUlxS2dyKy9QeFFLQlFDZ1o4K2U4clorZm43bzFxMmIwZjZ2di80Ni9QMzlFUklTZ3FWTGw4cjd6WjgvSDdhMnR2SjJtelp0d29jZmZpZ25vSVhualN4YnRneXBxYW55Y21abUpsYXRXZ1d0Vm91ZVBYdGk3Tml4R0RObURDWlBub3pmZnZzTkFKQ1JrWUhKa3lmaml5KytRSTBhTmZEcnI3OGlJQ0JBUG9ZUUFncUZBbFpXVnZEeDhTbnkvUWNGQlFFQVhGeGMwTGR2WCt6ZHV4ZSt2cjRBZ0o5Ly9oa1BIejdFOTk5L1grcWZaNmRPblV6YTNOM2RNVy9ldkZJZmc0aUlpSjRkYTlhc0FRQmtaV1ZoeFlvVldMeDRjWW5iaDRhR1l1TEVpYkMzdDhlUFAvNklKVXVXSURjM0Z6cWREa3FsRXRXclY0ZTl2VDJhTkdtQ2FkT21ZY1dLRlhqampUY0FBSFoyZGtaSnFadWJtMG1TNnU3dUxyKytjK2VPbklCMzdkcFY3blF3TEJ1dWM5cTJiV3QwakU4KytRU2ZmUEpKaWUvRHpjME5BTEIrL1hyNUdJY09IY0t4WThjd2UvWnNKQ1ltUXF2Vm9tdlhycWhidHk3cTE2K1BCZzBhNE5WWFgwWHQyclVSRWhLQ2ZmdjJZZGFzV2JoeTVRcGF0bXlKSlV1V0dKMURvOUhBemMyTmlTK1ZHWk5mZW13elpzeUFuWjBkVHB3NGdWNjllbUhLbENrQTh1ZkY3TisvMzJoYnd4Mi8zTnhjZE8vZUhZc1hMMGJmdm4xeDl1eFpmUG5sbDVnMGFSS1dMMStPaElRRU9XbThkKzhlUWtKQzhNc3Z2MkQ1OHVWd2QzZUhTcVVDa045ait0TlBQK0hvMGFQWXZuMjdmSjRGQ3hiQXc4TURNMmJNTURxL201dWJmSGUyVnExYVdMSmtpVHkveE1mSFIwNXlvNktpc0dUSkVxeFlzUUsxYXRWQ2Ftb3F4bzhmajVrelp4ck4wd2tNRE1UQ2hRdmxXSlJLSmRhdFd5ZXZseVFKSFRwMGtKZUx1OE5yVURpcEp5SWlvc3JyeUpFanlNbkpBUURvOVhvTUdqUklUbFNCLzdzdU10aTBhUk5lZSswMXpKbzFDODJiTjBlTkdqVmdiMjhQQndjSFZLdFd6ZVQ0cTFhdHdyWnQyK1JqNXVYbEdZMk8wMnExSnFQbHlrdXRWdU9ERHo1NDdQM3IxNjhQRHc4UDFLOWZINk5HamNLeFk4ZWdVQ2h3OCtaTktKVktOR3JVQ0FEdzZhZWZZc2lRSVRoMjdCaisrZWNmdEcvZkhxZFBuOGFtVFp1d1lzVUtXRnN6ZmFISHgwOFBQVFpEVVlUang0L0QyOXU3eEcwTlZmM2MzZDNsMXdBd2VmSmtqQnc1RWwyNmRFSGp4bzBSRUJBZzkvd3VYcndZWThhTVFYeDhQSUtEZ3pGOCtIQUF3UDM3OS9IMTExL2o1TW1UNk5DaEEzUTZIWUQ4UHk0T0RnNklpWW1SLzZpTUd6Y09zMmZQaHFPam94eXpvZENEbFpXVm5IVDI2OWRQL2lPbFZxdngwVWNmQWNpL1d5dEprcHpZMjlyYUlqQXdFTysvLzc0OFpNakx5d3RyMTY1RjQ4YU41ZmZsNnVxS2tKQVFrOElSdWJtNVJWWW43TnExcTlIeXZuMzdqSWFERXhFUlVlWHgrKysvWStUSWtaZytmVHBxMTY2TlFZTUdHYTB2ZUMxVVVKOCtmVXAxL0JFalJrQ2owY2pMMWFwVnc2NWR1L0RycjcvaWp6Lyt3TkdqUjdGaHd3YjgvZmZmK1A3Nzc5RzBhVk9qbnQrQ01qSXlTcFVvT3pnNG1IUnVGR1hPbkRueWE4TTEydjc5KzNIdDJqV01IejhlVmxaV3FGMjdOakl6TTZGVUt2SDU1NTlqeElnUmVPbWxsd0FBTmpZMm1EOS9Qajc3N0RQb2REcE1tREFCRGc0TytPbW5uN0JpeFFwTW5EanhrVEVRRllmSkw1WFordlhyc1dYTEZtZzBHdXpkdXhjblRwekF5Wk1uamJZcE9Pd1pnTW1YNVlrVEo3Qno1MDVjdTNZTm5wNmVtRHg1TW9LRGd6Rmd3QUE4Ly96ekdEaHdJUDc5OTEvODlOTlBTRXBLd3ZyMTY1R1dsb1kxYTliZ2p6Lyt3THZ2dm92OSsvY2pKQ1FFdzRZTnc0QUJBOUMvZjM5ODhjVVhBUEtIRVJzUzI4V0xGeU1rSk1Ua2ZSUWNhbnovL24xNTZNek9uVHZoNk9nSWIyOXZyRisvSG5YcTFFSGZ2bjJoVkNxTC9jTlJXcElrSVMwdHpXaU9jbUd1cnE1OHBoOFJFVkVsTm1yVUtMUnUzUnJUcDA4djAzNkc0YnlHbS9aRmVmandJY0xDd3VEZzRDQzNCUVFFWU1LRUNYS3RsSm8xYTJMaXhJbDQ4ODAzTVdYS0ZIaDRlR0RUcGsxRkhxOVdyVnBHODNvTDM1QXZyVkdqUm1IRmloV1lOMjhlSkVuQzBLRkRjZlBtVFVpU2hJc1hMNkpaczJieXRpKy8vREl1WHJ5STFhdFh3OXZiMjZRVHBWbXpabkIxZGNYTm16ZFJzMlpOQU1BWFgzeUJRWU1Hb1dmUG5uS2lURlJXVEg2cHpJWVBINDdodzRmRHpjME5UazVPT0hEZ0FBQ2djK2ZPMkxkdkgrenQ3VTJLT1dSbVppSXVMZzQ2blE0TEZ5NkVpNHNMaGcwYmhsYXRXc0hLeWtvdVdEQjE2bFJjdjM0ZERSczJSSzlldmZEdHQ5L2k1WmRmUnZQbXpmSGRkOStoZWZQbStPT1BQK1FpVlI5KytDRzh2YjJ4YnQwNjNMbHpwOGd2UTdWYVhlU2Myc0xTMDlPeGFORWlaR1ZsNGV1dnZ3WUE5TzdkRzE5OTlSVUNBd014YTlhc0l2Y1RqL21NT2lJaUlySk1yVnUzTHRmK3djSEJSUmJUMHV2MWVQUE5OK1hsQnc4ZVlNV0tGVGgyN0JpR0RoMktIMzc0d1NoeGJ0ZXVIZUxpNG1CdmI0K1JJMGVpUllzVzhyUXRnOUwwL0M1WnNrUyszaXRPUmthRzBYRHVWYXRXNGVXWFgwYjc5dTB4YmRvMG8yMWJ0V29GZjM5L2pCNDlHb01IRHpZNTF2WHIxeEVlSG82R0RSdmk0TUdENk5HakI1bzJiWXJmZi84ZEw3endnbEd2TjFGWk1QbWxDcUhYNjVHWGwyY3lWRmVTSkp3NmRRcHo1ODVGcTFhdG9GQW9NSERnUUZ5NWNnWCsvdjd5ZHJtNXVVWjNHb09DZ3JCczJUS2NPWE1HVGs1T1dMUm9FZDU3N3ozNCtmbmhwNTkrTWpuLy9Qbno4ZEpMTDhrOXpsbFpXWExCS3djSGh5TG4xQlpPaUZldlhvMm1UWnNpUER3Y28wYU5NbHJuNCtPRFc3ZHV5Y3NGQzBCSWtsUmtSY1dDejlFYk5Xb1VSbzRjS1M4LzdsMVZJaUlpcXZ3S3ovbGRzR0JCcVo4bFhGRE5talhSdkhsempCOC9IcW1wcWRpeFk0ZGNpYnFna1NOSFl1REFnVGgvL3J6SlV5eEswL003YWRJa1RKbzBDUUN3WmNzV2RPclVDUysrK0tMUk5vYWFMMFU5SzloQWtpVDg5dHR2K09XWFgvREtLNi9JaVc5NGVEaHExYW9GWjJkblpHUmt3Ti9mSCtQSGo0ZUxpd3ZHakJtRERoMDZ3TkhSRVMrODhFTHBmemhFUldEeVN4VWlQRHdjenM3T0psKzRHUmtabUQ5L1BvNGNPUUlnZjg3dlN5KzloSmRlZWdsZVhsN3lkdTd1N25KbFFZUGs1R1MwYk5rU0NvVUNIaDRlYU5HaWhWRVM2K3JxYWpKODJEQzh1bE9uVHZMclJZc1dsZW85R0lZbTdkNjkyeWlXcmwyN3luZEVGeXhZQU9EL0NsaHB0VnE0dWJuaCtQSGpSb2wvY1hOK0ZRb0ZIQjBkVGQ1clFSNGVIbkwxYXlJaUlySTh4YzM1TFN1bFVva1BQdmdBZXIwZUN4WXNRTWVPSFl2ZDFzSEJBZTNidHkvM09aczBhUUpmWDErc1hMbXlUTU9QLy96elQ2eGR1eGJWcTFmSDZ0V3I4Y01QUCtEaXhZdDQ3YlhYY1BUb1Vienl5aXR3Y25MQ21ERmowTFp0VzdsRFk5eTRjY2pKeVlHZG5SMjBXaTNzN094dzdkbzExa2FoeDhMa2w4b3RQajRlaXhZdE1pcHdZR05qZzh6TVRNVEd4aG9WZ2pJbzNPdWFrNU5qMU5hNmRXc3NYYnBVWHI1OSt6WlNVbExrWittV2hWcXRmbUk5clpjdVhVTGp4bzFML1FXY25wNk95Wk1uQXdBMmJ0eUlidDI2b1ZHalJsaStmRG1HRGgwS096czc5T2pSQTNxOS9vbkVTMFJFUkdWVFVvOXNVZXZXckZueldMMjRCUlhzSUhpVU8zZnVZT2JNbWJDMnRwWnJuenhLd1ZGck9wM09hQVJiNGVYQ1BEMDlrWldWaFZ1M2J1SDU1NThIQUNRbEpVR2hVTURHeGtiZUxqVTFGWGw1ZWZJTi9aczNiOExYMXhlZE8zZUdRcUhBMkxGak1XdldMSHo3N2JlSWpvNUc3OTY5b1ZRcTBiWnRXNHdmUDE0K2p1RjV4M2Z2M3BVTGd0blkyRHp5a1V0RVJXSHlTMldXazVPRGJkdTJRWklrbkRoeEFyLy8vanY4L2YyTnZ1aUhEaDJLb1VPSHd0YldGbjUrZmliSEtEd00yZDNkM2FoTnE5VmkzYnAxdUh6NU1tSmlZdURrNUlUSmt5ZVhLZm45KysrL1lXZG5Cd2NIaHlKN1drdWFCMXh3N2t1ZE9uV0szVzdyMXEwbXp6QXV5WGZmZlNjWGZFaEpTY0hldlhzeGR1eFlDQ0Z3OE9CQmZQamhoMGhPVHNiczJiUEw5SnhnSWlJaWVqSktLbEw1S0lZblZUeXF6VUNoVU9DTk45N0F1blhyaWh5K0xFa1NSb3dZWVRSQ3JINzkrdkR4OFlHM3Q3ZkpQR0dsVW9rSkV5YVlIS2UwQ1hwVVZGU1I3WVluVi96eXl5LzQ5dHR2b1ZRcThlNjc3eG9sdjVzM2I4YWhRNGZRbzBjUEFJQ3ZyNi9STVZxMmJJblJvMGRqOU9qUmVQSEZGOUdpUlFzb2xjcGlxem0vK09LTE9IbnlKQ1JKUXJWcTFZcjgrUkFSbFlwS3BSSXFsVXFVeHM4Ly95eG16SmdoN3R5NUkrYk1tU1BlZmZkZDRlbnBLVHAzN2l5NmRPa2l1blRwSWpwMjdDZzZkT2dnM243N2JmSHV1KytLNU9Sa2taeWNMRHc5UFlzOFp2djI3VTNhdG03ZEtzNmVQU3Z5OHZLRUVFSSt0dUdmU3FVeVdyNTE2NVlRUW9pWW1Camg2dW9xaGc4Zkx1N2V2U3M2ZE9nZ0h6TXJLMHRrWm1hS2YvLzlWM1R0MnJYSTg1ODVjOFlvanBNblQ0cms1R1J4NjlZdG8vaTNiTmtpdkx5OFJHWm1wa25zS3BWS3FOVnFvN2I5Ky9lTG5qMTdpcHljSENHRUVCRVJFYUpYcjE1Q0NDRXVYcndveG93Wkk0UVFJajQrWHJScjEwNzgvUFBQUmY2c2ltTDQvWm43YzBSRVJQUXNLOHYxRHBXT0pFbENyOWViTzR4UzR6VVRFWlhwajRGR294R1NKQm0xNlhRNmtaMmRMUjQrZkNpeXNyS0VXcTBXT1RrNUlpOHZUK2gwT3RHdlh6L2g0ZUVobGkxYlZ1UXh2YjI5eS8xbFpxQldxOFV2di93aXgxZ3crZjM1NTUvRk8rKzhJenAwNkNCKytPRUh1YjJvNU50Z3dZSUZvazJiTnFKOSsvWWlJQ0JBQ0NIRXRXdlhSSmN1WFVSTVRFeVIreFNWL01iSHg0dUxGeS9LeTNxOVh0eThlVk1Ja2YrSEl6czdXMTRYR2hvcUVoSVNTdm1PK1VWT1JFUlVHa3graWRkTVZSdXI2aENBL0Q4R1FQbUc5bFJtQ1FrSnFGKy9mcG4yeWM3T0xyYWlZWHg4UEJvMGFQRFVDbGNaaGk1RlJFVHcvMmtpSXFKaVZQWHJIZUkxVTFYSHdmSkVRSmtUWHdBbGx2SnYyTEFoS3pZVEVSSFJFM1h1M0Rrc1g3NjgyUFVCQVFGR2oyb3NyZE9uVDJQS2xDbkl5Y2t4YWo5dzRBQisvLzMzTWgrUDZGbkI1SmZNS2lzcnk5d2hFQkVSRVZWS3I3enlDZzRkT29RYk4yNFV1ZDdXMWhiRGh3L0gxYXRYa1p5Y0RIZDM5eEwvR2FoVUtraVNoSEhqeGtHU0pBQkFabVltQWdJQzBMcDE2NmZ5M29pZUJGWjdwZ3FSbUppSVFZTUdsZmo4MnFKNGVub2lQRHpjcERwaFFkSFIwWGo5OWRlTjJxNWV2WW9tVFpxZ2V2WHFKdHNIQkFUZzNYZmZ4WC8rODU4eXhWSllYRndjamh3NWdsR2pSaFc3emFWTGw5Q3laVXQ1V1FpQmlJZ0l1TGk0RkZ1bGNlN2N1Wmd4WXdhcVZhdFdydmlJaUlpbzZzakt5b0tucHlkc2JXMU4xZzBhTk1obzJkYldGaUVoSVJnMmJCanUzcjJMMmJOblkrZk9uUWdORFpXM2VmRGdBVHAzN213eUJQejk5OTlIVGs0T2REb2QxR28xdkwyOUFRQzV1Ym5JemMzRjZOR2pBVlRjczRxSm5pWW12MVFoOUhvOTB0TFNpbDJmbTV1TDk5NTdyOGgxaG9lWUYyYjRVdjNzczg4UUVoSml0Tzdnd1lPd3M3UERwNTkrYXJLZjRTN255cFVyOGR4enp4VjdYb1BRMEZDMGFkTUdOV3ZXQkpCL1ovUHMyYk00ZlBnd2hDaTVIc0tJRVNNUUZoWW1Md3Noc0c3ZE9uVG8wQUVEQmd3dzJmNzQ4ZU5JU2txU0U5K1pNMmNpUER3Y3VibTVSczhLenN2THcrclZxL0hxcTYrV2VINGlJaUtxV2dwZWR3RDVOOVpMZXV6UHRHblRrSkNRVU9ycFdFbEpTVVpKTXBBL1Q3WmdrbHl3bDVpb01tSHlTNC9GemMzTmFObVFKQlp1NzlxMUsrYk5td2M3TzdzaTd4QzZ1cnBpLy83OUpmYjhHdmo1K1NFdUxzNm83ZkRody9Kcnd4eVV4N25MV2FkT0hRUUZCU0V4TVJFREJneUFScVBCbmoxN2tKMmRqVjI3ZGhsdHUzMzdkalJvME1Db3JlQXpnN1ZhTFdKaVlyQjI3VnE1N2ErLy9vSkNvY0NHRFJ0dysvWnRPZUVQREF5RXJhMHR1blhyaGoxNzlzREJ3UUVBTUdUSUVLTm41UkVSRVJFQlFGcGFHcTVldlFvM056ZGN2MzRkTTJmT3hNNmRPd0VBZCs3Y3daSWxTN0IwNlZJNUliYXhzVUhqeG8zTGRJNCtmZnFVMkphYm0xdU9kMEJrUGt4KzZiRVV2dXNZSHgrUFhyMTZtYlFYTm1EQUFPajFlcE8yZ2d6SnBpR2hWS3ZWNk5TcEU0S0RnL0hycjc4aUt5c0x3NFlOQXdEODg4OC9PSFRvRUJZdVhHaDBqTExlNVRRd0RCdmF0V3NYWEYxZE1YdjJiS01lMmQ2OWUwT2hVS0JmdjM1SVRVMkZScU5CcDA2ZGtKR1JnZkR3Y0dSblo4UFcxdFpvU0xPcnF5dUVFRGg0OENEcTE2K1B6WnMzbTV3M0p5ZkhwT2VYdzZLSmlJaW9zT1RrWk15Wk13ZEhqaHhCa3laTkVCY1hoOFRFUkRnNU9lSFVxVlBJeXNxQ1VxbkVrQ0ZEOE8rLy95SW5KK2VSVTh3S0sxelV5dFhWMWFpTlBiOVVXVEg1cGFmcSt2WHJPSFBtVExIcjI3WnRLNzhPRGc0R0FIaDRlTWl2ZS9Ub2dSa3paaUEzTnhkcXRSckxsaTNEdDk5K2EzS2N4N25MV1ZCc2JDeDhmWDNSdjM5L3JGKy9IdlhxMVFPUTM4T3RWQ3F4ZS9kdUFQazkzY0hCd1RoLy9qeXNyS3p3NDQ4L0FnQ21UNTh1SDJ2OSt2V3dzcktDczdNejl1N2RLL2Y2OXV6WkU2TkhqNFlRQWpxZHp1aVBVbDVlbmxFeVRFUkVSRldiWVhpenM3TXpySzJ0RVJVVkJSY1hGN1JvMFFLUmtaSHc4dkxDcVZPbjBLRkRCd0RBbGkxYkFQemZvMzJJaU1rdm1VSC8vdjJMWFdlb0tGalk1czJiamU0NERodzRVSDQ5WmNvVUFNQ0dEUnZnNStmMzJIYzVBY2c5eFhQbnprVmNYQnljbkp3Z1NSS1NrNU5ScjE0OTZQVjZXRnViL20vVHVuVnJxTlZxSEQ1OFdQNWpVM0Fka0YrUmNkMjZkWEl2dGtGZVhwNUo4UW9tdjBSRVJGUlFkbmEyUEQycWZmdjJPSDc4T0Z4Y1hPRHM3SXpvNkdoMDZ0UUpwMCtmaHArZlg3blAxYjE3OXhMYk9PeVpLaXNtdjFSbWhlZjFBc1hQK1FXQVNaTW13Y2ZIUjE0dVBJZTJvSUk5djBsSlNiaHk1UXB5YzNNUkhCeU10V3ZYb203ZHVnZ0pDY0hmZi8rTkw3LzgwbVQvOHR6bDFHcTFzTEd4Z1U2bkF3Q0VoSVRBMjlzYi8venpEeElTRWpCdTNEaWo1UGZldlh2UTZYUVlPSEFncmw2OUNsdGJXMWhiVzJQRWlCRUE4djh3NlBWNk9EZzQ0SnR2dm9HTGk0dkpPYWRPbllxSWlBaGtaMmVqYTlldWNudDZlanFIUFJNUkVaRXNNVEVSTDd6d0FvRDg2NldOR3pmQ3o4OFB6Wm8xdzZGRGgzRG16QmswYk5nUUw3MzBVcEg3WjJabTR2cjE2MUNwVkNXZTU0Y2ZmakM1am5KMWRUV3EzVks0ZGdwUlpjSGtsOHFzcUhtOXBaM3pDNVN1NXpjbEpRVWZmUEFCMnJWckIxdGJXN1J1M1JvalI0NEVrRC9YeGM3T0R1Ky8vNzdSdm9HQmdXVjVHeVl5TWpMZzZPZ29QOUQ5K1BIaitPR0hINUNWbFFVL1B6ODUrZFhyOWVqYnR5L1MwdEtnVUNnd2MrWk12UExLSytqVHB3K1dMVnNHWjJkbkFQbVZuRnUwYUNIUEkvNzExMSt4YWRNbVpHVmx5VU9mTjIvZWpMcDE2OExUMHhNSERoeVFlNERkM055S2ZKUUJFUkVSVlUyWEwxOUc4K2JOQWVRbnZ4czJiSUJHbzBHWExsM2c2ZW1KVmF0V0dkMUlMeWd3TUJBYk4yN0VKNTk4VW1MeVc5eit4YTBiTW1RSUJnOGVYTVozUW1RK1RIN3BzYmk2dXVMUFAvOUUzYnAxUzl6bTZOR2pxRjI3dGxGN2FYcCtuMy8rZVJ3OWVoUktwUkllSGg2WU9IRWlKazZjaU1XTEY2Tk9uVHJ5czNmOS9mM2g2ZW1KSGoxNkZIbTgwdDdsckY2OU9tSmpZOUd3WVVOWVdWa2hKQ1FFRnk5ZWhJK1BEN0t5c3BDZG5ZMmtwQ1JvdFZvNE9EaGc4dVRKZU91dHQ5Q2hRd2UwYk5rU3YvenlDMnJVcUlHWFgzNFpRUDdOZ09QSGorUHp6eitYeitIajR3TWZIeDkwNnRRSisvZnZOenAvd2FIUGhoc0FaUzNXUlVSRVJKYnJyNy8ra2pzUW5udnVPYm5DczYydExUUWFEWTRlUFlxdFc3Y2E3WFB4NGtVQXdOOS8vNDAxYTlhZ1ljT0dVS3ZWcUY2OU92Nzk5MStURysxQlFVRkZudHZWMWJYWWRVU1ZDWk5mZXVwS08rZTM4RFBySGp4NGdNUC9uNzA3ajdPNTd2OC8vdnljV1F5VkxacFNYZXFxTGtuaG5PRXFzb1ZjaVpqVTVZcWlmQytTaExJclMwaFNybWdUb1N4amlrRGxSZVVBQUNBQVNVUkJWTXBTdW9qeUkya3VaQTdEcE95cUsyUGZacDl6enZ2M3g1aHp6WmpGTmpObjV1Tnh2OTNtWnM1bk82OHpaczduOHp6djkrZjlYcjVjSFRwMDBQSGp4N1ZyMXk3dDJMRkRyNzc2YXA3SE90OVBPU1hwaXkrKzBPREJnN1Y3OTI3MTdkdFhGU3RXMUpBaFExUzFhbFZWckZoUksxYXMwT0hEaDVXZW5xNlFrSkJjb3h3MmJ0eFlPM2JzVUdSa3BEcDM3cXhWcTFhcFU2ZE9CWDQ0c0c3ZE9qVnMyRkFlanlmSHRFYmM3d3NBQUxKYnZYcTEvdmpqRHpWdjNqelBXOHdreWV2MTVyakdXckpraWY3MHB6OXB4SWdSaW95TWxDU2xwNmVyV2JObTh2bDhzaXdyeDIxcHdPV0E4SXRpZDc3My9KNnRZc1dLV3JwMHFUNysrR04xNk5CQkhvOUhMNzMwVXE0QnFDNzBVMDVKaW9xSzB0NjllelY5K25ROS9mVFRldTIxMXhRWkdla2ZXYkZXclZyYXNHR0RLbFdxbEdlTDdQWFhYNitSSTBkcTgrYk42dG16cHp3ZWoxcTNicDFyNHZtVWxCU2xwS1NvUzVjdUtsKyt2TzY1NXg2bHBLU29iTm15L20zUzA5TUp2d0FBd0s5R2pSb2FNV0tFUWtORHorc1dzK3l5Z3ErVTJVcThldlZxK1h3K2xTbFQ1cnh2c1dyV3JOa0ZQU2RRVWhGK2NkR3k3bHVWQ2g3d1NwSm16SmloenovL1hENmZMODhSQkxOa1g3OXc0VUlsSmliNlcwVlBuVHFsSDM3NFFSczNidFJWVjEybDVzMmJhK0xFaWZyeHh4L1ZvMGNQaFllSFM5SUZmOG9aSFIydEw3LzhVbE9tVEZIVnFsVTFiTmd3ZjZCKysrMjM5ZW1ubnlvNE9GZ2hJU0VhTW1TSXBNelcyZFRVVlA5bzBrZU9ITkhpeFl2MThjY2Y2NGtubmxDelpzMDBhZElrZmZycHB4bzhlTERxMWFzbktYUE9ZcGZMcGU3ZHU2dEtsU3E2Ly83N1pZeFJZbUtpZjE3ajdJK3pqd29OQUFBdVQ5ZGRkNTJ1dSs2NlFqbFcxb2pSRitKZi8vcFhvVHczRUdqY1ZBaEprc3ZsTWxMaGp0N1h0bTFiUlVkSHEzejU4aGUxZjh1V0xaV1VsS1NPSFR1cVpzMmFHamx5cEdyVnFxV0hIbnBJYmR1MlZXaG9xRTZmUHEyb3FDakZ4TVRrbW1Jb3U2U2twSHcvNVV4TVRGUndjSENCcmExbnQrQzJidDFheDQ0ZFUyUmtwUDd2Ly81UEhUdDJWSXNXTGRTbFN4Zi9mYi9HR0gzeHhSZWFNV09HNXMrZnIzTGx5bDNVeitGOFpJM0tHQnNieTk4MEFBRDVLSXJySFpRdVhETmQzdmhQaDZUU2NUSklTa3JLOTlQS3M4TnBjVXRQVDgrMzY1REg0OGx6YnVEQ3hCczVBQURubG5XOUEzRE5kSGtLWEZvQUxsQkIzWFFDR1h3bEZYalBURkVIWHdBQWNINk1NUnNDWFFOS2hHMkJMZ0NCd1ZVNUFBQUFMZ3R1dC92dVFOY1FTRmt0MzdSNjRuSkZ5eThBQUFBQXdQWUl2d0FBQUFBQTJ5UDhBZ0FBQUFCc2ovQUxBQUFBQUxBOXdpOEFBQUFBd1BZSXZ3QUFBQUFBMjJPcUkrUVFFUkVSNkJJQUFBQUFvTkRSOGd0SlRQcHVFMHpZRGdBQUFPU0RsbDlJc3YrazcwenFEZ0FBQUZ6ZWFQa0ZBQUFBQU5nZTRSY0FBQUFBWUh1RVh3QUFBQUNBN1JGK0FRQUFBQUMyUi9nRkFBQUFBTmdlNFJjQUFBQUFZSHVFWHdBQUFBQ0E3UkYrQVFBQUFBQzJSL2dGQUFBQUFOZ2U0UmNBQUFBQVlIdUVYd0FBQUFDQTdSRitBUUFBQUFDMlIvZ0ZBQUFBQU5nZTRSY0FBQUFBWUh1RVh3QUFBQUNBN1JGK0FRQUFBQUMyUi9nRkFBQUFBTmdlNFJjQUFBQUFZSHVFWHdBQUFBQ0E3UkYrQVFBQUFBQzJSL2dGQUFBQUFOZ2U0UmNBQUFBQVlIdUVYd0FBQUFDQTdSRitBUUFBQUFDMlIvZ0ZBQUFBQU5nZTRSY0FBQUFBWUh1RVh3QUFBQUNBN1JGK0FRQUFBQUMyUi9nRkFBQUFBTmdlNFJjQUFBQUFZSHVFWHdBQUFBQ0E3UkYrQVFBQUFBQzJSL2dGQUFBQUFOZ2U0UmNBQUFBQVlIdUVYd0FBQUFDQTdSRitBUUFBQUFDMlIvZ0ZBQUFBQU5nZTRSY0FBQUFBWUh1RVh3QUFBQUNBN1JGK0FRQUFBQUMyUi9nRkFBQUFBTmdlNFJjQUFBQUFZSHVFWHdBQUFBQ0E3UkYrQVFBQUFBQzJSL2dGQUFBQUFOZ2U0UmNBQUFBQVlIdUVYd0FBQUFDQTdSRitBUUFBQUFDMlIvZ0ZBQUFBQU5nZTRSY0FBQUFBWUh1RVh3QUFBQUNBN1JGK0FRQUFBQUMyUi9nRkFBQUFBTmdlNFJjQUFBQUFZSHVFWHdBQUFBQ0E3UkYrQVFBQUFBQzJSL2dGQUFBQUFOZ2U0UmNBQUFBQVlIdkJnUzRBQUFBQVFPRnpPcDB0SkxYT1kvbkViQTlqM0c3MzU4VlhGUkE0aEY4QUFBREFuanlXWlEwNGUySDJaVjZ2dDBQeGxnUUVEdDJlQVFBQUFCdHl1OTNyakRISEN0amtsTWZqK2FyWUNnSUNqUEFMQUFBQTJKTkgwdndDMW44VEh4K2ZYbHpGQUlGRytBVUFBQURzYTJGK0s0d3hueFpuSVVDZ0VYNEJBQUFBbXpwOSt2UmFTYWZPWG02TVNUcCsvUGppQUpRRUJBemhGd0FBQUxDcFhidDJwUmxqUGp0N3VXVlpxL2J0MjVjYWlKcUFRQ0g4QWdBQUFEWm1qTWsxbFpIUDUyTjZJMXgyQ0w4QUFBQ0FqUjA2ZEdpMXBLUnNpMUl5TWpJSXY3anNFSDRCQUFBQUcvdmpqeitTSldXL3YzZE5mSHg4WXFEcUFRS0Y4QXNBQUFEWW5NL255MzdmTHdOZDRiSkUrQVVBQUFCc0xpVWw1VnRKcWNhWTlJeU1qQVdCcmdjSUJDdlFCUUJGd2VWeVBTZnBuWUsyTWNhTWQ3dmRMeFpUU1FBQUFBSGxkRG8vdFN5cmNteHNiSXRBMXdJRUFpMi9zS1dNakl4L24yc2JuODgzcnpocUFRQUFLQW1NTVF1TU1YUjV4bVdMbGwvWWxzdmxpcFhrekdmMUw3R3hzYmNYWnowQUFBQ0I0blE2cTF1Vzlaa3g1aWFmejNmdmxpMWJkZ1M2SnFDNDBmSUwyekxHNU51eWE0ejVxamhyQVFBQUNKUTZkZXEwa3VTV1ZNK3lyQ3BCUVVFYjY5YXRHeG5vdW9EaVJ2aUZiWGs4bm53RHJtVlowY1ZaQ3dBQVFBQUVPWjNPNFVGQlFjc3R5Nm9VRVJHaGhnMGJTbEo1aDhPeDBPbDB2aVlwT01BMUFzV0dicyt3TmFmVEdXOVoxaDNabHhsajlycmQ3ajhIcWlZQUFJQ2lWcXRXcmNwbHlwU1pMYW10dytGUTkrN2Q5ZlRUVDB1U29xS2k5TTQ3Nzhqcjljb1lzem9qSStPeGJkdTJIUXhzeFVEUm8rVVh0bWFNaVRwN21XVlo1eHdNQ3dBQW9MU3FXN2R1M2REUTBCOGx0YTFRb1lJbVQ1NnNuajE3eXJJc1daYWxMbDI2YU9yVXFhcFNwWW9zeTJvV0dob2E2M1E2R3dTNmJxQ29FWDVoYTE2dmQrblp5M3crSDEyZUFRQ0FMYmxjcnFjc3kxcHZXZGJOTldyVTBMeDU4M1R2dmZmbXRaMmlvNk5WcDA0ZFNhcG1XZGFhTTFORkFyWkZ0MmZZbnN2bDJpWHBGa2t5eHZ6dWRydHZESEJKQUFBQWhlcUdHMjRvVzZWS2xja09oK05wU1dyZnZyMkdEUnVta0pDUUF2ZnplRHlhUEhteVB2NzRZMG1TTVNiYTYvVStIUmNYbDFUMFZRUEZLeWpRQlFCRjdicnJycXNzcVpra1daWTEvOENCQTE4R3RpSUFBSURDNDNRNnExOXh4UlhMSEE3SFEyRmhZUm8yYkpoNjl1eXBvS0J6WCtvN0hBNDFiTmhRTjk5OHMySmlZdVR4ZU82eUxDc3lQRHo4bTRNSER4NHRodktCWWtPM1oxd08vR0hYNi9WK0hNaENBQUFBQ2xQV05FYVdaZFdyVnEyYVpzeVlvY2pJQzUvRnFGV3JWcG83ZDY1dXV1a21XWloxQjlNaHdZNW8rWVh0SFRod0lPRzY2NjdySVNsdDgrYk52UU5kRHdBQVFDRUljanFkTHprY2pwbVdaWlZ0MkxDaHBreVpvdXV2di82aUQxaXhZa1U5OU5CRCt2WFhYN1YzNzk0eWxtWDk0OXBycnkyYmtKQ3dXcEt2MENvSEFvVHdpOHZDdGRkZVc4V3lyQU1IRGh4WUhPaGFBQUFBTGtXdFdyVXEzM2pqamZNdHkzckc0WEJZUFhyMDBQRGh3MVdtVEpsTFBuWklTSWhhdG15cGN1WEthZVBHalpZeHB0RzExMTdicEVxVktzc1BIVHJFZmNBbzFRaS91Q3hjYzgwMVNRNkhZOWVCQXdkMkI3b1dBQUNBaTFXM2J0MjZ3Y0hCMzFxV2RYZUZDaFgwK3V1djYrR0hINVpsRmQ0NHRwWmxxVTZkT29xSWlGQk1USXhTVWxKdUNnb0s2bnp0dGRmR0pDUWsvRjVvVHdRVU0wWjd0aG1YeS9XdHBPYUJyZ09saXpGbWc5dnR2anZRZFFBQWdQeTVYSzZuakRIVExNc0tyVkdqaHY3MXIzL3B1dXV1SzlMblBIcjBxQVlOR3FRdFc3WklVb2FrL3JHeHNlOFc2Wk1DUllUd2F6TXVsOHNFdWdhVVRyR3hzYndmQUFCUUFsM3NORWFGaGVtUVlCZGM3TnBNVnZqZHRHbFRvRXRCS1JFUkVTR0o4QXNBUUVua2REcXJTL3JNc3F4NllXRmhHalJvMEVXTjVsd1lWcXhZb2JGanh5bzVPVm5HbUo5OFB0L0RXN1pzMlJHUVlvQ0x3RlJIQUFBQVFBbFVXTk1ZRlJhbVEwSnBSL2dGQUFBQVNwWWdwOU01UENnb2FMbGxXWlVhTm15bzZPaG8xYXhaTTlCMTZhYWJidExjdVhQVm9rVUxTU3J2Y0RnV09wM08xeVFGQjdnMDRKd0l2d0FBQUVBSlVhdFdyY291bDJ1eFpWbGpIUTZIOWZUVFQrdnR0OS9XVlZkZEZlalMvTXFWSzZjSkV5Ym8rZWVmVjFCUWtHVloxaENuMDdueXpqdnZEQTkwYlVCQkNMOEFBQUJBQ1ZDM2J0MjZvYUdoUDBwcVc2RkNCVTJlUEZrOWUvWXMxR21NQ290bFdlclNwWXVtVHAycUtsV3F5TEtzWnFHaG9iRk9wN05Cb0dzRDhrUDRCUUFBQUFMTTVYSTlaVm5XZXN1eWJxNVJvNGJtelp1bmUrKzlOOUJsblpQTDVWSjBkTFRxMUtralNkVXN5MXJqY3JtZUMzUmRRRjRJdndBQUFFQ0EzSERERFdYcjFxMDdUZEpIbG1XRnRtL2ZYck5uenk3eStYc0wwOVZYWDYwUFB2aEFuVHAxa3FRUVNlODRuYzU1dFd2WHZpTEFwUUU1RUg0QkFBQ0FBSEE2bmRXclZxMzZuY1BoZURvc0xFd2pSb3pReUpFamkyMyszc0lVSEJ5c2dRTUhhdno0OFNwWHJwd3N5K29jRkJTMG9VNmRPbjhKZEcxQUZzSXZBQUFBVU14SzJqUkdoWVhwa0ZDU0VYNEJBQUNBNGxOaXB6RXFMRXlIaEpLSzhBc0FBQUFVZzlJd2pWRmhZVG9rbEVTRVh3QUFBS0NJbGFacGpBb0wweUdocENIOEFnQUFBRVdvdEU1alZGanNPaDJTTWNZeXhwUXh4cFEzeGx4dGpLbDZBVjlYbjltdmpESEd2cCtBbEREMHV3Y0FBQUNLd0EwMzNGQzJTcFVxa3lVOWJWbVcycmR2cjJIRGhwWEswWnd2VmRaMFNKTW5UOWJISDMrY05SMVNBNi9YKzNSY1hGeFNvT3U3U0NHU3FrcTY0Y3kvb1Jld2I3cWt3NUorbDNUb3pHTVVNY0l2QUFBQVVNaWNUbWQxU1o5WmxsVXZMQ3hNZ3dZTnNzVm96cGNpYXpxazJyVnJhK3pZc1VwT1R1NGNGQlJVdDA2ZE9nOXYyYkpsUjZEcnV3aGxsQmw4WXk3aEdBMGtuUlRodDFqUTdSa0FBQURGNW5Mb0tsb1NwakZLUzBzcjF1ZTdFRGFhRGlsVW1TMitsK0pDVzR4eENRaS9BQUFBS0U1WlhVWHZrTlJRVXBNTCtHcDRacitxWjQ1VDBoVDdORWJUcGszVHhvMGJKVWxIang3Vkw3LzhJcS9YcTA2ZE91bjMzMy8zYjdkMjdWcjVmRDcvNCszYnQydklrQ0U1anJWaHd3WTFidHpZZjd5aVpKUHBrQnk2OU9CYVJtU3lZc01QR2tYSzYvWHE2Tkdqa3FTTWpJd0FWMVB5bkRoeEl0QWxBQUJRM0xKM0ZmMUMwbWNYOFBYRm1mMXVPSE9jRWlOUTB4alZyMTlmZ3djUFZueDh2Tnh1dDk1Ly8zMEZCUVhwc2NjZTA4U0pFeVZsaHVJWFgzd3h4OGpTcTFldjF0VlhYKzEvbkppWXFOZGVlMDJSa1pGNjQ0MDNsSktTVXFSMVMweUhoT0pIK0VXK3NyL3BkZXJVU1NkUG5yemdZL3oyMjIvcTJyV3IwdFBUMWFWTEZ5MWV2UGk4OXZQNWZFcEtTdEtoUTRmT0dSRDM3OSt2RHo3NElNOTF5Y25KbWpScFVwN0JPems1V1JFUkVVcE9Uczd6K2IvNzdqc1pZNVNVbFA4WURLdFhyeTc0aFVpYU5XdVdObXpZNEg4Y0V4T2pYYnQyU1ZMV3A1MTVXckZpeFRtUERRQkFLV1M3cnFLQm5NYkk1WEtwWDc5K09uNzh1RzYrK1diOSt1dXZrcVFPSFRvb05UVlZwMDZkMHE1ZHUzVGJiYmZscUdmNTh1VnEzNzY5SkNrOVBWMURoZ3hSMDZaTk5XREFBUDMxcjMvVmdBRURpcVhydEIyblE2cFhyNTdhdDIrZjUxZTlldlVDWGQ1bGpmQ0xQQ1VrSktoZHUzYis3akU3ZHV5UXgrTzU0T09FaFlYSjUvTXBORFJVVTZaTTBjYU5HNVdZbUtpalI0K3FRNGNPYXRldW5kcTBhYU1ISG5oQUxWcTBVTk9tVGRXNGNXTzFhTkZDano3NnFKNTU1aGt0V3JUSWY3eDY5ZXFwZWZQbWF0Njh1Zi9OWS9ueTVUbTY4V1FYRkJTa2pSczNhdlRvMFJkYys0QUJBM1RzMkRFTkdqUklNMmJNOEM5Lzl0bG5jMnlUbHo1OSttak9uRG1TcEZ0dnZWWERoZzNUd1lNSEpVblIwZEhuZFRJWk0yYU1KR25yMXExcTJMQ2hXclpzcWJadDIvcS8vdmEzdi9FR0NnQW9qV3pWVmJRa1RHTVVHUm1wUm8wYTZlYWJiOWJSbzBkMTdOZ3hCUWNIYStyVXFTcGZ2cnpXcjE4dnA5UHAzMzdqeG8wNmV2U29hdFNvb1JNblRxaDM3OTY2NXBwcjFMZHZYMGxTLy83OWRjMDExNmhidDI3YXUzZHZzYndHTzAySEZCSVNvaVZMbHVUNWRUbU85RjJTbEtZKzlTaEduMy8rdVpvMmJTcUg0L3pPS3o2ZlQvZmRkMSt1NWNZWUpTY25xMm5UcHY1bGJkcTAwZno1OHpWMDZGQmRlKzIxcWxDaGdrSkNRdlQ1NTUvcnR0dHUwejMzM09QZmRzS0VDWEs1WFA3SGxTcFYwc3FWSzNYdzRFRjE2dFJKNmVucFdyUm9rWktUazdWZ3dZSWN6ejF2M2p4ZGQ5MTFtamh4b2g1NzdERXRYNzVjRHp6d3dIbTlIb2ZEb2VEZ1lGV29VRUZ2dmZXVzl1elpvLzM3OXlzOFBGeHV0N3ZBZlgvOTlWZTUzVzZOR3pkT2t0U29VU00xYU5CQTgrYk5VNzkrL2JSbHl4WU5IanpZLytscjI3WnQvZnYyN2R0WHJWcTF5bkc4dSs2NlM0TUhEOWFhTld2MDVwdHYrdmNiTzNhc1FrTkx6SWZlQUFCY1ZrckNORWJ2di8rK1B2bmtFNFdHaG1ybHlwVnlPQnlxVjYrZWZ2amhoeHpYRjJ2V3JOSHc0Y1A5ajJmTm1pVkoycjE3dDU1OTlsbEZSa2FxVjY5ZS92VU9oME12di95eW9xS2k5T1NUVDJyT25EbTY2YWFiaXZ6MTJHVTZwSXlNREhYczJESGZkUWdjd2k5eU9YWHFsQllzV0tEazVHUXRXYkxFdnp5djRQanFxNi9xL3Z2dmx6RkdpWW1KMnJScFU0NzFLU2twYXRHaWhkYXNXWk5yMzJYTGxtbnExS2w2OTkxM1ZhNWNPVVZFUktoLy8vNmFQWHUyd3NQRE5XUEdETzNZc1VQUFAvOThybjJmZU9JSlNkS0NCUXNVRVJHaEVTTkdLQ3dzekwrK1hidDIvcENZTmNyaXJiZmVlbDZ2LzlpeFk5cTVjNmVDZzRNMWF0UW83ZCsvWDhlT0hkUDExMSt2a1NOSG5uUC8rZlBucTNYcjFpcGZ2cngvMllzdnZxaXdzREN0VzdkT0R6MzBrQVlOR2lSSmlvaUkwTktsUzNQczM3cDFhMGxTYW1xcVdyZHVyUWtUSmlneU1sSS8vdmlqWG43NVpRMFlNRUJ2di8yMkVoSVNOR25TcFBONlRRQUFsRlRObXpmUHRTd3hNVkdob2FHNVB1UjkrT0dIMWFkUEh3MFpNdVRUVFpzMjVmaUFQQUMyU2JxelRKa3lHang0Y0VDbU1lclZxNWQ2OWVxbEJnMysxMFA0Z1FjZVVIUjB0RC84YnR5NFVXbHBhYXBidDY3LzhlSERoeVZKTjk5OHM5NTg4MDNWcWxWTEVSRVJPYTdqNnRldnI0MGJONnBkdTNZNXJtbUtXdmJwa0VhUEhxM1UxTlRPd2NIQnQ3c0MvSitkbDVZdFc4cmxjdW4xMTEvUHNUd2tKQ1JYbzB5VzdQOVhLSDZFWCtUeTNudnY2ZDU3NzlXcnI3N3FYeFlSRWFIbHk1Zm5HQmpoZklTRmhTa2pJME0rbjA4T2gwT3JWNjlXelpvMUZSNGVybTdkdWlraElVRVRKa3pRNk5HamRjY2RkNmg3OSs3YXVYT250bS9mcmxXclZtbmF0R2txVXliLzhTeDI3dHlwbmoxN3FtUEhqcG81YzZhcVZzMjhoY2dZSTRmRG9jVEVSSGs4SGwxenpUWG4zWW85ZHV4WWxTOWZYaGtaR1dyWHJwMXV2ZlZXVmE1Y1dUNmZUMEZCUVFYdW01eWNyQysvL0ZJZmZmUlJqdVhseXBXVGxEblNZcHMyYlFvOHhySmx5eVJsdGhobmZTOUpBd2NPVkk4ZVBkU3laVXZkZU9PTm1qWnRHaTIvQUlCU2I5V3FWVGtlTDF5NFVQUG16ZFAwNmROVnVYTGxBRlYxYnNhWU1wWmx5ZUZ3RkdzNFBKZG16WnBwMHFSSldyOSt2ZTYrKzI1Tm56NWRuVHAxOGpjS0xGMjZWTTgvLzd3R0R4NHNoOE9oV3JWcUZYaThRTDIycTY2Nkt2dDFWOW1BRkhHUk1qSXkvUGRUNTdVT2dVUDRSUTdyMXEzVDExOS9yZm56NTEvVS90bTdOMHZTeXBVclZhRkNCUjAvZmx4WFhubWxSbzhlcmFsVHB5bzhQSE1RdnlGRGh1UjRFeGcvZnJ3MmJkcWt0TFEwT1ozT2ZFZEl6SG9ESHoxNnRMODdzcy9uMCtIRGgxVzFhbFY1dlY0RkJ3ZHJ6Smd4MnJWcmwvYnYzNjhOR3pZb0tpcEtzMmZQem5HczdOMkNwUCtkaEZldlhpMm4wNm5RMEZETm5UdFhlL2JzMGFoUm93cDgvVjk4OFlYdXVPTU8zWExMTFpLa21UTm5hczZjT1VwUFQ5Zml4WXUxYnQwNi9mREREd1UrLzlrdHdldldyZFA4K2ZPMVk4Y09OV3ZXVEFNSER0U3FWYXZVcVZNblZhbFNSVjI3ZHZXM0ZnTUFVRnFscGFYcHpUZmYxTmF0VzdWdjN6NTkrZVdYaW8rUFYvZnUzZldYdi93bHg3WVRKa3o0dTZRMWxtVWREa3kxVXUzYXRhOElDZ3FhbFpLUzh1aWdRWVBVdFd0WDllN2RXOEhCZ2IyOERna0owYlBQUHF0WFhubEZmLy83MzVXUWtLQkhIMzNVdi82NTU1N3pOeFprU1U5UEx6RWZxSHU5WG4zNDRZZWFPbldxSk1rWXMremt5Wk9kOXV6WmMrRWpyeFl4WTB4VlpVN0I5Vm4yNVcrOTlWYSs5MzJ2VzdldUdDcERmZ2kveU9IYWE2L1Z5eSsvN0ErbjU4dnI5YXBNbVRMKzdzMCtuMDkzMzMyM1FrTkRGUjRlcm9TRUJHM2Z2bDAxYTlaVWpSbzFDdXp5a2RlNlYxOTkxWDlQY1VaR2hrSkNRdndEY0sxWnMwWnQyclRSZDk5OXA0U0VCUFhwMDhjZmZyTzZvVVJFUkVpU25uenlTVDM1NUpPU01sdHBHemR1cktWTGwvcGJack83L3ZycmxaQ1FvTVRFUk0yYU5TdFhhKzdaakRGYXNHQ0JmN0FJU2ZyblAvK3BmLzd6bjJyUW9JSEN3OFAxMVZkZlNjb2M1Zm5MTDc5VXVYTGwvTjJLc3B3NmRVcjc5KytYeCtQUitQSGo1WFE2MWExYk45V3VYVnRCUVVGcTFLaVJ2di8rZXcwWk1rUzdkdTFTdFdyVkNxd0xBSUNTYnYzNjlab3dZWUpxMWFxbG1UTm5xbEdqUnVyVXFaT1dMbDJxZnYzNnFYYnQydXJkdTdmKzlLYy9CYnBVdnpQM29QN2Q2WFFPc0N4ci9KdzVjMEsyYmR1bTExNTc3WUo3eWhXR3BLUWtMVjY4V0k4Ly9yamF0bTJyWmN1VzZhMjMzdEtVS1ZOeTlLSTdPL2hLbWJOelhPaTFYMUU0ZWZLa1JvNGNxZSsvLzE2U1BKSmVjYnZkRno1cWFRRHMzTGt6eHpWZ2RvY09IZEkxMTF5VGEzbjJIbjRvSG9SZjVIRExMYmVvU3BVcXFsKy9mcTUxZWQzem14WGFrcEtTY3JUU3BxYW1xbXpaekI0cTFhdFgxOWF0V3pWejVreE5uanhaVXVaMFA5a3RXN1pNMGRIUit1bW5uMVNqUmcwTkhUcFV0OTkrZTU0MW5qeDVVbGRlZWFWL0txYTFhOWZxcmJmZTB1blRwOVczYjk4YzRmZFMxS3haVTk5Kys2MCsvdmhqalJ3NThwd24zSmlZR0dWa1pLaEpreVlGYnVmMWVwV1dscGJqSG1VcDh3T0QvL3puUHhvOWVyUnExNjR0eTdMVXVYTm5iZCsrWFlNSEQvWnZsNXFhcXZ2dnY5Ly9lT1hLbFJmeDZnQUFDTHk5ZS9mcWpUZmUwTzdkdXpWdzRNQWM1N2Vnb0NCMTZOQkJEejc0b0diT25Lbk9uVHZya1VjZTBRc3Z2QkRBaW5OenU5My9xbDI3OW9iZzRPQlBZbU5qcTNYdTNGbXZ2LzU2MXFqRlJTNDlQVjBlajBkZHVuUlJ1M2J0SkdWZVY4WEZ4ZW0yMjI3VCsrKy9yeHR2dkxIQUQ4dC8rT0VIMWE1ZHUxanF6Yzh2di95aUFRTUc2TUNCQTVKMHhCalQxZTEybDVwMGVOdHR0L25EN09MRmkxVzVjbVUxYWRKRVhxOVhmLzNyWHdtNkpRVGhGN2xVcUZBaFIwdWtkTzU3ZnJPNkcyYzVkZXFVUHd6WHJsMWI3N3p6amxxM2JxMWF0V3I1VzI2enpKNDlXNHNYTDlZSEgzeWdCeDU0UUNOR2pOQ0FBUU0wZXZUb1hDZU9zbVhMYXVmT25hcFdyWnFDZ29LMFpzMGFiZHUyVFk4KytxaE9uejZ0NU9Sa0hUcDBTQmtaR1pjY2Z1dlhyNjhSSTBabytQRGhhdHEwcVpLVGsvTnNJYzd5eVNlZnFHUEhqdWU4dDNqRGhnMnFVYU5HcnUxT25qeXBzV1BINnV1dnY1YVVlYzl2OWVyVlZiMTY5UndmUERScTFJakFDd0N3aFFvVktzamxjbW5peElrNXpySE5talh6MytJVUZoYW0zcjE3cTIzYnRya0cxaXdwNHVMaTF0NTU1NTJ1NE9EZ3o0NGNPZEtvUjQ4ZTZ0Ky92Lzd4ajM4VStWeS9PM2Z1MUJWWFhLR0JBd2ZxbGx0dTBiQmh3N1IrL1hwTm5EaFJUcWRUcjcvK3VqcDI3S2d1WGJyb3NjY2VVNFVLRlhMc241eWNyT2pvYUwzODhzdEZXbWQrakRINjhzc3ZOVzdjT0hrOEhobGpZaDBPeDhPeHNiRy9CcVNnUzNUczJERzk4ODQ3L2lrcnM1eDlEM0RIamgzMStPT1BGMmRwRU9FWGhXVDM3dDM2ODUvLzdMOW5KQzR1VHRkZGQ1Mmt6Sk5XZW5xNit2VHBJeW56dnQ1V3JWb3BQRHhjRXlaTVVISnlzbWJPbk9rZjFPS1dXMjdSMkxGajFiOS9mN1ZxMVVyZHVuVlRsU3BWSkdYZVV6dDQ4R0R0M3IxYmZmdjJWY1dLRlRWa3lCQlZyVnBWRlN0VzFJb1ZLM1Q0OEdHbHA2Zm5PZFZBZkh5OFRwdzRjYzc1OXc0ZVBLajMzMzlmWVdGaC91N1dVVkZSOG5xOXVWcXRwY3p1UXRtbk44clBIMy84b2RkZWV5M0hxTkVoSVNFNmRlcVVkdTdjcVJ0dnZESFhQbWVQZ3BtU2twSmpXZDI2ZGZYbW0yOFcrTHdBQUpSRWxTdFhWdmZ1M1ZXL2Z2MWM0M3kwYk5uUy8vM3AwNmUxYnQwNmRlalFvYmhMUEcvYnRtMDdLT20rdW5YcnZpR3AzeHR2dkdIRnhjVnArUERoQlg1NGZxbHExYXFsaFFzWDZzaVJJMnJmdnIyYU5HbWkrZlBuK3hzbGhnOGZydWJObTJ2aXhJbmF1bldyM24zM1hmKyt4aGk5K09LTCtzdGYvcUs3Nzc2N3lHck1UMnBxcWlaT25LaEZpeGFkS2NmTWRMdmR6MG9xbGFOQ25UcDFTZ01HREZEOSt2VTFhZElrSFQxNlZJMGFOWktrSERPb0lIQUl2eWdVR3pac1VKMDZkVFI4K0hDdFhidFdZV0ZoR2p0MnJQYnYzNi8zM250UHRXclYwbmZmZmFlSEhucElCdzRjVUhSMHRINzg4VWM5L3ZqajZ0bXpaNjVXMnJ2dXVrdFJVVkVhTjI2Y1dyZHVyWWtUSjZwcDA2YUtpb3JTM3IxN05YMzZkRDM5OU5ONjdiWFhGQmtaNlI5TnVsYXRXdHF3WVlNcVZhcmsvNlExUFQxZGtqUnExQ2p0MnJYcm5JTld4Y2ZIYTlDZ1FYcmtrVWUwYWRNbWpSczNUdVBIajlmdTNidjk5dzZmTFd0Nm83TlAzQ2twS1lxS2lwTFA1OU82ZGV1MFpNa1NEUjQ4T01keG5ucnFLVDMxMUZNS0RRM044MTZSczBmQmJOU29VYTVsQUFDVVpqNmZUOHVYTDg5MzBLWDh6cjhsa0dmejVzMHYxS2xUSnlZb0tHakcxMTkvZmRXT0hUczBjZUxFSXAwbnQzTGx5cXBjdWJMbXo1K3Y2dFdyNTFyZnNHRkRmZmJaWjBwT1R2WXY2OUdqaHl6TFVxZE9uVlN6WnMxYyt3d1lNS0RJNnBVeUd3UUdEeDZzN2R1M1MxS1NNYWFmMisyZVdhUlBXb1RpNCtNMWVQQmdOV3JVU0VPR0RORnZ2LzJtR1RObWFPclVxUW9PRGxiejVzM2xjRGhrakpIUDU1UEg0OUhhdFdzRFhmWmxoL0NMSEdiTW1PR2YrRHk3c21YTDVqdGsrNy8vL1crdFhyMWFmZnIwMFNPUFBDS1B4NlBnNEdBZE9IQkFQWHIwVUw5Ky9WU3JWaTMxNmROSDFhdFgxNTQ5ZTlTM2IxOE5IanhZTjl4d1E3NjFoSWVINisyMzM5WlBQLzJrMjIrL1hkSFIwZnJ5eXk4MVpjb1VWYTFhVmNPR0RmT0g1cmZmZmx1ZmZ2cXBnb09ERlJJU29pRkRodmlQczNYclZwVXJWMDYxYXRYU21ERmpDdXlXbkpHUm9hRkRoNnB6NTg1NjRva25kTys5OTZwcjE2NTY5TkZIOWNjZmY2aHo1ODdhczJlUHlwUXBvNFNFQkpVcFU4WS92ZEdISDM2WTYzaExsaXpSdm4zNzlQbm5uMnY2OU9tS2k0dlR4bzBiRlJRVTVBL25YcTlYWHE5WEhvOUhZOGFNa2l5OHlnQUFJQUJKUkVGVVVWUlVsQ1RsMlhJTkFBQkt2aTFidGl5b1hidjJscUNnb0VWNzkrNnQyYVZMRjQwZVBUclBPWTBMVTE3Qk40dkQ0ZENWVjE3cGY1dzFBR2grTGI2UFBmWlk0UmFYVFV4TWpJWU5HNmJUcDAvTEdMUFg1L005c21YTEZuZVJQV0V4dVBubW16VnMyREIvUzIvMTZ0VTFkdXhZLzNwampELzRTaXJ5N3ZEQVpjSGxjaG1YeTJXS2s5dnROdVBHamN1MWZQUG16V2J1M0xuK3g2dFhyellQUFBDQUdUTm1UTDdIS21qZDZkT25UVXBLU29HMWVMM2VQSmNmTzNZczE3S01qQXd6Yjk0OGs1R1JrZXQ1c2x1NWNxVnAyYktsNmRLbGkvRjRQT2JGRjE4MHJWdTNOcEdSa1diV3JGa0YxcE9lbm01OFBsK09aUjZQeHlRbko1dkV4RVJ6K3ZScGs1U1VaRkpTVWt4YVdwcnhlRHptNzMvL3UybmF0S21aUEhseW5zZHMwNlpOZ2M5NW9iSitad0w5dXdzQXVEd1lZNm9hWXg0NSsxeVVscFpXNExucXJQV1Btc3hwWmtxMDJyVnJYK0YwT2ovTk90ZE9uanc1MTNYSDVjVGo4WmdQUHZqQWYrM2hkRHIvL2VjLy83bkN1WCtTSlpNeDVtcGp6RU9YK0dONXlCaFQvTU9EWDZiNHlNRm1za0pNY1E4STRmVjZzMDlFamxJa3F5dFpiR3dzN3djQWdDSm44cGdiTlNJaUlzK3BZTEljT25SSU1URXgyYnRGQjN5ZTN3dVJOUjJTcEJDWHl4V3c2WkFDS2E5cGpHSmpZMHZGTkViNU1jWmNKYW1XcE53RHdweS9CcExpTGNzNlhUaFZvU0IwZTBhaElQZ0NBSUNMMWF4Wk0wMllNQ0hmbVJxR0RSdDJ6dGtVU3JKQVQ0Y1VhS1Y5R3FNQ3BFbjZYVktERjE1NElTWTBORlFUSmt6NCt3WHNlL2pNL21sRlZTQnlvcVhIWmdMVjhvdlNpNVpmQUVCeE90UEZzNkdrTHk3aE1PMGsvV0JaMXRIQ3FhcDQzSG5ubmVIQndjR2ZPUnlPUmtGQlFjVTJIVktnbUh5bU1kcTBhVk9wbk1ib2JNWVlTMUtvcERMTm16Yy82WEE0OU0wMzMrVGZoU0VubnpKSHRVNlRsRzVaRnJlZ0ZZUFMreEVhU2lXZno2ZWtwQ1FkT25SSUowNmNLSERiL2Z2MzY0TVBQc2h6WFhKeXNpWk5tcVNNak53ajRTY25KeXNpSWlMSGlJYlpuLys3Nzc2VE1VWkpTVW41UHZmcTFhdHpQRTVMUzlPS0ZTdnlQTjdubjMrdTFOVFVBbCtMbERuaCtjR0RCLzJQNTg2ZHkzeTlBSURMVWJveVc3d3V4ZUV6eHlsVnRtM2JkbkR6NXMzMytYeSt5VjZ2MTd6eHhodDY2YVdYOHJ4bUtlMVNVMU0xYnR3NGpSNDlXaDZQeHhoalpyamQ3bnZzRW53bHliSXNZMWxXbW1WWnAwNmVQS25qeDQvTHNxekQ1L2wxMUxLc1UyZjJKL2dXRTdvOW8xQWRQWHBVUFhyMGtNZmo4WTlpbkpHUklZL0hJNS9QcCtEZ1lJV0ZoYWxzMmJKNjZLR0gxSzFiTjBsU3ZYcjFWTDU4ZVVtWmM2VDkrT09QV3I1OHVZekorNzBnS0NoSUd6ZHUxT2pSby9YS0s2OWNVSTBEQmd6UTh1WExOV0xFQ0xsY0xuWHYzbDJTOU95enoycktsQ24rYmJLM25pY2xKV25xMUtuYXZYdTNldlhxNVY4ZUhSMnRCUXNXNlA3NzcxZFlXSmdrNlpOUFB0SHMyYk56UGUrTEw3Nm84ZVBIYS9Ma3lkcTVjNmVtVHAyYWI3Z0hBTURHL0YxRkpWV1ZWRWFTaGd3WjhxbWtjM1VidFVOWDBZQk1oMVNjN0RhTkVZQVNLaENqUFo5dC9mcjFadi8rL2ViRWlSTW1LU25Kekpreng4VEV4T1RZNXJYWFhqT2JOMi8yUDI3WnNxVXh4cGlFaEFSejMzMzNtYlMwTlBPM3YvM05ORzdjMk54MzMzMDV2djc0NHc5ampESC8vZTkvVGVQR2pjMnlaY3R5SERzcEtjbTRYQzZUbEpTVVozMzMzSE9QeWNqSU1PbnA2ZWJubjM4MisvYnRNeWtwS2VhZWUrN3hiNVBYenpBaEljRjA2OWJOUDNMMHpwMDdUWXNXTGN5dVhidHliZHVrU1pNOHY0K09qallaR1JubWlTZWVNUFBuejgvN0Ixak1HTzBaQUZDY2pER1dNYWFNTWFhOHlSd3R0Nm94cG1xTEZpMU1peFl0VE5iamZMNnVQck5mR1pQWjViUlVxMTI3ZGcybjAvbVR5K1V5alJvMU10OSsrMjF4WHdZVXVoOSsrTUUwYmRvMGF6VG5QWFhxMUhFRyt1ZGNITGllS2gxbytVV2hpNCtQMTlTcFUvWHV1KytxWExseWlvaUlVUC8rL1RWNzlteUZoNGRyeG93WjJyRmpoNTUvL3ZsYyt6N3h4Qk9TcEFVTEZpZ2lJa0lqUm96d3Q2aEtVcnQyN2Z6M3hWU3JWazB6WnN6UXJiZmVlbDUxSFR0MlREdDM3bFJ3Y0xCR2pScWwvZnYzNjlpeFk3cisrdXMxY3VUSWZQYzdlKzdqaHg1NlNDa3BLU3BidHF5ay84MlRKeWxyQk1NOE5XM2FWSkkwY2VKRVhYbmxsWHJ2dmZmMDNudnZxVU9IRHVyWHI5OTV2UVlBQUVxN00xMDgwM1JXeTYzTDVjcGFYeXBHY0M0TWNYRnh2OVN1WGJ0K1VGRFFyT1RrNUVjSERScWtybDI3cW5mdjN2a08vbFZTZWIxZWZmamhoNW82ZGFva3lSaXo3T1RKazUzMjdObHpNc0NsQVg2bDY2OEtwVUszYnQyVWtKQ2dDUk1tYVBUbzBicmpqanZVdlh0MzdkeTVVOXUzYjllcVZhczBiZG8wbFNsVEp0OWo3Tnk1VXoxNzlsVEhqaDAxYytaTVZhMmFPWldmTVVZT2gwT0ppWW55ZUR5NjVwcHJ6bnYweDdGang2cDgrZkxLeU1oUXUzYnRkT3V0dDZweTVjcnkrWHdGamxiZHZYdDNmOWZvckJycTFhdW5yNzc2U2hVcTVEODFYZnYyN1NYSmZ4L1BtalZySkVrTkd6YlVOOTk4bzVDUWtQT3FHd0FBMkZkY1hGeVNwTDluVFljMFo4NmNrRzNidHBXcTZaRHltc2JJN1hhWDZtbU1ZRStFWHhTSklVT0c1QmlNYXZ6NDhkcTBhWlBTMHRMa2REcDExVlZYNWJsZlZxdnU2TkdqdFgvL2ZvV0hoOHZuOCtudzRjT3FXcldxdkY2dmdvT0ROV2JNR08zYXRVdjc5Ky9YaGcwYkZCVVZsZXMrMjdadDIrWjR2R3JWS2ttWmcxazVuVTZGaG9acTd0eTUyck5uajBhTkduWGVyODJjdVEvNVhDTXpMbG15Uk5ML1dueXpaTDBHQUFDQUxLVjFPaVFiVDJNRUcrSUtISVdxUVlNR0Y3VHUxVmRmMVgzMzNTZEp5c2pJVUVoSWlEd2VqNlRNbHRJMmJkcm91KysrVTBKQ2d2cjA2ZU1QanErLy9ycWsvMDNUOCtTVFQvcTdIeWNuSjZ0eDQ4WmF1blNweXBVcmwrczVyNy8rZWlVa0pDZ3hNVkd6WnMzU1J4OTlsRy9OUHA5UFRabzB5WFBkZ3c4K21PZnl2TG8rcjFpeFFtUEdqSkVrZVR3ZU5XN2MrSno3QUFDQXkwdGNYTnphTysrODB4VWNIUHpaa1NOSEd2WG8wYVBFVG9kazhwbkdLRFkyMWphak9jTitDTDhvVkRFeE1Ua2VMMXUyVE5IUjBmcnBwNTlVbzBZTkRSMDZWTGZmZm51ZSs1NDhlVkpYWG5tbFVsSlNKRWxyMTY3VlcyKzlwZE9uVDZ0djM3NDV3dStscUZtenByNzk5bHQ5L1BISEdqbHlwUDcwcHovbHU2M0Q0Y2dWVEpjc1dhSlhYbmxGanozMm1KNTc3cmw4OTgzZTdibFZxMVpxMWFxVmR1L2VyWTRkTzJyNDhPRjY0SUVITHVsMUFBQUErOW0yYmR0QlNmZlZyVnYzRFVuOTNuampEU3N1TGs3RGh3L1A4MFA5UUVoTlRkWEVpUk8xYU5FaVNUTEdtSmx1dC90WlpjNWJDNVJZelBPTElqTjc5bXg5OE1FSGV2UE5OeVZKSTBhTTBOQ2hRN1ZseTVaYzI1WXRXMVk3ZCs1VXRXclZkTzIxMTJyTm1qWGF0bTJiSG4zMFVUMzY2S1BhdFd1WERoMDZwSXlNakVzT3YvWHIxOWVVS1ZQVXUzZHZOVzNhOUlMbTFrdExTOU9zV2JQMDBrc3ZhZUhDaFZxL2ZuMisyeTVac2tSTGxpekpjYUxhdkhtenlwY3ZydzgvL05EZndnMEFBSEFXeitiTm0xL3dlcjJQU1RyOTlkZGZxMnZYcnRxM2IxK2c2OUlmZi95aDd0Mjdad1hmSkdOTUQ3ZmIzVU1FWDVRQ2hGOFV1cjE3OStxWlo1N1J0OTkrbTJPd3FsdHV1VVZqeDQ3VndJRUQ5Y1liYitqSWtTUCtmYjc0NGdzdFdyUkl1M2Z2MXYvOTMvK3BZc1dLR2pKa2lGNTY2U1ZOblRwVlR6enhoQTRmUHF6MDlQUThCNHFLajQvWHVuWHJ6bG5id1lNSDlmNzc3eXNzTE16ZjNUb3FLa3J2di85K3JsYnJzMlZrWkdqNDhPRzY1WlpiRkJrWnFaZGVla2tEQnc3VWloVXI4dHoreHg5LzFNS0ZDNVdlbnE1bm4zMVcrL2Z2MStMRml6VnMyRENscGFYcDNYZmZQV2U5QUFEZzhyVmx5NVlGSG8rbnZqRm0rOTY5ZTlXbFN4Zi9HQ2FCRUJNVG84NmRPMnY3OXUweXh1ejFlcjJObWI4WHBRbmhGNFhHNC9GbytQRGhldnp4eDNYWFhYZnB3dzgvVk9YS2xYTnNjOWRkZHlrcUtrcS8vZmFiV3JkdTdSOEJPU29xU252Mzd0WDA2ZFAxemp2dktEUTBWSkdSa1dyUW9JRnExYXFsRjE1NFFVbEpTYXBVcVpML25wZjA5SFJKMHFoUm96UjI3TmhjejNXMitQaDRkZXZXVGUzYXRkTmRkOTJsY2VQR3llZnphZmZ1M2VjY1RYSDM3dDNxM3IyNzB0TFNORzdjT0VsU2l4WXROSHo0Y0wzODhzdDY0WVVYRkI4ZkwwbWFPbldxS2xXcXBFOC8vVlRIangrWFpWa2FOV3FVM0c2M2twT1QxYkpsUzczKyt1djY3TFBQOVA3Nzcvc0gwQUlBQURoYlhGemNMMTZ2dDc0eDVyUGs1R1FOR2pSSWI3MzFWckgySVBONnZabytmYnFlZSs0NW5UNTlPbXNhSStlV0xWdmN4VllFQUp3dGE0THRRUG42NjYvTmI3LzlsbXQ1WGpYRng4Y2JyOWRyNXMyYlp6cDI3R2dPSFRwa2pERW1KaWJHN05peHd4aGp6S1JKazB6RGhnMU5reVpOVElzV0xjeUtGU3Y4Ky8vNDQ0K21VYU5HSmpvNjJuaTlYdi95cEtRazQzSzVURkpTa245WmVucTZhZHUyclprN2Q2NHh4cGp0MjdlYit2WHJtNGNmZnRqY2ZmZmRadlBteldiMzd0M205OTkvTnovKytLTnAwS0NCTWNhWWt5ZFBtbUhEaHBsbXpacVp1WFBuNW5pZUxQdjI3VFBQUGZlY2NibGM1cGxubmpGcGFXazUxamRwMHNTc1hidldORzNhMVB6MDAwLys1VnUzYmpVdFc3WTBUei85ZEs1OWloT1RzZ01BU2dMT1IrZm1kRG9IdUZ5dWRKZkxaYnAzNzI2T0hEbFM1TmNKSjA2Y01IMzc5czI2WHNod3VWem5QMFhHWllUZlh5QUFBaDErOHpObXpKaDgxNTArZmRxa3BLUVV1SDllb2RNWVk0NGRPNVpyV1VaR2hwazNiNTdKeU1qSTlUelpyVnk1MHJSczJkSjA2ZExGZUR3ZTgrS0xMNXJXclZ1YnlNaElNMnZXTFA5Mml4WXRNaWRPbkNpd1BtT00rZm5ubjgyQkF3ZHlMUjg1Y3FUWnZuMjdjYnZkdWRZZFAzN2N4TVRFblBQWVJZazNhd0JBU2NENTZQelVybDI3c2N2bCtxL0w1VEt0V3JVeW16ZHZMckpyaEo5Ly90bTBhZE1tNjFyaHNOUHBiQjNvMTE5UzhmdGJPcFNzTWROeHliTCs2RFp0MmhUb1VsQktaRTBYRlJzYnkvc0JBQ0Jnc3E1aE9CK2QyNTEzM2hrZUhCejhtY1BoYUJRVUZGVG8weUdaZktZeDJyUnBFOU1ZNVlQZjM5S0JxWTRBQUFDQVVxUW9wME5pR2lQWUdRTmVBUUFBQUtWUG9VK0h4RFJHc0R2Q0x3QUFBRkJLRmRaMFNFeGpoTXNCNFJjQUFBQW94UzVsT2lTbU1jTGxoUEFMQUFBQWxISnhjWEZKYnJmNzc4YVlnWkl5NXN5Wm8xNjlldW5vMGFQNTduUHk1RW4xNzk5ZlU2ZE9sU1NQcEpmZGJ2ZURlL2JzT1ZsTVpRUEZpdkFMQUFBQTJJVGI3ZjZYeCtOcEllbVAyTmhZZGU3Y1dWdTJiTW0xM1MrLy9LTEhIMzljMzMvL3ZTUWRNY2EwaTQyTkhWM2M5UUxGaWZBTEFBQUEyRWhjWE56YTlQUjBsOC9uKy83SWtTUHEwYU9IUHZua0V4bGpaSXpSRjE5OG9hNWR1K3JBZ1FNeXhzUmFsaFhoZHJ1WEJicHVvS2d4MVJFQUFBQmdNM2xOaDdScDB5YVZMVnRXWDMzMWxjUTBScmdNRVg0QkFBQUFlL0pzM3J6NWhUcDE2c1FFQlFYTldMVnExVlZubGljWlkvb3htak11TjNSN0JnQUFBR3dzYXpva1Nkc2s3V0lhSTF5dWFQa0ZBQUFBYkM0dUx1NFhTWGNGdWc0Z2tHajVCUUFBQUFEWUh1RVhBQUFBQUdCN2hGOEFBQUFBZ08wUmZnRUFBQUFBdGtmNEJRQUFBQURZSHVFWEFBQUFBR0I3VEhWa1V4RVJFWUV1QVFBQUFBQktERnArYmNZWXN5SFFOYUJVMmhib0FnQUFBSUNpUk11dnpiamQ3cnNEWFVOSjVISzVqQ1RGeHNaYWdhNEZBQUFBUVBHajVSY0FBQUFBWUh1RVh3QUFBQUNBN1JGK0FRQUFBQUMyUi9nRkFBQUFBTmdlNFJjQUFBQUFZSHVFWHdBQUFBQ0E3UkYrQVFBQUFBQzJSL2dGQUFBQUFOZ2U0UmNBQUFBQVlIdUVYd0FBQUFDQTdSRitBUUFBQUFDMlIvZ0ZBQUFBQU5nZTRSY0FBQUFBWUh1RVh3QUFBQUNBN1JGK0FRQUFBQUMyUi9nRkFBQUFBTmdlNFJjQUFBQUFZSHVFWHdBQUFBQ0E3UkYrQVFBQUFBQzJSL2dGQUFBQUFOZ2U0UmNBQUFBQVlIdUVYd0FBQUFDQTdSRitBUUFBQUFDMlIvZ0ZBQUFBQU5nZTRSY0FBQUFBWUh1RVh3QUFBQUNBN1JGK0FRQUFBQUMyUi9nRkFBQUFBTmdlNFJjQUFBQUFZSHVFWHdBQUFBQ0E3UkYrQVFBQUFBQzJSL2dGQUFBQUFOZ2U0UmNBQUFBQVlIdUVYd0FBQUFDQTdSRitBUUFBQUFDMlIvZ0ZBQUFBQU5nZTRSY0FBQUFBWUh1RVh3QUFBQUNBN1JGK0FRQUFBQUMyUi9nRkFBQUFBTmdlNFJjQUFBQUFZSHVFWHdBQUFBQ0E3UkYrQVFBQUFBQzJSL2dGQUFBQUFOZ2U0UmNBQUFBQVlIdUVYd0FBQUFDQTdSRitBUUFBQUFDMlIvZ0ZBQUFBQU5nZTRSY0FBQUFBWUh1RVh3QUFBQUNBN1JGK0FRQUFBQUMyUi9nRkFBQUFBTmdlNFJjQUFBQUFZSHVFWHdBQUFBQ0E3UkYrQVFBQUFBQzJSL2dGQUFBQUFOZ2U0UmNBQUFBQVlIdUVYd0FBQUFDQTdSRitBUUFBQUFDMlIvZ0ZBQUFBQU5nZTRSY0FBQUFBWUh1RVh3QUFBQUNBN1JGK0FRQUFBQUMyUi9nRkFBQUFBTmdlNFJjQUFBQUFZSHVFWHdBQUFBQ0E3UkYrQVFBQUFBQzJSL2dGQUFBQUFOZ2U0UmNBQUFBQVlIdUVYd0FBQUFDQTdSRitBUUFBQUFDMlIvZ0ZBQUFBQU5nZTRSY0FBQUFBWUh1RVh3QUFBQUNBN1JGK0FRQUFBQUMyUi9nRkFBQUFBTmdlNFJjQUFBQUFZSHVFWHdBQUFBQ0E3UkYrQVFBQUFBQzJSL2dGQUFBQUFOZ2U0UmNBQUFBQVlIdUVYd0FBQUFDQTdSRitBUUFBQUFDMlIvZ0ZBQUFBQU5nZTRSY0FBQUFBWUh1RVh3QUFBQUNBN1FVSHVnQ2dLTGhjcmc2U0hzOWorZWRaMzF1V3RXelRwazB6aXJVd0FBQUFBQUZCK0lVdGVUeWUvd1lIQjNmSVkxWDJaZE9LcXg0QUFBQUFnVVczWjloU1hGemNCa2tKQld4eWROT21UU3VMcXg0QUFBQUFnVVhMTCt6S0dHUG1XWlkxSUovMXl5V1o0aXdJQUFEOGo5UHBiQ2Zwc1R5V1IyZDliMW5XeXRqWTJJK0t0VERnUERpZHpoYVNXdWV4ZkdLMmh6RnV0L3Z6czdkQjRCQitZVnVXWlMyUmxHZjROY1lzS09aeUFBQkFOc2FZSXc2SG85UFp5eTNMOGkveitYenppcmNxNEx4NThtcGt5YjdNNi9YbWRRc2VBc2dLZEFGQUVRcHl1VndISlYxOTF2S1RzYkd4VjB2eUJxQW1BQUNRS2NqcGRQNWhXZFkxZWEwMHhoeHp1OTNoa2p6RlhCZHdQb0tkVHVkQnk3SXE1N1ArVkZwYVd0WDQrUGowWXEwS0JlS2VYOWlaVjFKVUhzdVhpK0FMQUVDZ2VTM0wramkvbFpabHJSVEJGeVdYUjlMOEF0Wi9RL0F0ZVFpL3NEV2Z6N2M0ajhWMGVRWUFvQVRJNXp5ZGhmTTFTcnFGK2Ewd3hueGFuSVhnL0JCK1lXdWJOMi8rM2hoelBOdWkwNVpsZlJtd2dnQUFnRjlRVU5BNlk4eXhQRmFkU2t0TFcxcnNCUUVYNFBUcDAyc2xuVHA3dVRFbTZmang0d1Y5c0lNQUlmekM3czd1a3ZMTnBrMmJNZ0pWREFBQStKOHo1K1M4V25pL3Bjc29TcnBkdTNhbEdXTStPM3U1WlZtcjl1M2JseHFJbWxBd3dpOXN6eGl6TU52M2RFRUJBS0FFOGZsOGk4NWV4dmthcFlVeEp0ZFVSajZmaittTlNpakNMMnd2TVRIeE8wbW5KU1VmUG55WUxpZ0FBSlFnU1VsSmE1UjVudll2NG55TjB1TFFvVU9ySlNWbFc1U1NrWkZCK0MyaENMK3d2VjI3ZHFYNWZMN1BKSzM2L2ZmZlV3SmREd0FBK0o5czUra3MvNC96TlVxTFAvNzRJMWxTOWc5cjFzVEh4eWNHcWg0VWpQQ0x5OFhuWjc0QUFFQUprLzBXSlJVd2dpNVFFcDMxNFEyOUZrcXc0RUFYZ0pMQjVYSjlLNmw1b09zb0tzWVlTWkxMNWZvb3dLVVVHV1BNQnJmYmZYZWc2d0FBNEVKNVBKN1ZRVUZCS2NZWXg4bVRKd20vS0ZWU1VsSyt2ZUtLSzFLTk1RNlB4OE1VWFNVWUxiL0lZdHZnSzBtV1pRVzZoQ0puV2RaZkExMERBQUFYNDB3MzBTOGtyZDJ6WjgvSlFOY0RYSWhmZnZubHRERm1xV1ZaMzIvZHV2WDR1ZmRBb05EeWl4dzJiZG9VNkJKd0VTSWlJZ0pkQWdBQWw4UVk4Nmt4Smp6UWRRQVh3eGl6UU5LMWdhNERCU1A4QWdBQWxHQk9wM1A5NWRLN3g3SXN1Vnl1OXdKZFIxRXp4bXgydTkzT1FOZFJHcFMyVy9OY0x0ZmJnYTZoSkF2MGJYcDBld1lBQUNqQkxwZmdlem14TEt0dW9Hc29SVXBOOE1XNUJmcjlqSlpmQUFDQVVvQmJrK3lCVzVVdURyLy9wVjlKK04ybjVSY0FBQUFBWUh1RVh3QUFBQUNBN1JGK0FRQUFBQUMyUi9nRkFBREFSVXRLU2dwMENZQXQ4TGRVOUFpL3VHZ3pac3k0cFAwblRacWt0V3ZYbm5PN3RMUTBIVHg0TU5meXc0Y1A2K1RKazdtV3A2U2thT3ZXcmY3SFk4ZU8xWll0V3lSbERwYXdmdjM2QW1zNlg5T21UZE8rZmZ2T2Uvc3M2OWV2MTZCQmc1U1NrcEpqK1ZkZmZhVWxTNVpjOFBFQUFBaVUzMzc3VGErKyttcSs2K1BpNHZUZWU3bG5Mdko2dldyVXFKRjhQbCt1ZFp4ZlVWUXlNakxVdVhObkpTY241N3ZOOXUzYk5XVElrQnpMTm16WW9NYU5HMnZqeG8wRkh0L244K24wNmRQNjczLy9xKzNidDJ2ZHVuWDY4c3N2TldQR0RMMzY2cXNGUGk5L1M4V0QwWjV4MFdiT25LbnUzYnRMa3Y3NjE3L3FwcHR1eXJGKzM3NTkyckJoUTc3NzE2eFpVeDk5OUpFYU4yNWM0UFA4OU5OUEdqVnFsS1pQbjY3dzhIQkprakZHSTBhTVVIaDR1RWFQSHAxaisyKysrVVpMbHk3VnRHblRKRW1yVjY5VzU4NmRKVWxYWEhHRmhnNGRxcnZ2dmx2OSsvZFhtVEpsY3V3YkZSV2xGMTU0UVpLMFk4Y085ZTdkTzhmNnhNUkV4Y1RFU0pKQ1EwUDF6My8rVTFPbVRGSGx5cFgxOE1NUEYvZzZ2di8rZTBtU3krWFNnZ1VMMUtkUEgzM3d3UWR5T0J3NmRlcVVwazJicG5mZWVhZkFZd0FBU2krbjA5bmE1L09kM3JKbHkzOGtlUUpkejRXWU5XdVdGaTFhbEdQWjRzV0xOWDc4ZVAzNjY2L3ExS21UUEI2UFVsTlR0WERoUW9XRWhFaVNicjc1Wm8wYk4wN3A2ZW4rODZ1VUdSSlNVbExrY09SdWgrSDhpa3YxNzMvL085Zi8rYkpseXhRVEU2UHc4SENWSzFjdTMzMVhyMTZ0cTYrKzJ2ODRNVEZScjczMm1pSWpJL1hHRzI5bzl1elpLbHUyckg5OWVucTYvdmEzdnlrMU5WVVpHUmtLQ3d2VFZWZGRwZkxseTZ0aXhZcXFWS21TS2xldXJQRHdjQjA3ZGt3TEZpemdieW1BQ0w4b0ZCVXFWTkNDQlF0eUxMdi8vdnY5M3pkdDJqVFhQc1lZZWIzZVBOZk5uRGxUdDk1NnF5VEo2WFFxTWpKU2l4Y3ZWcytlUFNWSkgzLzhzUklURS9Oc3FmMzg4OC9WdFd0WFNWSkNRb0xTMDlOMTg4MDNTNUp1di8xMnpaMDdWOU9uVDVjeFJwSzBjZVBHSEovd05XK2VPWjNjcWxXcnRITGx5aHpIYnRDZ2dmLzdidDI2NmZmZmY5ZUlFU00wZi81OC94dUdKSjA0Y1VJdFdyVElOU3gvaHc0ZGxKS1NJby9IbzZTa0pMVnAwMGFTbEpxYXF0VFVWRDN6ekRPU010K2dBUUQyWWxsV1pGQlEwTk11bCt1SXBFOGtMVXBMUy9zK1BqNCtQZEMxbmN0VFR6MmxHalZxNk1VWFg5VEtsU3NWSEJ5c2p6NzZTTUhCd1ZxNmRLbFNVbExVcTFjdlBmTElJLzZMZFVtNjZxcXI5UGJiYjZ0WHIxN3EwS0dEcWxldkxpbXp0U29vS0NqUDUrTDhpa3YxNElNUDZzRUhIL1EvcmwrL3ZpUnA2ZEtsK3M5Ly9wUHIyck45Ky9icTM3Ky9KR241OHVWNi9mWFhKV1VHMnlGRGhxaHAwNmJxMTYrZkprNmNxQUVEQm1qU3BFazVHbEJPblRxbDc3NzdUbVhMbHMwemhHYkgzMUpnRVg1eHdkcTNieThwcyt0SSsvYnROWDM2ZEowOGVWS2RPblhLc1YzMkxzbHIxcXp4Zjc5djN6NVZxMVpOb2FHaGtqTC9hRGR2M3B4cjdxK0ZDeGRxL1BqeGtqSS8xWEk0SERtNld2dDhQalZwMHNUL09Lc3J5dGF0Vy9YeXl5OXI5T2pSOHZsOFNrMU4xWDMzM1pmcmRTeFpza1RYWDMrOW9xT2p0V3JWS2ttWjg0OWxmWDgraGc0ZHFvU0VCRm1XZFY3Ykh6cDBLTWNiVDlaelpuL2phZFNvMFhrL1B3Q2dWS29pNlRsSno0V0docDV3dVZ5ZlNscDQ3Tml4MWZ2MjdVc05jRzM1MnJadG0xcTFhcVhnNEdERnhjVnA2ZEtsT25YcWxOcTJiYXVVbEJRbEppYnF5SkVqaW9xSzB0S2xTLzM3aFllSDY3UFBQc3NSQ2pJeU12d2ZndWQxNGM3NUZZWHQ0TUdEV3J0MnJkYXVYYXZnNE13STFLaFJJMzM5OWRlNjRvb3JKR1ZlU3g0OWVsUTFhdFRRaVJNbk5HalFJTjF3d3czcTI3ZXZKS2wvLy80YU0yYU11blhycG5Ianh2a2JWeVQ1ajNFKytGc0tITUl2TGxoV1gvOEdEUnBvM3J4NUNnc0xrNVFaWXM5bDY5YXQ2dGV2bjhhUEg2Kzc3NzVia25Ua3lCRzk4c29yYXQ2OHVYcjM3dTMvZys3UW9ZTTZkT2dnU1hyZ2dRYzBmZnAwM1hqampmNWpSVVJFYU0yYU5ibTZybVQvNHh3OWVyU3FWYXVtSGoxNlhOUnJ6ZDU2blplUWtKQWNOWjJQckE4UDhsdVdtbHBpcjNzQUFJWE1zcXlLa25wSTZsR3BVcVhFU3BVcUxaVDBlWHA2K3FyNCtQakVBSmVYdzRZTkd6UjA2RkJKMG0yMzNhYnAwNmZySC8vNGg1WXVYYXJXclZ2N3g5VElPbmUrOU5KTC9sdUZ6djVnK2ZUcDAvTDVmUHJ0dDk5eTNUWWxjWDVGNFpzM2I1NDhIbzkrLy8xMzNYVFRUVHAyN0ppQ2c0TnpoTlpaczJaSmtuYnYzcTFubjMxV2taR1I2dFdybDMrOXcrSFF5eSsvcktpb0tEMzU1Sk9hTTJlT3FsV3JKdW44QStIS2xTdjVXd29nd2k4dW1qRkd3NGNQMTVneFk4N1o3Vm5Ldkk5ZzVNaVI2dDI3dCtyVnErZGZIaDRlcmtHREJtbkdqQmthT0hDZ3hvMGJsK05laW92bDlYcTFkdTFhZjllVi9OeC8vLzA1Z252MmJzL1o3L0dWNUEvalhidDIxWjQ5ZTVTU2txSU5HemJrMjkwa0wyY1BGQkFSRVpGajJhVjhtdVp5dWJKR096QlozYm90eXpKWnkzVDJ5bXpMc24rZjF6NVozMmZiMTc4czIvYlo5OG56Mk9mWVA4OTl6dG90eitjOGUzMWV4OHFuenJ4K0hubjlMUEtyNlh6M3lmSHZXZnNXK0R4bnY0YXNRUzN5ZTU0OGZoWjVmbitPMzQxYys1ekh6K0tDOWpscjV6eC9GZ1hWYy9heVMveGR6N1ZOZnM5OU1mKy9lZXgvd1g4ZlBwL3Z2SDlmaXVoM1BkZCs1MVBIbWQvWGZKOG4yeUF0NS9WK2NBRS9qengvTjg3eDkxTmdIWlpsbWF6elJWNzc1N2VQZnlOamFxc0FsbVZkS2FtcnBLNWx5cFJKY2JsY1h4aGpQaTFvbitKeTdOZ3hiZG15UllNR0RmSXZXN2h3WVlIN2pCczNUcEp5OWV5U01nZjNrVEkvRk05K3dWNVN6NjlGd2VsMGVpM0w4cDM1QS9PZCtkNW5XWlpQVXA3Zm43WE1XSmJsVmViZmFMNzdHMk44WngvL3pESmpXWlkzNi9tenZ2TGJKNCthL1B2blZjZlorL3Q4UHA5bFdmaytmL1p0czI5L3NUL2YxcTFiKzcvMytYdzZjT0NBMnJkdnI4MmJOK3VtbTI3U3p6Ly83TC9GVHNwczlUMTgrTENrelB0cjMzenpUZFg2Lyt6ZGZaeU5kZUwvOGZkMTVvYmM3bXJid3NxMmE5ZVdOamxqUXJIU0l1U21OYVZrVjdZUTBWTEtxaWlLRlpKZmJzcXVrbFloaVpUbHV5bjNrakNEb2JCVWtqWmlNRzdtNXB4emZYNS82Rnc3WithY016Zk1ISE41UFI4UEQrZjZYSi9yYzMzT05lZm1lcC9yYzExWGd3WUZqbm9tSnlkcjA2Wk42dHk1czZwVnE2YmMzRnhabGxYZ2FHa2t2SmRpaS9DTFlwczBhWkoyN05naDI3YjFwei85U2ZmZmY3OHFWNjZzYnQyNmhkUUxsblhvMEVFSkNRbDY3YlhYTkdIQ0JNMmZQMTl4Y1hHNi9mYmJKVW5yMTYvWCtQSGpOWGZ1WEEwYk5rd2pSb3pRODg4L0g5SmJ4enlNQUFBZ0FFbEVRVlJXNlA1ZzBheGZ2MTdIangvWHdJRURWYU5HalpCNVI0OGUxYU9QUHFxVWxCUXRYNzVjMjdadFU4T0dEZFc4ZWZPb3c1NFhMRmdnU2ZyblAvOHBLZnlIVUN6bDNVTzEvamUreGZyaG4vTE1LL0U2em1YWmMxbStzT1ZpOFp4aXNVNWp6RVcxTFdMMWVvdlZzdEdXSyt3OHNuTnR2elNXSzhycnRhVFBxNnlYazg0K24rSXVYNUx2cngrVzgwaTYxQmh6dVhUdTc0Vnp0V3paTXRtMjdleWtCMzhNUG5IaWhMcDE2NmFqUjQ4Nit3SGg3c1NRWDFwYW1obzJiS2gxNjlhcFU2ZE9Udm1GK3YxYWl1THlmRitIL0ozRFBTN0ovT0swVTlSK2xLVDl2Tytkd3RvTWZuYjhFSVlMOUs4b2podzU0cHdTMTY5ZlA0MGJOMDZyVjYvV2tpVkxkUHZ0dDJ2VHBrMjYvdnJybmZwTGxpelI0TUdETlhUb1VIazhIalZvMENCcSs5V3FWWk1rK2YxK1p4aDFVZkJlaWkzQ0w0cHQzNzU5K3V0Zi82cDc3NzFYU1VsSmV2dnR0N1Zod3dibllsRE5temN2OE92WFo1OTlwcHR2dmxtMWE5ZFdsU3BWOU5CREQ2bGx5NWFxVXFXS1huenhSVDM0NElPcVZLbVNKazZjcU1PSEQwdjYzOFVKcExPLzJBVS9IUExLZThHQ3ZuMzdoZ3h2bmp0M3J1Njk5MTZ0V0xGQzgrYk5jeTVNY096WU1YWHQybFUzM25panBMTWZXb01HRGRLcVZhc0tmZTdwNmVsNisrMjNOWHIwNkNKdXJZTHkvaElacnV4Y2hwS2twYVVWNVdjOUs4emprTEtiYjc1WkowK2VkTXF5czdPZHh6azVPWllrK2YzK2tQOGw2ZkxMTDNjZSszdys1M0VnRUhBZUIrc0h5MnpiZHVaVnExYXR3REo1NStkdEoyKzViZHRXMWFwVnd5NWpqTEdDUStPRDVmbi9EOVlMMTNhRkNoVkM2a2FxbDdjOCtEZ3hNVEhxZXNJOU5zWll3ZlBoZzJYaGxrOUlTQ2hXbThIL2d4ZlBpTFpNcEhueDhmSFIxaE8xRC9IeDhYbkxJL1l4LytPNHVMaUl5K1NiWDZSKzVHL0w0L0VVYTVsZ1daajFGbWc3ekhNTExsdFkyMUhuUnlyNzRibEU3RWUwZGlJdEgrMXZGaXovWVljMjR2cWk5VDNTY3kzcS9FajlMY0syeUZzZU1qL0s4NG00VE40eWo4Y1RkaHY4OFBoV3k3S3VWMlJuakRHckxNdmFiWXg1Wit2V3Jlc2x5ZXYxRnJ5L1NSbGJzMmFOYXRldUhWS1dtNXVyU3krOVZQUG56MWY3OXUyZEVXQ1JUaG5Lek16VW9VT0hWSzllUFgzd3dRY2FObXlZUm80Y3FXUEhqdW5IUC83eE9mZXhOTDlmUzBPZTcyeVBKRStEQmcwOHAwK2Y5dVRtNW5wKzhwT2ZXRGs1T1o0cVZhcDRjbk56UFQ2ZnozUEpKWmQ0ZkQ2ZnAwS0ZDaDYvMys4SkJBS2VoSVFFVHlBUThOaTI3WW1Qai9mWXR1MUpTRWl3Yk52MkJBSUJwOHkyYlU5Y1hGekkvOFlZajhmajhSaGpndVZXM3JMZzQveDFnLzlibHVYNTRVY2F5N0tzdUIrK1B3b3NIM3djckI5dGVVbE91V1ZaSHN1eVBKSWVQZGR0UFgzNmRFbFMwNlpOTlhyMGFCMDhlRkQvL3ZlL05YSGlSS2ZPd0lFRGRkbGxsNFVzbDV1YjYxeWpKcExUcDA4N0l4YVRrcEpVdlhyMXNQVk9uRGloTFZ1MjhGNktNY0l2aW0zcTFLa2gwOGVQSDllenp6NnJwVXVYUmx6bW1tdXVjUjdYcjE5ZkhUdDIxTEJodzNUbGxWZnF5aXV2MUsyMzNpcnA3SGtKd1ErRTRLOTFQcDlQelpvMTA5cTFhNTN6aTZYSTUveEtVbXBxcW5iczJLSG5ubnRPVmFwVTBiUnAwL1RJSTQvSUdLTXhZOFlvSlNWRk5XdldsSFQyZnNIQkk4TzV1YmxxMDZhTkxydnNNczJaTTBmUzJRK3I0QWZabmoxN3d2NjZsNW1acWIxNzk4cnI5VWJkZGkrKytHS0JYK0NTa3BKQ3JwaVgvNnA3cFNEU1VEOUhVWDRJQ09lYmI3NHAwWElBY0RId2VyMC9scFEvL0o0MHhxeXdMR3VCMys5ZnRIMzc5dE94NkZ0aFJvMGFwUWNmZkRDa0xETXpzOUJnRUxSdjN6NE5IVHBVQXdZTTBQNzkreFVYRjZmazVHUzFiZHRXTTJmTzFKQWhROEl1Vjg2K1gwdktsbVR2M0xuVEtmajIyMjlqMTVzTGpOZnJQZWZ3ZS9EZ1FkV3NXVk9YWEhLSmJyLzlkdlh0MjFjLys5blBkUFhWVnp0MThnZGY2ZXlRNHVCdE5pTTVmUGh3U09CY3ZueDVnU0hHZ1VCQU45eHdneVRlUzdGRytNVTUyN2x6WjhqOTBISnlja0tHUUUrWk1xWEFCOGNmLy9oSDNYSEhIZHE2ZGF2bXpwMWJhUHQxNnRRSkNiN1IrSHcralJzM1RuMzc5bFgxNnRYVnMyZFA5ZXZYVHpObXpOQ1JJMGQwK3ZUcGtJc1g3TnExU3djUEh0Um5uMzJteE1URWtOc2IzWFhYWGJyNzdydmw5NSs5SGVPUGZ2UWpEUjgrUEdSOUN4Y3UxR3V2dmFiNzdyc3Y2Z2RLdEl0bmhadlhzMmRQL2VsUGZ5clNjd1lBbEIvR21PT1NQalRHekQ5Ky9QajdGL0lWbm9PdXVPS0tBbVg3OXUxVFJrWkcxS0dhV1ZsWmtxUkJnd1pwMUtoUnV1cXFxOVM5ZTNjOTlkUlRzaXhMUFh2MlZFcEtpbHEwYU9HRWd5QytYM0d1TWpNejlkcHJyMm5Ka2lXYU4yK2VMcjMwVXRXc1dWUGZmZmVkV3JkdVhlanlIMy84c2E2N0x1cXArdHE1YzJmSXVjT0Y0YjBVVzRSZm5MTWxTNVlvTGk1T1R6enhoSHIxNnFVS0ZTb1V1UGhWMEpFalI3Um8wU0xObXpkUHJWcTFVcTFhdGRTN2QyOTE2dFJKZi9qREg4SmVwVzcyN05scTI3WnRrZnN6YWRJa1ZhcFV5Ym4xVWx4Y25QcjM3NjkrL2ZvcExpNU9NMmZPRFBsRmJ2bnk1ZXJVcVpPR0R4K3VRQ0Nnakl3TTUwanc0TUdETlhqdzRMRHIyYkZqaHlScDVjcVYrc2MvL3FGYXRXbzVRMSsrK09LTEFyL2c1YjluY0ZCU1VsTEVlUUFBOTdCdGU3WEg0MW5pOFhqK2I4dVdMYjVZOTZja2dqdmxkZXZXMVpvMWE1U1NrcUxCZ3dkSEhLcjUxVmRmcVc3ZHVwb3laWXFxVkttaS92MzdxM1hyMXJycHBwc2tTVFZxMU5DUUlVTTBaTWdRUGZmY2M3cnBwcHY0ZnNVNSsvYmJiMldNVWRldVhkV2hRd2N0V0xCQWdVQkFJMGVPMU1jZmY2eUpFeWRxMnJScCt1YWJiL1R3d3cvclp6LzdXWUUyenB3NW96bHo1bWpreUpGUjE3Vmt5UkxkYzg4OXhlNGo3NlhZSVB5aTJIYnQycVZhdFdvcFBqNWVHelpzME1hTkc3VnMyVEt0VzdkT2t5Wk5Vc1dLRmZXSFAveEJ0bTNMNy9lclE0Y09xbEdqaHRhc1dhTnQyN2FwVmF0V2V1bWxsMVMvZm4xSlVzZU9IZlg2NjYvcjNudnZWWTBhTlhUOTlkZnJzY2NlVTZWS2xUUjc5bXg5OXRsbmhYN3dCQzFhdEVnclY2N1VyRm16bkJ1T0wxMjZWTjk5OTUyZWVlWVpaV2RuYS9EZ3dhcGZ2NzdhdG0ycjVPUms3ZHExU3hNbVRGQy9mdjAwYTlZczllN2RXOGVQSHc4SnlPYUgrNmNGQWdIVnJWdFhzMmZQMXBWWFhxa1JJMFk0Ris3S3pjM1Z6VGZmTE51MlpWbVc3cmpqanZPKzdRRUE1ZGZXclZ2bnhMb1A1NkpQbno3T2VYK0hEaDFTdDI3ZE5IUG1UR2QrYm02dWJOc091WVBDMVZkZnJYbno1aWt1TGs3ZHUzZFhnd1lOQ2d6TDdOaXhvekl5TWpSOStuUTFiZHFVNzFlY3M2Ky8vbHBKU1VrYVBueTQ2dFNwbzVkZmZsbHo1c3hSaXhZdE5HL2VQTldvVVVOTm1qVFJsQ2xUZE1jZGQramhoeC9XWFhmZDVTeHZqTkVUVHp5aFgvLzYxODZ0T2NOWnZYcTFUcHc0RVhJVXVXUEhqb1gyai9jU0VHTmVyOWQ0dlY1VEZNMmJOemN0V3JRdzQ4ZVBOKysrKzY1WnNHQkIySG8rbjgvazVPU1lRQ0JnNXM2ZGF4WXRXbVJPbkRnUnNkM3M3R3l6Y3VWSzg5NTc3eGxqak5telo0OXAzYnExMmJWclY5ajZYcS9YbkQ1OU9xVHM2NisvTmw5KythWFp2WHUzdWZIR0c4MUREejFrUHZ6d1ErUDMrNTA2V1ZsWlp1N2N1U1lsSmNWTW56N2RmUFBOTjJIYkR3UUN6blBJenM1Mi92bDh2b2pQNGRTcFV5WXpNOVBrNU9SRXJKUGZJNDg4VXVTNmtRVC9mckYrSFFFQXpyL2lmRWVYbGMyYk41dm5uMy9lbVI0NmRLaFp0MjZkYWQrK3ZSa3paa3pZWmZidjN4KzF6UXZ4KzdVMDhKMWRQT2ZqOWYveHh4K2JuVHQzaHAzMzFWZGZoZXhQenBvMXl4aGp6Q2VmZkJKMnYzWHUzTG5PNDIrKytjWnMzTGpSbVI0d1lJQUpCQUlGbGdrRUFtYkFnQUZoMTM4eHZaY3VoTmUrVlhnVlhBeUNMOFRpbnNCdTIvWjV1ZjFHSkdmT25BbDdRU3ZwN0pDV21qVnJScno5UTA1T2puT0ZaN2NMWHBnZ05UV1Y5elFBdUV4SnY2TkxVL0IreWFXNUQrQldmR2NYejRYNCtqK2ZMcWIzMG9YdzJtZllNODVKYWI5Ukl3VmZTYXBWcTFiVVpTK1c0QXNBUUZtN0dIYlVnYkxBZTZsc3NiVUJBQUFBQUs1SCtBVUFBQUFBdUI3RG5nRUFBTXFCNFBseXdNV0kxei9PQjQ3OEFnQUFYTmgyeExvRE9POTJ4Ym9ENVlVeDV0Tlk5d0huVlV3L3o3aktIQ1Q5NzBwNktOKzRjaVFBb0x3SzdvdndYWWFMa2RmcjNTQ3BxZC92YjdaOSsvWlBZdDBmdCtMSUx5VHhxNXBMY0dRQUFBQUFpSUJ6ZmlGSlNrdExheExyUHBRbWZrMEdBQUFBTG00YytRVUFBQUFBdUI3aEZ3QUFBQURnZW9SZkFBQUFBSURyRVg0QkFBQUFBSzVIK0FVQUFBQUF1QjdoRndBQUFBRGdlb1JmQUFBQUFJRHJFWDRCQUFBQUFLNUgrQVVBQUFBQXVCN2hGd0FBQUFEZ2VvUmZBQUFBQUlEckVYNEJBQUFBQUs1SCtBVUFBQUFBdUI3aEZ3QUFBQURnZW9SZkFBQUFBSURyRVg0QkFBQUFBSzVIK0FVQUFBQUF1QjdoRndBQUFBRGdlb1JmQUFBQUFJRHJFWDRCQUFBQUFLNUgrQVVBQUFBQXVCN2hGd0FBQUFEZ2VvUmZBQUFBQUlEckVYNEJBQUFBQUs1SCtBVUFBQUFBdUI3aEZ3QUFBQURnZW9SZkFBQUFBSURyRVg0QkFBQUFBSzVIK0FVQUFBQUF1QjdoRndBQUFBRGdlb1JmQUFBQUFJRHJFWDRCQUFBQUFLNUgrQVVBQUFBQXVCN2hGd0FBQUFEZ2VvUmZBQUFBQUlEckVYNEJBQUFBQUs1SCtBVUFBQUFBdUI3aEZ3QUFBQURnZW9SZkFBQUFBSURyRVg0QkFBQUFBSzVIK0FVQUFBQUF1QjdoRndBQUFBRGdlb1JmQUFBQUFJRHJFWDRCQUFBQUFLNUgrQVVBQUFBQXVCN2hGd0FBQUFEZ2VvUmZBQUFBQUlEckVYNEJBQUFBQUs1SCtBVUFBQUFBdUI3aEZ3QUFBQURnZW9SZkFBQUFBSURyRVg0QkFBQUFBSzVIK0FVQUFBQUF1QjdoRndBQUFBRGdlb1JmQUFBQUFJRHJFWDRCQUFBQUFLNUgrQVVBQUFBQXVCN2hGd0FBQUFEZ2VvUmZBQUFBQUlEckVYNEJBQUFBQUs1SCtBVUFBQUFBdUI3aEZ3QUFBQURnZW9SZkFBQUFBSURyRVg0QkFBQUFBSzVIK0FVQUFBQUF1QjdoRndBQUFBRGdlb1JmQUFBQUFJRHJFWDRCQUFBQUFLNUgrQVVBQUFBQXVCN2hGd0FBQUFEZ2VvUmZBQUFBQUlEckVYNEJBQUFBQUs1SCtBVUFBQUFBdUI3aEZ3QUFBQURnZW9SZkFBQUFBSURyRVg0QkFBQUFBSzVIK0FVQUFBQUF1QjdoRndBQUFBRGdlb1JmQUFBQUFJRHJFWDRCQUFBQUFLNUgrQVVBQUFBQXVCN2hGd0FBQUFEZ2VvUmZBQUFBQUlEckVYNEJBQUFBQUs1SCtBVUFBQUFBdUY1OHJEc0FBQUFBQkhtOVhoUHJQZ0J3SjQ3OEFnQUE0RUp3TXRZZEFHSXRJU0hoZEt6NzRHWWMrUVVBQUVETXBhYW1Wb3QxSDFDNDRKSDUxTlJVSzlaOUFZcUxJNzhBQUFBQUFOY2ovQUlBQUFBQVhJL3dDd0FBQUFCd1BjSXZBQUFBQU1EMUNMOEFBQUFBQU5jai9BSUFBQUFBWEkvd0N3QUFBQUJ3UGNJdkFBQUFBTUQxQ0w4QUFBQUFBTmNqL0FJQUFBQUFYSS93Q3dBQUFBQndQY0l2QUFBQUFNRDFDTDhBQUFBQUFOY2ovQUlBQUFBQVhJL3dDd0FBQUFCd1BjSXZBQUFBQU1EMUNMOEFBQUFBQU5jai9BSUFBQUFBWEkvd0N3QUFBQUJ3UGNJdkFBQUFBTUQxQ0w4QUFBQUFBTmNqL0FJQUFBQUFYSS93Q3dBQUFBQndQY0l2QUFBQUFNRDFDTDhBQUFBQUFOY2ovQUlBQUFBQVhJL3dDd0FBQUFCd1BjSXZBQUFBQU1EMUNMOEFBQUFBQU5jai9BSUFBQUFBWEkvd0N3QUFBQUJ3UGNJdkFBQUFBTUQxQ0w4QUFBQUFBTmNqL0FJQUFBQUFYSS93Q3dBQUFBQndQY0l2QUFBQUFNRDFDTDhBQUFBQUFOY2ovQUlBQUFBQVhJL3dDd0FBQUFCd1BjSXZBQUFBQU1EMUNMOEFBQUFBQU5jai9BSUFBQUFBWEkvd0N3QUFBQUJ3UGNJdkFBQUFBTUQxQ0w4QUFBQUFBTmNqL0FJQUFBQUFYSS93Q3dBQUFBQndQY0l2QUFBQUFNRDFDTDhBQUFBQUFOY2ovQUlBQUFBQVhJL3dDd0FBQUFCd1BjSXZBQUFBQU1EMUNMOEFBQUFBQU5jai9BSUFBQUFBWEkvd0N3QUFBQUJ3UGNJdkFBQUFBTUQxQ0w4QUFBQUFBTmNqL0FJQUFBQUFYSS93Q3dBQUFBQndQY0l2QUFBQUFNRDFDTDhBQUFBQUFOY2ovQUlBQUFBQVhJL3dDd0FBQUFCd1BjSXZBQUFBQU1EMUNMOEFBQUFBQU5jai9BSUFBQUFBWEkvd0N3QUFBQUJ3UGNJdkFBQUFBTUQxQ0w4QUFBQUFBTmNqL0FJQUFBQUFYSS93Q3dBQUFBQndQY0l2QUFBQUFNRDFDTDhBQUFBQUFOZXpZdDBCb0RRMGF0VG85NUxhQjZjdHl4b2lTY2FZaVhtcWJVaExTM3VuclBzR0FBQlFYalJxMU9naFNTbkJhY3V5V2txU01XWjFzTXdZczJucjFxMlB4YUI3UUxIRXg3b0RRQ254QndOdlhubkxBb0ZBMTdMdEVnQUFRUGxpMjNaOFhGeGN5L3psd1JEOGcxMWwyQ1dneEJqMkRGZEtTMHRiYjR6SmlGSWwwKy8zLzZ2TU9nUUFBRkFPeGNmSC85MFlZNkxWT1hueTVOQ3k2Zzl3TGdpL2NDdS9wTGVpelA5dzU4NmR1V1hWR1FBQWdQSm95NVl0Wnl6TGluaGsxeGlUc1hmdjNzeXk3Qk5RVW9SZnVObkNTRE9NTVcrWFpVY0FBQURLc1RjaXpiQXNpNUYwS0RjSXYzQ3RreWRQcnBWVTRKZElZOHpwWThlT3ZSdURMZ0VBQUpRN21abVpVeU1OZmM3TXpDeHdqUlhnUWtYNGhXdnQzYnMzeHhpeklIKzVaVmtydnZycXEreFk5QWtBQUtDODJidDNiNlpsV1h2Q3pEcTZkKy9lNzh1OFEwQUpFWDdoYXNhWUFyY3lzbTJiMnhzQkFBQVVnMjNiLzh4ZlpvejVkeXo2QXBRVTRSZXVkdmp3NFZXU1R1Y3B5dkw1ZklSZkFBQ0FZamh6NXN3LzhrNGJZeFFJQlA0YXEvNEFKVUg0aGF0OSsrMjNaeVRsUGI5MzljNmRPMC9GcWo4QUFBRGwwWjQ5ZTQ1STJodWN0aXpyMlBidDI3K0pZWmVBWWlQOHd2VnMyODU3M2k4WHVnSUFBQ2dCMjdhZHF6NGJZejZLWlYrQWtpRDh3dld5c3JJK2twUnRqTW4xK1h6elk5MGZBQUNBOHNqdjkwL1A4NWdoendCd0lXclVxTkhiWHErWFh5Z0JBQURPUWFOR2piNXExS2pSOFZqM0F5aUorRmgzQUNnTHhwajVrcTZJZFQ4QUFBREtNMlBNSE11eXJvMTFQNENTc0dMZEFWellmamhhZWt1cys0SC9NY1o4bXBhVzFpVFcvUUFBQU1YbjlYcVhTV29YNjM1YzVGYWtwcWIrUHRhZFFObmpuRjhVaHVCN2diRXM2NFpZOXdFQUFKUVl3VGYyMkwrOVNESHNHVVd5WmN1V1dIY0JrcEtTa21MZEJRQUFjQjZ3YnhVYjdFdGQzRGp5Q3dBQUFBQndQY0l2QUFBQUFNRDFDTDhBQUFBQUFOY2ovQUlBQUFBQVhJL3dDd0FBQUtESUFvRkFyTHNBbEFqaEZ3QUFBQ2pIRGg0OHFLbFRweW83Tzd2UXVsOTg4WVUyYmRvVVVyWng0MGJ0MjdjdjRqTE5temQzSGg4L2Zsd2RPM2FVMys4UFcvZkxMNzhzVUhibXpCazkrK3l6eXNyS2lyZ08yN1kxZnZ4NCtYdytweXc5UFYzTGxpMkx1QXhRWElSZkFBQUFvQnlyWExteUZpOWVyTC8vL2UrRjFvMkxpOU96eno2ck0yZk9TSkl5TXpNMWV2Um81ZWJtRnFqNzRvc3Y2dURCZ3lGbC8vZC8vNmRtelpvcFBqNzhIVk5mZlBGRkRSczJMS1M5U3BVcTZlalJvNW96WjA3RWZtM2J0azNwNmVsS1NFaHd5bjc2MDUvcTczLy9lOFNnRFJTWEZlc080TUxtOVhxTnhMM29MaFRCZTlPbHBxYnkzZ1VBb0J3NkgvdFdTVWxKdXV5eXkyUlowWGNIakRINi92dnZ0V1hMRm5YdjNyM0EvTDE3OTZwZXZYb0Z5cDk4OGtsZGUrMjF1dlBPT3pWOStuUjE2ZEpGNjlhdGt6RkdLU2twT25Ma2lDcFVxRkJndVFVTEZxaHk1Y29hUG55NGtwT1ROWDM2ZEVtU3orY0xDYlZCdi92ZDd6Uml4QWhKMHNpUkkzWE5OZGZvdGRkZWkvcWNxbFNwb3JmZmZqdHFuV2pZbDdxNGhmL0pCZ0FBQU1BRmErSENoYXBVcVZMVU9tZk9uRkdMRmkwa1NTKzg4SUllZSt5eEFuWGk0dUlLbEYxNzdiWHkrWHo2NXB0djFLZFBIMlZuWjZ0cjE2NXEwYUtGZnZhem4yblNwRW42NjEvL3Fubno1cWxGaXhaYXVYS2wyclJwb3dvVktpZzdPMXQvKzl2ZjVQRjRsSktTb2hNblRxaDM3OTRhTjI2Y2Z2R0xYOGdZbzA4Ly9WUk5talJ4MXBlUmthR1ZLMWZxc2NjZVU3ZHUzYzV4eXdDUkVYNXhRVHQ5K3JRcVY2NWM2dXV4YlZzZUQyY0JBQUNBQzkrNGNlTlVzV0pGdFcvZlBtcTlTeTY1Uk9QR2paTWsxYXhaVTIrODhVYkkvSll0V3hZb0MwcFBUMWRTVXBLbVRwMnE1czJiNjYyMzN0SmRkOTJsVWFOR2FjK2VQYnI2NnF0MTdOZ3gvZmpIUDFaOGZMeXlzN1AxK2VlZjY4a25uOVR3NGNOMTQ0MDNLaU1qUXc4OTlKRHV2LzkrL2VJWHY1QjBkcC9yelRmZjFGZGZmYVc3N3JwTGtqUnIxaXhKWjRkdnA2V2xhZVRJa1JHZjB3c3Z2S0JmL3ZLWFJkbE1RQUdFWDF5d0RodzRvT25UcDJ2TW1ERmg1Mi9mdmwxcjE2N1ZnQUVEUXNvRGdZQmF0bXlwTld2V1JBMjB6WnMzMTdwMTZ5Ukp3NFlOMC8zMzM2LzY5ZXRIckw5cTFTb2xKU1dwYXRXcWtzNys0dHExYTlmaVBpMEFBSUJ6MHJwMWEwa3E4c1dnYk50V2p4NDlKRWtuVDU1MDltWE9uRG5qREljT0J0bWdlKzY1SitSQ1YzNi9YMzM3OXRWdmYvdGJMVnk0VUUyYU5ORi8vdk1mL2ZyWHYxWnVicTRxVktpZ1JvMGE2ZW1ubjlhWU1XUDB4aHR2cUcvZnZ2cjIyMi8xajMvOFExT21USkhmNzFkY1hKdzhIby9TMDlOMS9mWFhxMkxGaXZyZ2d3K2M5VFJxMUVpTEZ5OCt0dzBFUkVENFJjek5talZMaXhZdENpbDc5OTEzTlhic1dIMzk5ZGZxM3IyNy9INi9zck96dFhEaFF1ZWNrYXV1dWtwanhveFJibTZ1SG43NFlXZFoyN2FWbFpWVjVDTzUyZG5aMnJScGs1NTk5dG1JZGJadDI2YS8vZTF2bWoxN3R2T0ZNWGJzV0hYdDJsV0hEaDNTdEduVDFMQmhRNldrcEJUMzZRTUFBSlFxajhlanVYUG5LaU1qUTcxNjlkTFVxVk4xNmFXWHFtWExscG83ZDY0eU16UFZ2WHQzalI0OU91U29xbTNieXNuSmtkL3YxOGlSSTlXaFF3Y2RPM1pNR3paczBHT1BQYWJYWDM5ZDExOS92VTZkT3VXTTFHdlNwSWtXTGx5bytQaDRQZlhVVTZwZXZicXFWcTJxU3BVcXFXTEZpazdiaXhZdDB0NjllN1YvLzM0TkhEaFFFeVpNa0NTTy9LSlVFWDRSYzcxNjlWTDkrdlgxeEJOUGFQbnk1WXFQajlkcnI3Mm0rUGg0TFZteVJGbFpXZXJmdjc5U1VsSkNMcFpRdFdwVlRaNDhXZjM3OTFmWHJsMVZ0MjVkU1dlUC9JWTdmMFdTZXZic3FYLys4NThoWlN0WHJsUzlldlhDWHJoQmtyNzc3anNOR3paTWt5Wk4wdVdYWHk3cDdBVWtKT21wcDU3U3BrMmIxSzFiTjkxNjY2M252QzBBQUFBSzA2Wk5HK2Z4aVJNblZMMTZkV2Y2K1BIait0R1BmdVJNVjYxYVZmZmRkNS9lZlBOTnAzNy8vdjBWRnhmbkhQbk56TXpVeVpNbk5YejRjR2U1MGFOSDY1VlhYdEhHalJ0bGpOR3R0OTZxWnMyYWFjU0lFZXJSbzRjcVZxeW9mLy83MzVvOGViSk9uandaY3ByYSt2WHIxYXhaTTExNzdiVzY5ZFpidFh6NWNyVnAwMGJMbHkrWEZEcjZMak16VTlXcVZYUENMMGQrVVpvSXY3Z2c3Tml4UTIzYnRsVjhmTHkyYjkrdUpVdVdLRE16VXgwN2RsUldWcFpPblRxbEkwZU82STAzM3RDU0pVdWM1UzYvL0hJdFdMQWc1Q2l2eitlVE1TWnNDUDdQZi81VFlOM3o1OC9YbmoxNzFMSmxTMGxuenpPdVZLbVNMTXZTczg4K3F5bFRwdWpvMGFQNnpXOStvemZlZUVOYnQyNVZhbXFxakRGS1RrN1c4T0hEbFppWXFKa3paNnBhdFdxNjQ0NDdTbWtyQVFBQXlBbVJaODZjMGU5Ly8zdG5PamMzVjgyYU5YT204K3JZc1dPeDFyRjc5MjU1dlY0OS92amo2dENoZzFxMWFxVVhYbmhCcDArZlZvOGVQYlJ3NFVKZGVlV1Z1dkxLSzVXZW5xNHFWYXBJT3JzZk5XellNSDMwMFVmS3pzNTI5dEVpM2VPM1dyVnFCY3JhdG0yclN5NjVwRUI1VmxaV3lCQnBvTGdJdjdnZ2ZQcnBweG8yYkpnazZWZS8rcFZtekppaHUrNjZTMHVXTEZINzl1MjFjZU5HU2YvN3BmUEpKNS9VaGcwYkpFa3JWcXdJYWV2a3laT3liVnNIRGh6UXozLys4NmpyM2JadG03WnYzNjRSSTBibzl0dHZseVRkZE5OTit2RERENVdZbUtqRml4ZXJiOSsrR2oxNnRPTGk0dVQzKzNYenpUZnI4Y2NmVjhlT0hkV2tTUk1sSmliS3RtMmxwNmZybGx0dU9aK2I1Ynk3OXRwcjZ5UW1KblpJVFUwdC9FYUFBQURnZ3JaMDZWSTFhdFFvYXAwSkV5Ym9UMy82azY2NDRncTFiTmxTZGVyVWlWaDM5KzdkMnJScGt5U3BmdjM2SWRkQ09YbnlwRTZkT3FYeDQ4ZHIxNjVkbWo1OXVsNTk5VlZKWjg4WERvYmZiZHUyNmJycnJsT2xTcFcwWmNzV1oyUmVPTE5telZLSERoMzAwNS8rTktUODJMRmpZVU51czJiTm9qNVhvRENFWDhSY1JrYUd0bTNiRm5MNS9ZVUxGMFpkSm5nUnJPQzkydkk2Y09DQXBMTlhLU3dzL002YU5VdjE2OWQzbGpsKy9MZ3FWYXFreE1SRVNWS1hMbDBrblQyL1Z6bzdSRHZvdnZ2dVUrL2V2ZVh6K1dSWmx1clZxNmRXclZwRlhWOHNKQ1VsL2RLMjdkc3N5N3BIVXZDK0FvUmZBQURLS2R1MjlmNzc3MnZhdEdtYU5tMmFVKzd4ZUdSWmxqT1UyTFp0YmRpd1FiMTc5M2JxUkxxNnN5Um5GRnc0MWFwVjA5TlBQNjNVMUZRTkhUcFVqejMybUdyV3JDbmJ0clYrL1hyOTdHYy9reVJ0M0xoUnpaczNsekZHYytiTVVZY09IY0wyM3hpamxTdFhjdG9ZeWhUaEZ6RzNiTmt5MmJidEJON2dGWlJQbkRpaGJ0MjY2ZWpSbzg0OTMwNmNPRkZvZTJscGFXcllzS0hXclZ1blRwMDZSYTM3d0FNUHlCampuR2Z5K2VlZnEwR0RCZ1hxVmFwVUtlSndvZURRNnNtVEp4ZmF0N0xpOVhxdnRtMjdvMlZaOXhoanJyY3M3dU1PQUlBYkhEMTZWTDE2OVZLVktsVTBkZXBVWFhQTk5jNjgrUGg0dFcvZlhyZmRkcHNTRWhMazkvdlZ0R25Ua0tzNC8vR1BmNHpZOXBrelo2S3VPM2dkbEZHalJ1bVNTeTdSalRmZUtFbjZ4Uzkrb1VtVEprbVNWcTllclZHalJ1bmhoeDlXclZxMW5BTUplVjEvL2ZWcTNicTFhdGV1clN1dXVLTEFmTnUyd3k3bjgvbWk5ZzhvRE9FWE1iZG16UnJWcmwwN3BDdzNOMWVYWG5xcDVzK2ZyL2J0MjJ2Ky9QbVNRaS93a0ZkbVpxWU9IVHFrZXZYcTZZTVBQdEN3WWNNMGN1VElBcGZ0RDhySXlKQWsvZVkzdjVGMGRuak50OTkrcTFXclZ1bDN2L3RkZ2ZxSERoMXloZ0ZKY3U1MUY1U2NuRnpNWjMzK2ViM2U2eVIxa3RSRDB0WGN0eGdBQVBlNTlOSkw5ZUtMTHpyM3pjMHYydDBycnJ2dU9rMlpNaVhpL0VHREJrVXR2K0tLSzdSNDhXTG5mTnpObXpmTHRtM252RjZmejZjUkkwYW9ZY09HZXZqaGgwT0dQTjkwMDAzTzQ1ZGVlcW5BT2hvM2J1dzhidHEwYWNnUjdhQy8vT1V2RWZzT0ZBWGhGekUzYXRRb1BmamdneUZsbVptWnp0RGp3dXpidDA5RGh3N1ZnQUVEdEgvL2ZzWEZ4U2s1T1ZsdDI3YlZ6Smt6TldUSUVFbG5iMmtVQ0FUMDZLT1BhdnYyN1NGdDlPalJReE1uVHRUdTNic2pmdkFIK2YxK2pSOC9QaVQ4eG9qbDlYcTl4cGpPbG1YMWtGVGs2LzRuSlNVOW1uZmFHSlAvMExBVllYN1k4dURSNzN6dEZLbU5TUFh5aEhlcktIM01PNTIvcnNmamlUZ3ZYenRGNm5QZTlzSzBhZVdwRjNXYlJGbGYzbm1XSk9VNWVsK1NOZ3JVc3dvT0I0aTBqWXF5ZlNSRjNTNUZYbmVVZmhSb0oxOVRrZXBHN1hQK2RaK0g3ZXhNRi9JOG8vVWw0bkkvTkZta2JaUnYvU1Y2ajB0UlgzL0YzaVpoK3FJUjlGQUFBQ0FBU1VSQlZPWE1LODU3UEV4VGhmWXIrSmtTN1gxV1dCdjU1NGRaL3ptOVAwdXduU091dTRUdjhiRFRrZDRYK1Y4M1JYei9GUGs5WHNUWGNISGU0M25iUEIvdjhmenp3cmFSZDd1WTRPMGl6bEdrNEZ1WWFNRlhrbDU4OGNXdzVYZmVlYWZ6T1ArRnFQTCsySjZRa09DY2twYi9YTjl4NDhaRlhmZkVpUk9keCtHQ3IzUmhqYkpEK1VUNFJjeUZHKzZ5Yjk4K1pXUmtSQjMySEx4cTRLQkJnelJxMUNoZGRkVlY2dDY5dTU1NjZpbFpscVdlUFhzcUpTVkZMVnEwMEEwMzNLRDkrL2VyV3JWcXV2NzY2elY2OUdqbkJ2R1MxTGx6WjAyZlBsMi8rOTN2VktsU3BhajlEWjRmdkhuelppVWxKYW5nL2tXWnNRS0JRRFdQeDFQTEdGT3hPUDB3eGt3bzFvb2l0QjBzTDhwM2VWSDdWOWk2enFXTjg5bE9VZW9WZHgvbmZMeVd5cktOd3VxZGExOUs0NzExdnRvc2IzK3JzbWpuUXZ4NzUyMzNYREtIbTdieitXcmpmTFRqNHZlNHlkdEduc0JyTE1zNkwrRVhRTWtRZm5IQkNBYmN1blhyYXMyYU5VcEpTZEhnd1lNakRudis2cXV2VkxkdVhVMlpNa1ZWcWxSUi8vNzkxYnAxYTJkWVRZMGFOVFJreUJBTkdUSkV6ejMzbkc2NjZTWXRYYnEwd0JIbGd3Y1A2cW1ubnRMTk45K3NMNzc0UXIxNzk5YWYvL3huTld2V3pQazFNemlFNk1zdnY5VFRUeit0eG8wYmEvTGt5VHA2OUtodXUrMDI5ZXZYcjlTM1R4ajJ0bTNiVmtwYUtjbEtTa3A2M3JidGFwSmFXNWIxODJnTEdtT0NQNy9tL3hJT2ZtRWI2ZXc1TitIcTVmdnlqdlE0ZnoxbnZtM2JFZWNWdFkwZzI3Wk5VZXBGNmJNekx4QUlGTGxldmphTDNPZHc4MHF3blNPdU83ZzlpcnJ1b3N6TDMyWkpubmZlK1VYZGZqL1VpN2lPNGp5ZlFDQlE3T2NRcWYwd3I1TVN0Vk9NUG9hMFgwaTlZcTNiNy9jWDJrYTBQdWVmOXZ2OUVkY2RxVitSNmdYUDdRdE9GN2J1YUczNmZMNkk4endlVDRGNXVibTVKVjUzdURaemNuSUtYUzd2TXRIbTVlVGtSRnhYdEw3a3IrZnhlRXp3L001by9ZK0xpelBTMlN2OTVwK1h2ODFnM2Z6ejg1ZG5abVlXcVkzNCtQaW83U2NrSkRqVGlZbUpKdmpqZE41bDg3ZFJvVUtGa09tS0ZTdUdURmV0V3RXc1dyVktpdkQ5R0dFNi83eW92RjV2c2VxZmkxT25UamxYWVFaQStNVUZvaytmUG1yZnZyMmtzK2ZYZHV2V1RUTm56blRtNStibXlyWnRaNmRaa3E2Kyttck5temRQY1hGeDZ0Njl1eG8wYU9BTWNRN3EyTEdqTWpJeU5IMzZkRFZ0MnJSQThKMDllN2IrK2M5L2F1REFnZXJTcFl0czI5Yml4WXVkcTBtUEdUTkc2ZW5wT25EZ2dGNS8vWFVkUG54WWQ5NTVwKzYvLzM0bEpDUm96NTQ5ZXVlZGQ3UjA2VktscGFWcDRzU0pxbENoUW1sdHBtak1saTFibkNmZnFGR2p4cFpsOVRER2RMQXM2OWY1SzZlbHBRMHIyKzRCQUlDeUZBZ0U5SWMvL0VHelo4OE9POG91cjV5Y0hCMC9mbHlYWDM1NVNQbjMzMyt2eE1SRVZhOWVQYVE4S3l0TGUvZnUxVzkvKzF0Slp3OFNkTzdjV1EwYk50U1dMVnZrOS92VnBFa1RoYk5xMVNvbEpTV3BhdFdxa3M3ZTRTTjRzVk1BaUNtdjEydk9ubFphZGpadjNteWVmLzU1WjNybzBLRm0zYnAxcG4zNzltYk1tREZobDltL2YzL1VObjArWDRHeVJZc1dtVjI3ZHBudnYvKyt3RHkvMzI5MjdOaGhjbk56emVUSms4MzgrZlBOOXUzYmpkL3ZEOXQrWm1hbVdiWnNXZFErbkEvQnYwZHgvb1pKU1VtL2JkU28wWE9OR2pYYVVaTGxBUURBK1ZQYSsxYWRPM2MyblR0M05oMDZkRERKeWNuT2RONS8rYVdtcHBwT25UcVo3Nzc3emltemJkczg4TUFENXFtbm5pcFEvNzMzM2pOOSsvWjFwbSs1NVJhemQrOWVZNHd4bjMvK3VlblNwWXY1MjkvK1pyS3pzME9XMjdwMXEyblRwazNJZWhvM2JteU1NZWE3Nzc0ekkwYU1NQXNXTERpM0RWQUk5b1VBUkJTTDhCc0lCRXdnRUNqVGRaWVg1L3FCM2JCaHcxODNhdFJvMVBsOGpRQUFnS0lyN1gycnBrMmJsbWorcTYrK2FxWlBuKzVNdi9ubW02WkhqeDdtekprekJlcmVlKys5NXFPUFBqTEdHUFBmLy83WE5HL2VQR1RmTFRNejAweWNPTkZrWldVNVpmLzk3MzlOdTNidHpJNGRPNXd5MjdaTjQ4YU56WWdSSTB5N2R1M016Smt6emNtVEo0djJSRXVJOEh0eGk5bVZlbEErQkQ4Y3RtelpFdXV1UUhLdW9KaWFtc3A3RndDQWNxaTA5NjBhTjI0YzlXclFYM3p4aFRadjNpenA3SkRqc1dQSFNsTElMWXVDOHBjRmIvdVlsSlNreXBVcnk3SXMyYmF0N096c2lCY01yVjI3dHNhTkc2ZEhIbmxFKy9mdjE0WU5HelIzN2x4dDNicFZxYW1weXN6TTFOTlBQNjFiYjcxVmlZbUptamx6cHFwVnE2WTc3cmpqbkxaREpPeExYZHc0NXhjQUFBQndpWVNFQk9kQ29lRTBhOWJNZWR5MWExZm5mTnQyN2RwcHhvd1pxbE9uampNL0tTbEpxMWV2TGhCczh3YjNVYU5HcVZhdFd1clRwMC9FZFM1ZXZGaDkrL2JWNk5HakZSY1hKNy9mcjV0dnZsbVBQLzY0T25ic3FDWk5taWd4TVZHMmJTczlQVjIzM0hKTHNaODNVQlNFWHdBQUFNQWxmRDZmY3dlTlNQUFBsMEFnb0xWcjEycjgrUEZSNjNYcDBrV1NuS1BNdlhyMWN1YmRkOTk5NnQyN3QzdytueXpMVXIxNjlkU3FWYXZ6MWtjZ0w4SXZBQUFBNEJMRk9mS2JseW5CdmJEWHIxK3Y0OGVQYStEQWdhcFJvMGJJdktOSGorclJSeDlWU2txS1UxYXBVaVYxN05neGJGdHhjWEdTcE1tVEp4ZTdIMEJSRVg0QkFBQUFsL0Q1Zk02UjFranpnNUtUazUzSHRtMkh2ZVZReTVZdG5jZDkrL1lOR2Q0OGQrNWMzWHZ2dlZxeFlvWG16WnZuM083eDJMRmo2dHExcTI2ODhjYVF0ZzRkT3VTY055eEpiNzMxbHU2NjY2NncvUUZLQStFWEFBQUFjSUdGQ3hkcXpwdzVXcnAwcVFZUEhxejMzbnRQTzNiczBOQ2hReFVmZjNhMy84TVBQOVI3NzcybnpwMDdPMEhVNS9PcFdiTm1XcnQyclNwV3JPaTBGK21jWDBsS1RVM1ZqaDA3OU54eno2bEtsU3FhTm0yYUhubmtFUmxqTkdiTUdLV2twS2htelpvUisrcjMrelYrL1BpUThBdVVOay9oVlFBQUFBQmN5RTZmUHEyWFgzNVp0V3ZYMWx0dnZTVko2dHk1c3l6TDBqdnZ2Q05KNnRldm4rclVxYU5YWG5sRjY5ZXZkNWJkdVhPbjZ0U3BFeEo4by9INWZCbzNicHo2OXUycjZ0V3JxMmZQbnZyODg4ODFZOFlNUGZmY2N6cDkrclQ2OSs4ZnRZMERCdzVJa2padjNseWlJZGRBU1hEa0Z3QUFBQ2puM243N2JiVnExVXFWSzFkV1FrS0NNak16VmExYU5RMGJOa3lXWlduLy92M2F1WE9uZnZuTFgycnMyTEg2MTcvK3BadHV1a21TTkh2MmJMVnQyN2JJNjVvMGFaSXFWYXFrN3QyN1N6cDd2bTcvL3YzVnIxOC94Y1hGYWViTW1jNDV2SGs5Kyt5emtxUXZ2L3hTVHovOXRCbzNicXpKa3lmcjZOR2p1dTIyMjlTdlg3L3pzQ1dBeUFpL0tKTGdQZEVBQUFCdzRXbmR1clVTRXhNbFNYZmVlYWR1di8zMmtBQnFqTkdBQVFNVUh4K3ZCZzBhcUVHREJwTE9CdC9QUHZ0TUkwZU9MTko2RmkxYXBKVXJWMnJXckZuS3pNelVtalZydEhUcFVuMzMzWGQ2NXBsbmxKMmRyY0dEQjZ0Ky9mcHEyN2F0a3BPVDVmRjR0R3paTWgwNGNFQ3Z2LzY2RGg4K3JEdnZ2RlAzMzMrL0VoSVN0R2ZQSHIzenpqdGF1blNwMHRMU05ISGlST2Y4WWVCODR1Yk9pS3BSbzBZYkxjdTZJZGI5UUlnZHFhbXB2NDExSndBQVFQRjV2VjRqaGQ0ck4xYis4NS8vNk1FSEg5VFVxVk5WdjM3OUF2T1RrcEswZHUzYWtITitEeHc0b0VBZ29OemNYUDM1ejM5V1VsS1N1blRwb3B0dnZ0a0oyOW5aMlhyMzNYZTFZTUVDdFduVFJ2ZmRkNSttVDUrdUs2NjRRci81elc5MHpUWFhoRDB5ZlBMa1NhMWZ2MTd0MnJVcnRlY2NQS0NUbXBwS0Ryb0k4VWZIUlNINFJjTUhIUUFBaUtVTEtmeEswcGt6WjhKZTBFcVN2djMyVzlXc1dWT1dGWDczS1NjbnA5d2RvU1g4WHR3WTlnd0FBQUJjcENJRlgwbXFWYXRXMUdYTFcvQUZ1Tm96QUFBQUFNRDFDTDhBQUFBQUFOZGoyRE1BQUFCUXhyaVRCbEQyT1BJTEFBQUFsQkZqelBwWTkrRmlaNHo1Tk5aOVFHeHc1QmNBQUFBb0kybHBhYzFqM1lkendSMDBVSjV4NUJjQUFBQUE0SHFFWHdBQUFBQ0E2eEYrQVFBQUFBQ3VSL2dGQUFBQUFMZ2U0UmNBQUFBQTRIcUVYd0FBQUFDQTZ4RitBUUFBQUFDdVIvZ0ZBQUFBQUxnZTRSY0FBQUFBNEhxRVh3QUFBQUNBNnhGK0FRQUFBQUN1Ui9nRkFBQUFBTGdlNFJjQUFBQUE0SHFFWHdBQUFBQ0E2eEYrQVFBQUFBQ3VSL2dGQUFBQUFMZ2U0UmNBQUFBQTRIcUVYd0FBQUFDQTZ4RitBUUFBQUFDdVIvZ0ZBQUFBQUxnZTRSY0FBQUFBNEhxRVh3QUFBQUNBNnhGK0FRQUFBQUN1Ui9nRkFBQUFBTGdlNFJjQUFBQUE0SHFFWHdBQUFBQ0E2eEYrQVFBQUFBQ3VSL2dGQUFBQUFMZ2U0UmNBQUFBQTRIcUVYd0FBQUFDQTZ4RitBUUFBQUFDdVIvZ0ZBQUFBQUxnZTRSY0FBQUFBNEhxRVh3QUFBQUNBNnhGK0FRQUFBQUN1Ui9nRkFBQUFBTGdlNFJjQUFBQUE0SHFFWHdBQUFBQ0E2eEYrQVFBQUFBQ3VSL2dGQUFBQUFMZ2U0UmNBQUFBQTRIcUVYd0FBQUFDQTZ4RitBUUFBQUFDdVIvZ0ZBQUFBQUxnZTRSY0FBQUFBNEhxRVh3QUFBQUNBNnhGK0FRQUFBQUN1Ui9nRkFBQUFBTGdlNFJjQUFBQUE0SHFFWHdBQUFBQ0E2eEYrQVFBQUFBQ3VGeC9yRGdDbHdldjFEcFEwSlV5NUNUNDJ4b3hOUzB0N29rdzdCZ0FBQUNBbU9QSUxWL0w1ZkVzTHEyUGI5cHRsMFJjQUFBQUFzV2ZGdWdOQWFmRjZ2YW1TR2tXWXZUczFOZlUzWmRrZkFBQ0E4aWJTYUxxOEdFMkg4b0lqdjNBdFkwekVJN3ZHbUgrVlpWOEFBQURLSTBiVHdVMEl2M0F0djk4Zk1lQmFsalduTFBzQ0FBQlFIcVducDM4aEtTMUtsZDNidG0zYldWYjlBYzRGNFJldWxaNmV2c3NZODFuK2NtUE1sNm1wcVZ0aTBTY0FBSUR5aHRGMGNBdkNMMXpOR1BORy9qTExzZ29kdmdNQUFJQ3pHRTBIdHlEOHd0VUNnY0NTL0dXMmJmTWhEUUFBVUVTTXBvTmJFSDdoYXVucDZlbVM5Z1dualRIZmJOMjY5ZU1ZZGdrQUFLRGNZVFFkM0lEd2k0dUI4MkZ0V2RheVdIWUVBQUNnUEdJMEhkeUE4SXVMd2Z2QkI0RkFZRzRzT3dJQUFGQWVNWm9PYmtENGhldWxwcWFtU2pwZ2pEbTBiZHUyVmJIdUR3QUFRRG5GYURxVWE0UmZYQXlNTWVhTkh6NmtUYXc3QXdBQVVFNHhtZzdsR3VFWEY0VkFJUENlcEhteDdnY0FBRUI1eFdnNmxIZnhzZTRBVUJhMmI5LytxU1FyMXYwQUFBQW94NEtqNldxSzBYUW9od2kvdUZqWXNlNEFBQUJBZVJjSUJONkxqNCt2SHV0K0FBQUFBQUJRbWp5UzRtTGRDUUFBQUFBQUFJVEJPWkNRSkhtOTNvOGszUkxyZmx6TWpER2ZwcVdsTllsMVB3QUFRTmxqWHl6MjJCZHpQNjcyakNBK2JHUE1zcXdiWXQwSEFBQVFNK3lMeFJqN1l1N0hCYThRWXN1V0xiSHV3a1VwS1NrcDFsMEFBQUFYQVBiRllvTjlzWXNEUjM0QkFBQUFBSzVIK0FVQUFBQUF1QjdoRndBQUFJQXlNaktpVGdQbEhlRVhBQUFBY0pGSmt5YVZhTG5iYnJzdFpMcHo1ODRSNitiazVPalFvVU1GeXIvLy9udWRPSEdpUUhsV1ZwYlMwOU9kNldlZmZWYmJ0bTJUZFBZODU0MGJOeFpZWnVmT25UTEdPTk1iTjI3VTNyMTdRK3FzV2JOR3VibTVFZnNKNUVYNEJRQUFBRnpralRmZWNCN3YyYk5IYmRxMENmblhyRmt6U2RLZGQ5NnA5dTNiTy85eWMzTkRwck96czBPbTMzLy9mYWZkeno3N1RIMzY5QWtKd01ZWWpSZ3hRaSs4OEVLQlBuMzQ0WWVhT25XcU03MXExU3BWcVZKRmtsUzVjbVdOSFR0V1k4ZU9WVTVPamxObjh1VEpJY3NjT0hCQWZmcjAwZTdkdXlWSmh3NGQwcmh4NDNUcTFLbHozV1FBTGlaZXI5ZDR2VjZEMkFodS8xaS9EZ0FBUUd5YzY3N1lwNTkrYWxxMWFtVmF0V3BsdkY2djh6aWNwazJiaGkyLzdiYmJRcWJidFdzWGRaMnZ2dnFxbVQ1OXVqUDk1cHR2bWg0OWVwZ3paODRVcUh2dnZmZWFqejc2eUJoanpILy8rMS9UdkhsekV3Z0VuUG1abVpsbTRzU0pKaXNyeXlrN2N1U0krZjN2ZjIrV0wxOGVzbzZQUC83WUdHUE1vNDgrYXRhc1dSTzFqMFhGdnRqRndZcDFCM0JoQ0w3WnVieCtiQVF2cjUrYW1zcDdFZ0NBaTlENTNCZExTa3FLMms2elpzMjBZY01HWjdwTGx5NVIyMHRNVE5UYmI3OHRTVnE0Y0tIR2poMHJTYkp0V3g1UDZFRFMvR1diTm0xeStsUzVjbVZabGlYYnRwV2RuYTFLbFNxRlhWL3QyclUxWjg0Y1NkSW5uM3lpYXRXcWFjaVFJU0YxRGg4K3JKLys5S2ZPOUt4WnMzVDU1WmRIZlI3UnNDOTJjZUErdndBQUFJQ0x0V25USnVyOHc0Y1BoNFRoL0lMRHBDV3BhOWV1NnRxMXF5U3BYYnQybWpGamh1clVxZVBNVDBwSzB1clZxd3NFMjd4aGZOU29VYXBWcTViNjlPbFRhTitiTm0wcVNWcTJiSmxUWm94UjQ4YU5ROHFBb2lEOEFnQUFBT1ZjbXpadEZBZ0VuT2xiYnJsRmtyUml4UXFkT25VcUpOd0d3MnVReitkVHQyN2R5cVNmZ1VCQWE5ZXUxZmp4NDZQV2UrZWRkelJ0MmpTZE9IR2l3RkZzWTB5Qkk4NUFVUkIrQVFBQWdISnUrZkxsMnJadG14bzJiS2ptelp0cnhZb1ZFZXN1V0xBZ1pEb2hJVUh6NTgrUFdEL3ZrZCs4akNuK0tiTHIxNi9YOGVQSE5YRGdRTldvVVNOazN0R2pSL1hvbzQ4cUpTWEYrUmNjanR5K2ZYdW5udC92TDFEMms1LzhSTE5uenk1MmYzQnhJZndpcGs2ZlBxM0tsU3ZIdWhzQUFBRGxtdC92MTZCQmc3UnExYXBDNjZhbnArdnR0OS9XNk5HakpaMDk4bHZZZWI5Qnljbkp6bVBidGdzY1JaYWtsaTFiT28vNzl1MGJNcng1N3R5NXV2ZmVlN1ZpeFFyTm16ZFBGU3BVa0NRZE8zWk1YYnQyMVkwMzNoaDJ2WG1IT0gvd3dRY2FQMzc4T1ovbmk0c1A0UmN4YytEQUFVMmZQbDFqeG93Sk8zLzc5dTFhdTNhdEJnd1lFRkllQ0FUVXNtVkxyVm16cHRBaEw3WnRLejA5WGJWcTFkSmxsMTEyM3ZvT0FBQndJZm4rKysrZEk2bTV1YmxxMDZhTkxydnNNdWZDVVNkT25GRDE2dFVsbmIzOVVYejgvMkxBcUZHalF1N3htLytDV2YvNjE3K2N4OEVMV1BsOFBqVnIxa3hyMTY1VnhZb1ZRNVlOZDg2dkpLV21wbXJIamgxNjdybm5WS1ZLRlUyYk5rMlBQUEtJakRFYU0yYU1VbEpTVkxObXphalBjL2Z1M2ZwLy8rLy82WTkvL0tQNjkrK3ZCeDU0UUxmZWVtdVJ0eE11Ym9SZmxMcFpzMlpwMGFKRklXWHZ2dnV1eG80ZHE2Ky8vbHJkdTNlWDMrOVhkbmEyRmk1Y3FJU0VCRW5TVlZkZHBURmp4aWczTjFjUFAveXdzNnh0MjhyS3lpclN1UjZUSjAvV20yKytxZTdkdSt1UlJ4NEpXeWM1T1RuaTFRYnp5czNOalhveGlGaTQ5dHByNnlRbUpuWklUVTM5ZTZ6N0FnQUFZbWZYcmwwNmVQQ2dQdnZzTXlVbUptcjU4dVhPdkx2dXVrdDMzMzIzTTF6NFJ6LzZrWVlQSCs3TXp4dDh3d2szZitmT25hcFRwMDVJOEkzRzUvTnAzTGh4NnR1M3I2cFhyNjZlUFh1cVg3OSttakZqaG80Y09hTFRwMCtyZi8vK0ljdll0dTA4M3Jkdm45NSsrMjJscHFacTlPalI4bnE5NnRTcGt4NS8vSEZ0M3J4WlR6NzVaSkg2Z1lzYjRSZWxybGV2WHFwZnY3NmVlT0lKTFYrK1hQSHg4WHJ0dGRjVUh4K3ZKVXVXS0NzclMvMzc5MWRLU29vVGZDV3BhdFdxbWp4NXN2cjM3Nit1WGJ1cWJ0MjZrczRlK1kyTGl5dDB2YSs4OG9vKy9QQkR2ZlhXV3hveFlvUmVlZVVWOWU3ZE8yemQxYXRYRjlwZXBQTmR5bHBTVXRJdmJkdSt6YktzZXlRMSthR1k4QXNBd0VWcytmTGw2dFNwazRZUEg2NUFJS0NNakF6blNQRGd3WU0xZVBEZ0FzdmtQV2UyS1BNZWVPQUIzWDc3N1pLazJiTm5xMjNidGtYdTM2UkprMVNwVWlWMTc5NWRraFFYRjZmKy9mdXJYNzkraW91TDA4eVpNMFAyN3pJeU12VGtrMCtxYnQyNm1qQmhnb3d4U2s1TzF0Q2hRNTBESUpkZWVxbGVmdmxsZmZMSkowWHVCeTV1aEYrVWlSMDdkcWh0MjdhS2o0L1g5dTNidFdUSkVtVm1acXBqeDQ3S3lzclNxVk9uZE9USUViM3h4aHRhc21TSnM5emxsMSt1QlFzV2hCemw5Zmw4TXNaRURNRlpXVmthTjI2Y3RtL2ZyaGt6WnFobXpacDY2YVdYOU5CREQybi8vdjBhTm14WWdmT01OMjdjR1BJTGFINnZ2Lzc2ZWRnS0plZjFlcSsyYmJ1alpWbjNHR091dHl4dVFRY0FBUDVuMTY1ZG1qQmhndnIxNjZkWnMyYXBkKy9lT243OGVNaStVbkQvS1JBSXFHN2R1aEZ2RlpTVWxCVDFOa0t6WjgvV1o1OTlwcEVqUnhhcGI0c1dMZExLbFNzMWE5WXNaV1ptYXMyYU5WcTZkS20rKys0N1BmUE1NOHJPenRiZ3dZTlZ2MzU5dFczYlZzbkp5VXBMUzlQUGYvNXpUWjA2VmJObXpkSy8vdlV2ZmZEQkI1b3dZWUtDKzBGNW4wKzlldlgwOHNzdkYra0FDWUNMbk5mck5WNnYxNVNXM3IxN203MTc5eHBqakRsejVvdzVldlNvYWQyNnRUSEdtSGJ0MmpuMWdtVlBQUEdFYWRXcWxXblZxbFdCdGc0ZVBHaThYcS81OHNzdkM4ejc1Sk5QVEpjdVhjeVFJVU5NWm1abXlMeWNuQnp6ekRQUG1GdHZ2ZFc4Ly83N3h1LzNHMk9NYWR5NGNaR2VROU9tVFl0VXJ5U0Myei9mMytRNnI5ZjdwTmZyL1N3NFA5Sy9XTDF1QUFEQStYR3UrMkxmZlBOTjJQSkFJR0I4UHAvSnlja3gyZG5aemorZnp4ZXhyVVdMRmtXY3QyZlBIdE82ZFd1emE5ZXVzUE85WHE4NWZmcDBTTm5YWDM5dHZ2enlTN043OTI1ejQ0MDNtb2NlZXNoOCtPR0h6cjZZTWNaa1pXV1p1WFBubXBTVUZETjkrblFUQ0FSTUlCQW8wSDdlNTVLVmxXVnljbkpNYm01dTJMckZ3VDdWeFlFanZ5aDFHUmtaMnJadG14NTc3REduYk9IQ2hWR1hDVjRFSzNoNSs3d09IRGdnNmV5VkNuLys4NTg3NVJNbVROREtsU3ZWb2tVTHJWaXhJdXpWQnlXcFI0OGVldlhWVjVXV2xxWVJJMFlVOSttVUtxL1htMlNNNld4WlZnOUp2eXpxY28wYU5YcEVrbk00Mk9QeGhCd2FOc2JrUDFSc1JaZ1hkcm5ncjZoRnFSdHVYcVM2UHh6Umo5U1hxTzNrcjV2M09SZW5uWHoxSTdZWnJkM2d5SVJJN1VSWlgvNzVsaVRsT2JKL1R1MDRoUVdIQ2hUcCtSZTJ2aWpicDFqckQwNFg5ZTlXaE8xVDVOZC9tQzRXWnh0RTYxOUoyNG00WFA1Mm96MnZvbTd6UXZyaVRFZllQaVgrRE1qWHY1SytkNHZkdHpEdjFmejFTL1NlQzlNSFYzNEdGTmEvL08wVTlYa0Vwd3Y3K3hmamRWMXVQZ01pMUMyUjJyVnJoeTMzZUR6RnZpZHVjR2h6T0wvNjFhKzBlUEhpaU5kTGVmLzk5M1hKSlplRWxOV3BVOGQ1dkdMRkN1Y0t6M2xWckZoUmQ5OTl0KzYrKys2b2ZjdDdvUzZndUhqMW9OUXRXN1pNdG0wN2dUY1lTaytjT0tGdTNicnA2Tkdqem8zVlQ1dzRVV2g3YVdscGF0aXdvZGF0VzZkT25UbzU1YjE2OWRLZ1FZT1VtSmlveHg5L1BHb2JQWHYyVkc1dWJvSHl4bzBicTFxMWFzNTBabWFtTm0vZVhQaVRQRThDZ1VBMWo4ZFR5eGhUc1RoRG15M0xtcGgzMmhUanZudlIxcE4zV05HNXRGUFV1dWVqamVLMlU1ejZrZW9WWjNzWFozMFhXanVGMVR2WC9wVFdjUDd6MmU2RjlMZTdrUHB5dnRvcDdkZEFjZCtya2RvNVY3UlR1djBvelhiUHNTM25CV2habG40NDRPaVVod24zRjZ4b0Z3cXRWYXRXMUdYREJWK2dyQkIrVWVyV3JGbFQ0TmZJM054Y1hYcnBwWm8vZjc3YXQyL3YzRmk5VFpzMllkdkl6TXpVb1VPSFZLOWVQWDN3d1FjYU5teVlSbzRjcVdQSGp1bkhQLzZ4SkRtM01ycmxsbHNLN2RPS0ZTdkNYcDJ3Y3VYS0lUZUZ6M3VmdXJLd2JkdTJsWkpXU3JLU2twS2V0MjI3dXFUZlc1YjE4MElXSFM5SmxtV1pQRmRHekwrWGwvZEwxMGdoVjFFc01DL2Njdm5iakZUWHR1MXphU2Rrbm0zYlJlMWJrZWZuYlROYXZVQWdrTC9kRXEwdktNOTZTOXBPeEcxVG5IWUxXMS8rZHMvMStSZDFPd2JyUlpwZjJQckMxREY1Mm96Nk9zczdMOUo2QW9GQXNmN20wZXJtbmVmMys0dThYQ0FRaVBvM0tPNzZnMWQrTFVtL3cwMzcvZjRpMVMzS1BKL1BWNnpsaWpMdDgvbkN2cFk4SGsvWTVZSS9ra1o2RFJZMm5iL2QzTnpjSXJVVHFULzV5M055Y29xMFhQNzUrZXNGcDgrY09STjF1Ymk0T0NOSkowK2VETHUrL05QQitwSGFDY3JNekN4U08vSHg4VkhibDZTRWhBU25MREV4MFFSSGkrVmZQbjliRlNwVWNLWXJWcXdZTXE5cTFhcEdVdkQrdVlWOURrWDhuQ2tNUTI2QjBrZjRSYWtiTldxVUhuend3WkN5ek14TUpTWW1GbW41ZmZ2MmFlalFvUm93WUlEMjc5K3Z1TGc0SlNjbnEyM2J0cG81YzZhR0RCa1NVdi9FaVJQNjlOTlB3MTd3SUJBSTZJWWJiaWo1a3lrN1pzdVdMYzRUYTlTb1VXUExzbm9ZWXpwWWx2WHIvSlZUVTFQL1dyYmRBd0FBRnh2YnRwV2VucTVhdFdvNUJ4MkE4b1R3aTFKM3hSVlhGQ2pidDIrZk1qSXlvZzU3enNyS2tpUU5HalJJbzBhTjBsVlhYYVh1M2J2cnFhZWVrbVZaNnRtenAxSlNVdFNpUll2ekZtaFBuejRkY3ZTNXFBRzl0S1dscFcyV3RGblN3MGxKU2IrMWJidUhwSTZXWlRXSWNkY0FBTUJGWXZMa3lYcnp6VGZWdlh0M1BmTElJMkhySkNjblJ4MFdIWlNibTZzTkd6YWM3eTRDVVJGK1VXYUNBYmR1M2JwYXMyYU5VbEpTTkhqdzRJakRuci82Nml2VnJWdFhVNlpNVVpVcVZkUy9mMysxYnQxYU45MTBreVNwUm8wYUdqSmtpSVlNR2FMbm5udk9LVDhYdDkxMm0wYU5HblhPN1pTbUxWdTJwRXNhSm1sWXc0WU5mKzN4ZUhyRXVrOEFBTURkWG5ubEZYMzQ0WWQ2NjYyM05HTEVDTDN5eWl2cTNidDMyTHFyVjY4dXRMMW16WnFkN3k0Q2hTTDhva3owNmRQSHVWbjZvVU9IMUsxYk44MmNPZE9abjV1Yks5dTI4NTd6cDZ1dnZscno1czFUWEZ5Y3VuZnZyZ1lOR2hRWTR0eXhZMGRsWkdSbyt2VHBhdHEwcVRQVXVWMjdkaVhxWi83Z2UvandZVldyVmszSGpoMjdJSzh1dUczYnRqMlNubzUxUHdBQWdEdGxaV1ZwM0xoeDJyNTl1MmJNbUtHYU5XdnFwWmRlMGtNUFBhVDkrL2RyMkxCaHFseTVjc2d5R3pkdTFQRGh3eU8yK2ZycnI1ZDJ0NEd3THJ5OWViaFNNUGhLMGpmZmZLUE9uVHZybDc4OGV5ZWY2NjY3VHBzMmJkS1lNV1BVdW5YcmtPV0N3NDZmZi81NVhYbmxsV0hiN3RtenArNjU1eDRuK041d3d3MmFObTFhMk12NjI3YXR2L3psTDBYdTk4Q0JBL1g5OTk4clBqNiswRXZ2QXdBQXVNbkdqUnMxZHV4WTFhdFhUNisvL3JxcVZxMHFTYXBldmJwZWVlVVZqUnMzVGlrcEtSbzRjS0RhdDIvdjdJczFhZEpFeTVjdmoyWFhnYkRLelNYVlVicUNWeGpjc21WTHFhOHJlSVhoNHQ1enpzMkM5ek5PVFUzbFBRa0F3RVdvTFBmRmltTENoQWxhdVhLbFdyUm9FWElualB4NjlPaWh4WXNYeSt2MWFzU0lFVXBPVHRhbVRac0tiYjlaczJZWDFEbS83SXRkSERqeWl6Skg2QVVBQUxpdzllclZTNE1HRFZKaVlxSWVmL3p4cUhWNzl1enAzQm9zcjhhTkc2dGF0V3JPZEdabXBqWnYzbnplK3dvVUZlRVhBQUFBUUlqZ3JZeHV1ZVdXUXV1dVdMRkNGU3RXTEZCZXVYTGxrS1BHTFZ1MlBIOGRCRXFBOEFzQUFBQWdyQk1uVHVqVFR6OTF6dWZOS3hBSW5MZmJUZjcvOXU0L09NcnE4UGY0NXlRYktoRUJFVWhqS21Ca3BBNFNraWNxcEtsU1lMelZ5cS9DV01FYS9LcGZFVkd4Nm1WME9tMi9hdWNxbzFnWktCWVJxaGEvaklyU2NvdS9McFVoVnhDdWtDeEpSSTBGVEVSQVFnd0VURERaSCtmK3dTVE5Ha0NnMlp6TnMrL1hYK2M1eis3T1owa1k5c041OWpsQVo2RDhBZ0FBQU9od0RRME5NZHRZdHR6SUZIQ0Y4Z3NBQUFDZ3cxMTMzWFh0dHBFRVhLTDhBZ0FBQURpaGE2NjU1b3llOSszaVcxTlRhSzFNS0FBQUlBQkpSRUZVbzU0OWUrcmd3WU1LQktnaDZIejgxZ0VBQUFBNHJpdXV1RUtMRmkwNjdtNGQwV2hVczJmUFB1WFh1dnZ1dTNYZ3dBRUZBZ0ZOblRxMUkyTUNwNFR5Q3dBQUFPQzQvdlNuUDUzd1hFcEtpdjc0eHovR3pKMXNqOTlYWDMyMXczSUJaNElOVndFQUFBQUF2c2ZLTDJMazUrZTdqZ0FBQUpDMCtDd0d4QThydjVBa1dXcy9jSjBCK3RCMUFBQUE0QWFmeFJJQ244VUFKRDdQODZ6bmVkWjFEZ0FBZ0dURVp6RjBCYXo4QWdBQUFBQjhqL0lMQUFBQUFQQTl5aThBQUFBQXdQY292d0FBQUFBQTM2UDhBZ0FBQUFCOGovSUxBQUFBQVBBOXlpOEFBQUFBd1Bjb3Z3QUFBQUFBMzZQOEFnQUFBQUI4ai9JTEFBQUFBUEE5eWk4QUFBQUF3UGNvdndBQUFBQUEzNlA4QWdBQUFBQjhqL0lMQUFBQUFQQTl5aThBQUFBQXdQY292d0FBQUFBQTM2UDhBZ0FBQUFCOGovSUxBQUFBQVBBOXlpOEFBQUFBd1Bjb3Z3QUFBQUFBMzZQOEFnQUFBQUI4ai9JTEFBQUFBUEE5eWk4QUFBQUF3UGNvdndBQUFBQUEzNlA4QWdBQUFBQjhqL0lMQUFBQUFQQTl5aThBQUFBQXdQY292d0FBQUFBQTM2UDhBZ0FBQUFCOGovSUxBQUFBQVBBOXlpOEFBQUFBd1Bjb3Z3QUFBQUFBMzZQOEFnQUFBQUI4ai9JTEFBQUFBUEE5eWk4QUFBQUF3UGNvdndBQUFBQUEzNlA4QWdBQUFBQjhqL0lMQUFBQUFQQTl5aThBQUFBQXdQY292d0FBQUFBQTM2UDhBZ0FBQUFCOGovSUxBQUFBQVBBOXlpOEFBQUFBd1Bjb3Z3QUFBQUFBMzZQOEFnQUFBQUI4ai9JTEFBQUFBUEM5Z09zQXdKbkl6YzI5MlJqejUyL1A1K1hsUlZyRzF0cmZiTnUyN2ZIT1RRWUFBQUFnRVZGKzBTVVpZOVlhWTlwZHVkQjJMaEtKdk55NXFRQUFBQUFrS2k1N1JwY1VEQWIzU3Rwd292UFcyckx5OHZMUE9qRVNBQUFBZ0FSRytVV1haYTFkY2FKenhwZzFuWmtGQUFBQVFHS2ovS0lyZS9ORUo4TGg4UExPREFJQUFBQWdzVkYrMFdVRmc4RnFhKzJXYjg5YmF6OHFMeSt2ZEpFSkFBQUFRR0tpL0tLck85NU5yZDd1OUJRQUFBQUFFaHJsRjExYUpCSjU0emh6LyswaUN3QUFBSURFUmZsRmwxWmVYbDVwcmQzZVptcFhlWGw1cWJOQUFBQUFBQklTNVJkZG5yVzI3VXJ2Q1crQ0JRQUFBQ0I1VVg3UjVVVWlrZFp0alU2Mi9SRUFBQUNBNUVYNVJaZFhVVkh4b2FUUEpYMFpEQVkzdTg0REFBQUFJUEVFWEFjQU9vQzExcjRvNlh4SjFuVVlBQUFBQUltSDhndS8rTitTZXJrT0FRQUFrQXp5OHZMR1NycjJPUFB6Mmh4dUNnYURyM2RlS3VEa0tMOUp4dk84ZHlXTmNaMGpYanpQY3gyaHcxbHJQd2dHZ3lOYzV3QUFBR2dqYkl4NTROdVRiZWNpa2Nqa3pvMEVuQnpmK1UwK3ZpMitmbVdNdWNKMUJnQUFnTGFDd2VCR2EyM2RTUjV5T0J3T3Y5RnBnWUJUd01wdmtpb3BLWEVkQWFjZ1B6L2ZkUVFBQUlEakNVdDZSZEtkSnpqL2orM2J0emQzWWg3Z083SHlDd0FBQU9CTXJEclJDV3Z0eXM0TUFwd0t5aThBQUFDQTAzYmt5SkgzSkIzKzlyeTF0dUhnd1lOL2N4QUpPQ25LTHdBQUFJRFR0bVBIamlacjdXdmZuamZHckt1cXF2ckdSU2JnWkNpL0FBQUFBTTZJdGJiZFZrYlJhSlR0alpDUUtMOEFBQUFBemtoTlRjMTZTUTF0cG82R1FpSEtMeElTNVJjQUFBREFHZG03ZDIranBMYmY3eTNldm4zNzE2N3lBQ2REK1FVQUFBQnd4cUxSYU52di9YS2pLeVFzeWk4QUFBQ0FNM2IwNk5GM0pYMWpyVzBPaFVLdnVzNERuQWpsRnducjdiZmZWbE5UMDJrLzcrT1BQOWFERHo0WU0vZkJCeC9veWl1djFKWXRXem9xSGdBQUFDUlZWbFllc2RhdU1jWnNxS2lvT09nNkQzQWlBZGNCZ09PeDF1cXR0OTdTbTIrK3FhZWZmbG8vLy9uUFZWZFgxM3ErcWFsSjMvdmU5MXFQTjJ6WTBEcGV2MzY5emp2dnZOYmpyNy8rV25Qbnp0V2tTWlAwNUpOUDZzVVhYMVQzN3QwNzU0MEFBQUFrQVd2dHE1Sys3em9IY0RMR2RRQjBMcy96ckNTVmxKUzRqdktkR2hzYjljdGYvbElUSmt6UUxiZmMwanJmM055c2dvS0NFNzZIaVJNbjZva25udENRSVVQVTNOeXMrKzY3VHhkZmZMSHV2ZmRlelpzM1Q3dDI3ZExUVHo4ZFU1NFRWWDUrdmlTcHRMU1V2NnNBQUVENStmbnAxdHByckxXampER0ZrcklrblNjcHpYRzBSQkcyMXRaSjJtdU1lVjlTY1VORHcxdVZsWlZIWEFlRGUxejJqSVNWbnA2dStmUG5hOXEwYVhyODhjZTFjT0hDZG85cGJHelVqQmt6RkE2SEpVbGJ0bXpSVjE5OXBTRkRodWpRb1VPNjY2NjcxTDkvZjgyZVBWdVNkUC85OTZ0Ly8vNjY1WlpiOU5sbm4zWHErd0VBQURoVHc0WU5POWZ6dlA5bHJkMG42WFZqekd4SitUcTIya3J4L1plQU1hYS9NU1pYMGl4SnI2U25wKy9MemMzOVEwNU9Ubi9YNGVBV2x6MGpvUTBjT0ZDU2RNMDExMmpXckZrYU4yNmNzckt5V3MrdldyVks1NTkvdmdLQlk3L0tMN3p3Z2lScDU4NmRtalZybGlaTm1xUTc3N3l6OWZFcEtTbDYrT0dIOWRKTEwrbm1tMi9XWC83eUZ3MGFOS2pUM2c4QUFNRHB5cy9Qdno0YWpUNHI2VnhqakhKemMxVllXQ2pQODVTVmxhWGV2WHUzZmhaS2R1RndXUFgxOWRxM2I1OUtTMHYxL3Z2dmErdldyV2RiYSs5TFNVbTV6Zk84ZTB0TFMxOXduUk5BSi9BOHozcWVaeFBkSC83d0J6dDY5R2c3Y3VUSTFybW5uMzdhenA0OTJ6WTFOVm5QODJ4RFE0TWRQMzY4UFhEZ2dMWFcyZzgrK01CZWYvMzF0ckN3MEVZaUVmdmhoeDlhYTIyNzkzdlpaWmRaYTYydHI2L3ZwSGR6NWxwK1hxNS9id0FBZ0JPcG51Zk5iL2s4Y045OTk5bXFxaXJYSDArNm5EMTc5dGdISDN5dzlYT1Y1M25MeENJZzRIOWRwZnkyYUZ0K201cWFiSFYxZFd2NWpVYWpkc2VPSGEzbmYvZTczOW1OR3pmYXdzTENtTmM0VWZudENpaS9BQUFrcllEbmVjOTdubWRIalJwbC8vR1BmN2orV05MbGJkcTB5WTRkTzdibDg5VmY4L1B6dVZ3OHlmQS9Ia2g0WldWbG1qbHpacnY1SC8zb1J6SEhyNy8rdXM0Ly8veVl1ZWJtWm5YcjFpMnUrUUFBQURwYVhsN2VYRW4vMGE5ZlB5MWV2Sml2YVhXQWtTTkhhdm55NWJyampqdTBaOCtlU2RiYVp5WGQ2am9YT2cvbEZ3bHYrUERoMnJScFUrdHh5OTJlMjg2ZHlPN2R1NVdSa1JIUGVBQUFBQjBxTnpmM1JtUE1BNzE3OTlaenp6Mm5DeTY0d0hVazM4ak16TlJ6enoybm0yKytXUWNPSExqRjg3elMwdExTUDdyT2hjN0IzWjZSOENLUmlOYXZYMzlHejMzLy9mZVZrNVBUc1lFQUFBRGlKQzh2Ny95VWxKUS9wYWFtNnJISEhxUDR4a0ZHUm9ibXpadW5RQ0FnYSszY1ljT0daYnZPaE01QitVWENDb1ZDaWtRaXV1V1dXN1I5Ky9iVGZuNWpZNk5XckZpaDY2NjdMZzdwQUFBQU9wNHhacjZrbmxPblR0V0lFU05jeC9HdFN5KzlWRE5uenBReDV1eEFJTERFZFI1MERzb3ZFbFo1ZWJuT09lY2N6Wmd4UTNmZGRkZHBQZGRhcTEvLyt0ZTYrT0tMK1ljREFBQjBDVGs1T1NNa1haK1ptYW03Nzc3YmRSemZ1K21tbXpSbzBDQVpZOFlPSHo3OGY3ak9nL2lqL0NKaDVlZm5hK1hLbGZyeGozOGNNNStTa3FKeDQ4YWQ4SG0zMzM2N2pER2FObTJhZnYvNzM3YzcvOEFERDNSNFZnQUFnSDlYYW1ycUk5S3h6ekxjc0RQKzB0TFNOSHYyYkVuLytyT0h2eG5YQWRDNVdyYk5LU2twY1IwRnB5QS9QMStTVkZwYXl0OVZBQUI4YlBqdzRVTlRVMU0vek1ySzB1clZxMlVNLy9SM0JtdXRmdkdMWDJqWHJsMHl4b3dzS1NuNWY2NHpJWDVZK1FVQUFBQWNTMDFOL1U5Sm1qUnBFc1czRXhsalZGUlVKRW1LUnFPL2Nod0hjVWI1QlFBQUFCd2FPblJvTjJ2dDlFQWdvTW1USjd1T2szVEdqQm1qdExRMEdXT3VIVFJvMEZtdTh5QitLTDhBQUFDQVE5MjZkYnZLR05Nbkx5OVB2WHYzZGgwbjZmVG8wVU9qUm8yU3BGNTkrdlNaNkRvUDRvZnlDd0FBQURoa3JiMWFrZ29MQzExSFNWcWpSNCtXSkZscjJTUFR4eWkvQUFBQWdFUEdtUEdTZE5WVlY3bU9rclNHRHgvZU1yelNaUTdFRitVWEFBQUFjR1RvMEtGOWpER1g5T25UUndNSERuUWRKMmxsWm1ZcUl5TkR4cGhCT1RrNS9WM25RWHdFWEFlQUd5MWI2QUFBQU1DZHRMUzBIRWthUEhpdzZ5aEpMeWNuUjJ2WHJsVWdFUGl4cEZXdTg2RGpzZktiWkt5MUg3ak9nTlAyb2VzQUFBQWdQb3d4UDVTa0N5KzgwSFdVcEhmSkpaZTBERmtsOGlsV2ZwTk1NQmdjNFRwRFBIaWVaeVdwdExTVWpmRUFBRUNYMFZKK0UvV1M1M2ZmZlZlZmZQS0o3cnJycnBqNXlaTW42N1hYWGxOS3luZXZwUlVVRkdqVHBrM3hpdGhoc3JLeUpFblcyb3NjUjBHY1VINEJBQUFBUjZ5MUZ4dGpOR0RBQU5kUjJySFdhdW5TcFpvelowNjdjOVhWMWJMV3hzeGRlKzIxeDMyZDV1Ym00NTU3NUpGSGRNVVZWM1JNMkE2UWtaSFJNa3k4SHdZNkJPVVhBQUFBY0NkVGt2cjI3ZXM2Unp0dnZQR0dzck96bFp1YnE2cXFLdDE2NjYweDU2KysrdXFZNDNYcjFoMzNkUW9LQ3ZUV1cyL0ZMV2RINmRXclY4dndQSmM1RUQrVVh3QUFBTUFSWTh6M0plbmNjODkxSFNYR29VT0g5UHp6ejJ2SmtpVmF2bnk1UHZyb281aHltNStmcjdWcjF5bzFOZFZoeW83VnMyZFBTWkl4aHZMclU1UmZBQUFBd0oyekpTazlQZDExamhocjFxeFJUVTJOYnJ2dE50WFgxK3ZsbDE4K3BlY1ZGQlNvZi8vWW5ZSkNvWkFtVHB6WWVyeG56eDV0M2JxMVEvTjJoTFBPT3F0bDJOMWxEc1FQNVJjQUFBQndwN3NrZGV2V3pYV09HRk9tVE5IRWlSUDEwRU1QcWFpb1NCa1pHUm96Wmt6TVk5cGU5cnhvMGFMV3V5V3ZYcjA2NW5FRkJRVXhjd1VGQlhGTWZ1YlMwdEphaG9uMXcwQ0hvZndDQUFBQWpobVRXQnRXZE8vZVhTdFhybFJhV3BxbVRKa2k2Y1RmNmZXaHhQcGhvTU5RZmdFQUFBQkhyTFhmR0dONk5EVTFKZFNsejd0MjdkSlRUejJsdkx3OFRaOCtYZW5wNlZxOGVQRUo3K2pjOW9aVzQ4YU5heDBmUG54WXpjM05HanQyckxwM1AzWTFjWE56YzN6RG42RlFLTlF5YkhLWkEvRkQrUVVBQUFEY2FaRFU0K2pSb3dsVmZudjA2S0diYnJwSjJkblp5czdPYnQySHVLYW1SaVVsSlRHUHZmenl5MXZIOCtiTlUyRmhvU1JwdzRZTldySmtpVDcrK0dNTkhqeFlqejc2cURJeU1yUng0OGJPZXlPbm9hbnBXT2UxMW43ak9Bcmk1THQzcFFZQUFBQVFGOGFZL1pKMDhPQkIxMUZpOU8vZlgzZmZmYmQrOXJPZktUczdXNTkrK3VrcFBhK3dzRkNOalkxNi9QSEh0V0xGQ2kxY3VGQ0JRRUFQUHZpZzdydnZQaFVYRjdlVzQwUnorUERobHVGWExuTWdmaWkvQUFBQWdEdjdKS20ydHRaMWpoaTdkdTNTc21YTE5HdldMSTBaTTBiejU4Ly96dWMwTnpmcnRkZGUwN1JwMHpSZ3dBQXRXclNvZGUvYzdPeHNMVml3UUN0V3JORHMyYk5WWGw0ZTc3ZHcydXJyNnlWSnhoaktyMDl4MlRNQUFBRGdpTFgyVTJQTVQzZnYzcTJSSTBlNmp0T3F1cnBhZFhWMXV1R0dHelIzN3R6V1BYQWx0ZnZlYnpRYVZUZ2MxdlRwMHpWczJEQXRYYnBVL2ZyMWEvZWFmZnYyMWVMRmk3Vm16Um85L1BERGV2TEpKM1hSUlJmRi9iMmNxdjM3OTdjTWQ3dk1nZmloL0FJQUFBQ09XR3MvTWNhb3FxcktkWlFZbzBlUDF1alJvOXZOUC9QTU14b3hZa1RNM0pZdFd4UUlCTFI4K2ZLMjJ3VzF1dkhHRzF2SHhoaU5IejllNDhlUDcvalEvNmE5ZS9kS2txeTFPeDFIUVp4dzJUTUFBQURnaURHbVVsTENsZDhUK1hieGxmNTF3NnZqRlY5SnV1ZWVlK0thcWFOODhza25rcVJvTkJwMEhBVnhRdmtGQUFBQUhFbEpTU21UcEIwN2RyaU9rdlRLeXNva1NTa3BLUnNjUjBHY1VINEJBQUFBUjBwS1NtcXR0ZitzcmEzVkYxOTg0VHBPMHFxcHFkRytmZnNrYVhjd0dOenJPZy9pZy9JTEFBQUF1UFYzU1hydnZmZGM1MGhhTGF1KzFscFdmWDJNOGdzQUFBQTRaSXhaSzBrYk4yNTBIU1ZwRlJjWFM1S01NVzg2am9JNG92d0NBQUFBRHRYVjFhMlhkSGpyMXEwNmN1U0k2emhKcDdHeFVldldyWk8xdHNFWXM4cDFIc1FQNVJjQUFBQndxS3FxNmh0Skw0VkNJYTFldmRwMW5LUlRYRnlzcHFZbVNYcTdwS1NrMFhVZXhBL2xGd0FBQUhBc0Vva3NsYVJWcTFiSld1czZUdEt3MXVxbGwxNXFPVnpvTWd2aWovSUxBQUFBT0ZaV1ZoYTAxaFpYVjFmcm5YZmVjUjBuYVd6ZXZMbGxmOS9TWURCWTdEb1A0b3Z5Q3dBQUFDU0czMG5Tczg4K3ExQW81RHFMNzRYRFlTMWNlR3l4TnhxTlB1bzREam9CNVJjQUFBQklBTUZnOFA5S2V1UHp6ei9YYzg4OTV6cU83NjFjdVZLVmxaV3kxbTdjdG0wYlg3Wk9BcFJmQUFBQUlFR0V3K0Y3SkRXOCtPS0xxcWlvY0IzSHQzYnMyS0VGQ3haSTB0Rm9OSHFINnp6b0hKUmZBQUFBSUVHVWw1ZC9GbzFHZnhVT2h6Vm56aHp0MzcvZmRTVGZxYXVyMC8zMzM2L201bVpGbzlIZmw1V1ZiWGVkQ1oyRDhnc0FBQUFra0czYnRpMlY5TnlCQXdkMCsrMjNhOSsrZmE0aitVWnRiYTFtenB5cFBYdjJTTkxLYmR1MlBlNDZFem9QNVJjQUFBQklNTWFZdXlUOWJjK2VQU29xS3RLV0xWdGNSK3J5S2lvcVZGUlVwSjA3ZDByU3U0Y1BIeTV5blFtZHk3Z09BSFFFei9Pc0pKV1dsdkk3RFFBQS9DTGdlZDZmSlJWSjBvUUpFelJqeGd4bFptWTZqdFcxMU5iV2F0bXlaVnE1Y21YTEhzcC9OY2JjVUZKU3dpMjFrd3hGQWI1QStRVUFBSDdsZWQ0ZGtwNlExTk1Zb3l1dnZGSmp4NDdWa0NGRDFLOWZQL1hvMFVPQlFNQjF6SVFRaVVUMDlkZGZxN2EyVnBXVmxTb3VMdGE2ZGVzVWpVWWxxY0ZhKzEvQllQQXAxem5oQmtVQnZrRDVCUUFBZnBhVGs5TS9OVFgxTVVsVGpURm51ODdUeFJ5VnRDb2NEajlVWGw3K2hlc3djSWVpQUYrZy9BSUFnR1F3Wk1pUWM5TFQwMjh5eHZ4RVVvNmtmcEo2U1dMcDk1aUl0YlplMGxlU3lxMjE3MFVpa2I5VVZGUWNkQjBNQURxRTUzbTJwUUFEQUFBQXdMZHh0MmNBQUFBQWdPOVJmZ0VBQUFBQXZrZjVCUUFBQUFENEh1VVhBQUFBQU9CN2xGOEFBQUFBZ085UmZnRUFBQUFBdmtmNUJRQUFBQUQ0SHVVWEFBQUFBT0I3bEY4QUFBQUFnTzlSZmdFQUFBQUF2a2Y1QlFBQUFBRDRIdVVYQUFBQUFPQjdsRjhBQUFBQWdPOVJmZ0VBQUFBQXZrZjVCUUFBQUFENG5uRWRBRGdUZVhsNVl5VmQyM0pzakhsQWtxeTFUN1Y1MktaZ01QaDZaMmNEQUFBQWtIZ0NyZ01BWnlqY1VuamJhanNYaVVRbWQyNGtBQUFBQUltS3k1N1JKUVdEd1kzVzJycVRQT1J3T0J4K285TUNBUUFBQUVob2xGOTBWV0ZKcjV6ay9EKzJiOS9lM0ZsaEFBQUFBQ1EyeWkrNnNsVW5PbUd0WGRtWlFRQUFBQUFrTnNvdnVxd2pSNDY4Situd3QrZXR0UTBIRHg3OG00TklBQUFBQUJJVTVSZGQxbzRkTzVxc3RhOTllOTRZczY2cXF1b2JGNWtBQUFBQUpDYktMN28wYTIyN3JZeWkwU2piR3dFQUFBQ0lRZmxGbDFaVFU3TmVVa09icWFPaFVJanlDd0FBQUNBRzVSZGQydDY5ZXhzbHRmMStiL0gyN2R1L2RwVUhBQUFBUUdLaS9LTExpMGFqYmIvM3k0MnVBQUFBQUxSRCtVV1hkL1RvMFhjbGZXT3RiUTZGUXErNnpnTUFBQUFnOFZCKzBlVlZWbFllc2RhdU1jWnNxS2lvT09nNkR3QUFBSURFWTF3SFFOZVNuNStmYnEyOXhsbzd5aGhUS0NsTDBubVMwaHhIU3hSaGEyMmRwTDNHbVBjbEZUYzBOTHhWV1ZsNXhIVXdBQUFBSUpsUmZuRktoZzBiZG01YVd0ci9sSFMzcEo2dTgzUWwxdG9HYSsyU2FEUTZ0N3k4dk1aMUhnQUFBQ0FaVVg3eG5mTHo4NitQUnFQUEdtUE9OY1lvTnpkWGhZV0Y4anhQV1ZsWjZ0Mjd0d0tCZ091WUNTRWNEcXUrdmw3Nzl1MVRhV21wM24vL2ZXM2R1bFhXV2trNkxPbmUwdExTRjl5bUJBQUFBSklQNVJjbmsrcDUzbE9TN3BXa1VhTkc2ZDU3NzlYQWdRTWR4K3BhOXU3ZHF3VUxGbWp0MnJVdFUzOHVMUzI5UTFMWVlTd0FBQUFncVZCK2NTSUJ6L09lay9RZjU1eHpqbjc3Mjk5cTdOaXhyak4xYVpzM2I5WnZmdk1iSFR4NFVKTCtab3o1UlVsSlNjaDFMZ0FBQUNBWnBMb09nTVNVbDVmM2hERm1WcjkrL2JSMDZWSjVudWM2VXBmM2d4LzhRRmRmZmJXS2k0dDE1TWlSSDByNndiNTkrMWE3emdVQUFBQWtBMVorMFU1dWJ1Nk5LU2twLzkyN2QyKzk4TUlMdXVDQ0MxeEg4cFg5Ky9mcjVwdHYxb0VEQnlUcG50TFMwais2emdRQUFBRDRIZVVYTWZMeThzNDN4bnljbXByYWMrSENoUm94WW9UclNMNzA0WWNmNnJiYmJsTW9GR29JaDhNNUZSVVZ1MXhuQWdBQUFQd3N4WFVBSkJaanpIeEpQYWRPblVyeGphTkxMNzFVTTJmT2xESG03RUFnc01SMUhnQUFBTUR2V1BsRnE1eWNuQkdCUUdCelptYW1WcTFhcFc3ZHVybU81R3VoVUVoVHAwNVZWVldWSXBISVQ4dkt5djZQNjB3QUFBQ0FYN0h5aTFhcHFhbVBTTkx0dDk5TzhlMEVhV2xwbWoxN3RxUi8vZGtEQUFBQWlBL0tMeVJKdzRjUEgycU0rV2xXVnBZbVRKamdPazdTdU9xcXE1U2RuUzFKSS9Qejg3bk9IQUFBQUlnVHlpOGtTYW1wcWY4cFNaTW1UWkl4WEEzZldZd3hLaW9xa2lSRm85RmZPWTREQUFBQStCYmxGeG82ZEdnM2ErMzBRQ0NneVpNbnU0NlRkTWFNR2FPMHREUVpZNjRkTkdqUVdhN3pBQUFBQUg1RStZVzZkZXQybFRHbVQxNWVubnIzN3UwNlR0THAwYU9IUm8wYUpVbTkrdlRwTTlGMUhnQUFBTUNQS0wrUXRmWnFTU29zTEhRZEpXbU5IajFha21TdHZjNXhGQUFBQU1DWEtMK1FNV2E4ZE96bVMzQmorUERoTGNNclhlWUFBQUFBL0lyeW0rU0dEaDNheHhoelNaOCtmVFJ3NEVEWGNaSldabWFtTWpJeVpJd1psSk9UMDk5MUhnQUFBTUJ2S0w5SkxpMHRMVWVTQmc4ZTdEcEswc3ZKeVpFa0JRS0JIenVPQWdBQUFQZ081VGZKR1dOK0tFa1hYbmloNnloSjc1SkxMbWtaNXJ2TUFRQUFBUGdSNVRmSnRaVGZSTDNrK2QxMzM5V2lSWXZhelUrZVBGblJhUFNVWHFPZ29LQ2pZOFZGVmxhV0pNbGFlNUhqS0FBQUFJRHZCRndIZ0Z2VzJvdU5NUm93WUlEcktPMVlhN1YwNlZMTm1UT24zYm5xNm1wWmEyUG1ycjMyMnVPK1RuTno4M0hQUGZMSUk3cmlpaXM2Sm13SHlNaklhQmttM2c4REFBQUE2T0lvdjhpVXBMNTkrN3JPMGM0YmI3eWg3T3hzNWVibXFxcXFTcmZlZW12TSthdXZ2anJtZU4yNmRjZDluWUtDQXIzMTFsdHh5OWxSZXZYcTFUSTh6MlVPQUFBQXdJOG92MG5PR1BOOVNUcjMzSE5kUjRseDZOQWhQZi84ODFxeVpJbVdMMSt1ano3NktLYmM1dWZuYSszYXRVcE5UWFdZc21QMTdObFRrbVNNb2Z3Q0FBQUFIWXp5aTdNbEtUMDkzWFdPR0d2V3JGRk5UWTF1dSswMjFkZlg2K1dYWHo2bDV4VVVGS2gvLzlpZGdrS2hrQ1pPbk5oNnZHZlBIbTNkdXJWRDgzYUVzODQ2cTJYWTNXVU9BQUFBd0k4b3YrZ3VTZDI2ZFhPZEk4YVVLVk0wY2VKRVBmVFFReW9xS2xKR1JvYkdqQmtUODVpMmx6MHZXclNvOVc3SnExZXZqbmxjUVVGQnpGeWkzZ0FyTFMydFpaaFlQd3dBQUFEQUJ5aS9rQ1FaWTF4SGlORzllM2V0WExsU2FXbHBtakpsaXFRVGY2ZlhoeExyaHdFQUFBRDRBT1UzeVZscnZ6SEc5R2hxYWtxb1M1OTM3ZHFscDU1NlNubDVlWm8rZmJyUzA5TzFlUEhpRTk3UnVlME5yY2FORzljNlBuejRzSnFibXpWMjdGaDE3MzdzYXVMbTV1YjRoajlEb1ZDb1pkamtNZ2NBQUFEZ1I1UmZORWpxY2ZUbzBZUXF2ejE2OU5CTk45Mms3T3hzWldkbnQrNURYRk5UbzVLU2twakhYbjc1NWEzamVmUG1xYkN3VUpLMFljTUdMVm15UkI5Ly9MRUdEeDZzUng5OVZCa1pHZHE0Y1dQbnZaSFQwTlIwclBOYWE3OXhIQVVBQUFBQS9NWHp2RExQOCt3Ly8vbFBtNmlhbXByc3RtM2JyTFhXZXA3WDd2eGxsMTBXYzl6UTBHQWZlK3d4ZStlZGQ5cERodzdaa1NOSDJwMDdkOXBwMDZiWjlldlhkMHJtTS9INTU1OWJ6L05zWGw3ZXA2NS9Md0FBQUFDL1NYRWRBTTd0azZUYTJsclhPV0xzMnJWTHk1WXQwNnhac3pSbXpCak5uei8vTzUvVDNOeXMxMTU3VGRPbVRkT0FBUU8wYU5HaTFyMXpzN096dFdEQkFxMVlzVUt6Wjg5V2VYbDV2Ti9DYWF1dnI1Y2tHV08rY2h3RkFBQUE4QjB1ZTA1eTF0cFBqVEUvM2IxN3QwYU9IT2s2VHF2cTZtclYxZFhwaGh0dTBOeTVjMXYzd0pYVTdudS8wV2hVNFhCWTA2ZFAxN0JodzdSMDZWTDE2OWV2M1d2MjdkdFhpeGN2MXBvMWEvVHd3dy9yeVNlZjFFVVhYUlQzOTNLcTl1L2YzekxjN1RJSEFBQUE0RWVVM3lSbnJmM0VHS09xcWlyWFVXS01IajFhbzBlUGJqZi96RFBQYU1TSUVURnpXN1pzVVNBUTBQTGx5OXR1RjlUcXhodHZiQjBiWXpSKy9IaU5IeisrNDBQL20vYnUzU3RKc3RidWRCd0ZBQUFBOEIwdWUwNXl4cGhLU1FsWGZrL2syOFZYK3RjTnI0NVhmQ1hwbm52dWlXdW1qdkxKSjU5SWtxTFJhTkJ4RkFBQUFNQjNLTDlKTGlVbHBVeVNkdXpZNFRwSzBpc3JLNU1rcGFTa2JIQWNCUUFBQVBBZHltK1NLeWtwcWJYVy9yTzJ0bFpmZlBHRjZ6aEpxNmFtUnZ2MjdaT2szY0ZnY0svclBBQUFBSURmVUg0aFNYK1hwUGZlZTg5MWpxVFZzdXBycldYVkZ3QUFBSWdEeWk5a2pGa3JTUnMzYm5RZEpXa1ZGeGRMa293eGJ6cU9BZ0FBQVBnUzVSZXFxNnRiTCtudzFxMWJkZVRJRWRkeGtrNWpZNlBXclZzbmEyMkRNV2FWNnp3QUFBQ0FIMUYrb2FxcXFtOGt2UlFLaGJSNjlXclhjWkpPY1hHeG1wcWFKT250a3BLU1J0ZDVBQUFBQUQraS9FS1NGSWxFbGtyU3FsV3JaSzExSFNkcFdHdjEwa3N2dFJ3dWRKa0ZBQUFBOERQS0x5UkpaV1ZsUVd0dGNYVjF0ZDU1NXgzWGNaTEc1czJiVy9iM0xRMEdnOFd1OHdBQUFBQitSZmxGVzcrVHBHZWZmVmFoVU1oMUZ0OExoOE5hdVBEWVltODBHbjNVY1J3QUFBREExMUpkQjBEaStQTExMNnN6TXpNdnI2K3Z2OWhhcThzdnY5eDFKRjk3NVpWWDlQZS8vMTNXMm8zYnRtMTcwSFVlQUFBQXdNOVkrVVdNY0RoOGo2U0dGMTk4VVJVVkZhN2orTmFPSFR1MFlNRUNTVG9halVidmNKMEhBQUFBOER2S0wyS1VsNWQvRm8xR2Z4VU9oelZuemh6dDM3L2ZkU1RmcWF1cjAvMzMzNi9tNW1aRm85SGZsNVdWYlhlZENRQUFBUEE3TG50R08xOSsrV1ZwWm1abVZtTmpZLzc2OWV2MWs1LzhST2VjYzQ3cldMNVFXMXVyTysrOFU5WFYxWkswTWhnTTN1czZFd0FBQUpBTVdQbkZjUmxqN3BMMHR6MTc5cWlvcUVoYnRteHhIYW5McTZpb1VGRlJrWGJ1M0NsSjd4NCtmTGpJZFNZQUFBQWdXUmpYQVpEUUFwN24vVmxTa1NSTm1EQkJNMmJNVUdabXB1TllYVXR0YmEyV0xWdW1sU3RYdHV5aC9GZGp6QTBsSlNYY1Voc0FBQURvSkpSZmZDZlA4KzZROUlTa25zWVlYWG5sbFJvN2RxeUdEQm1pZnYzNnFVZVBIZ29FQXE1akpvUklKS0t2di81YXRiVzFxcXlzVkhGeHNkYXRXNmRvTkNwSkRkYmEvd29HZzArNXpna0FBQUFrRzhvdlRrbE9UazcvMU5UVXh5Uk5OY2FjN1RwUEYzTlUwcXB3T1B4UWVYbjVGNjdEQUFBQUFNbUk4b3ZUTW1USWtIUFMwOU52TXNiOFJGS09wSDZTZWtsaTZmZVlpTFcyWHRKWGtzcXR0ZTlGSXBHL1ZGUlVISFFkREFBQUFBQUFBQUFBQUFBQUFBQUFBQUFBQUFBQUFBQUFBQUFBQUFBQUFBQUFBQUFBQUFBQUFBQUFBQUFBQUFBQUFBQUFBQUFBQUFBQUFBQUFBQUFBQUFBQUFBQUFBQUFBQUFBQUFBQUFBQUFBQUFBQUFBQUFBQUFBQUFBQUFBQUFBQUFBQUFBQUFBQUFBQUFBQUFBQUFBQUFBQUFBQUFBQUFBQUFBQUFBQUFBQUFBQUFBQUFBQUFES3RzalBBQUFBTUVsRVFWUUFBQUFBQUFBQUFBQUFBQUFBQUFBQUFBQUFBQUFBQUFBQUFBQUFBQUFBQUFBQUFBQUFBQUFBUU5ML0I4ZkpDV1JyUDZkRUFBQUFBRWxGVGtTdVFtQ0MiLAoJIlRoZW1lIiA6ICIiLAoJIlR5cGUiIDogImZsb3ciLAoJIlZlcnNpb24iIDogIjkwIgp9Cg=="/>
    </extobj>
    <extobj name="ECB019B1-382A-4266-B25C-5B523AA43C14-2">
      <extobjdata type="ECB019B1-382A-4266-B25C-5B523AA43C14" data="ewoJIkZpbGVJZCIgOiAiMjEzNDM1NzU0MjcxIiwKCSJHcm91cElkIiA6ICI0NjMzODA2MzUiLAoJIkltYWdlIiA6ICJpVkJPUncwS0dnb0FBQUFOU1VoRVVnQUFBMjRBQUFYdUNBWUFBQUFUTVh1RkFBQUFDWEJJV1hNQUFBc1RBQUFMRXdFQW1wd1lBQUFnQUVsRVFWUjRuT3pkZDNnVTFmN0g4Yzl1a2swaGtGQkRFUWdDUmhHa0NsS2tpMXlxaWloVlFBRVZwSGdqZ29JaVJieUFDSXJTbFE0RzZVZ1hGREJBNktFSEJBeGNhaUNVOUxiNyt5Ty9uWnNsSFpBRWZiK2V4OGZzekpuWk01c3NaNzV6enZrZUNR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1FHNWx5dWdJQWNyK3FWYXZlTUpsTUJYSzZIZ0FBdzUwREJ3NTQ1WFFsQUR3OHpqbGRBUUM1bjhsa0tyQi8vLzZjcmdZQTRQOVZyMTQ5WDA3WEFjRERaYzdwQ2dBQUFBQUFNa2JnQmdBQUFBQzVISUViQUFBQUFPUnlCRzRBQUFBQWtNc1J1QUVBQUFCQUxrZmdCZ0FBQUFDNUhJRWJBQUFBQU9SeUJHNEFBQUFBa01zUnVBRUFBQUJBTGtmZ0JnQUFBQUM1SElFYkFBQUFBT1J5Qkc0QUFBQUFrTXNSdUFFQUFBQkFMdWVjMHhVQWdIK0NxMWV2S2k0dVRxVktsY3JwcWlBZEZ5NWMwSjQ5ZXhRZkg2L1NwVXVyVHAwNk9WMmxYQ2NpSWtJV2kwV3VycTQ1WFJVQStNY2hjQVB3MEZpdFZuMzk5ZGRxMTY3ZFh4TEFqQjgvWGx1M2JsVytmUGtVRUJDUTdicUZoWVhKeDhkSGtsUzllblZKVXUvZXZmWDIyMjlMa2k1ZXZLZ1NKVXJjVTkwV0wxNnMrZlBucTJUSmtscTZkS21jbmJQK3o2L1ZhdFhSbzBlTi8vcjI3WnV0ZXRoc05pVWtKQ2doSVVGeGNYR0tqNDlYWEZ5Y1ltTmpGUk1Ubytqb2FFVkZSU2tpSWtJbFNwUlFyVnExSkVueDhmSHBudE5pc1Nnd01GQUJBUUdxWHIyNnVuWHJsbTdaUC8vOE04dDFUWXV2cjIrRysvdjI3YXYvL3ZlL2txUlZxMWJkOC90RVJrWnF6Smd4a3FUbm4zOCswOEJ0OWVyVm1qTm5qcDU2NmlsOS92bm5hWlpKVEV4VXMyYk5KRWxmZmZXVmZ2amhCL1hzMlZQUFBQTk11dWUxV3EyS2pZMVZSRVNFSWlNakZSa1pxWnMzYitybXpac0tEdy9YOWV2WGRlWEtGVjI1Y2tVZE9uUlEyN1p0aldQZmZmZGRSVVJFcUZPblRtclJvb1hEZVE4ZVBLaVpNMmVxVEpreXFsZXZubXJYcnAybHowV1NqaDA3cG0rKytVWUhEeDVVbno1OTFMMTc5eXdmZTcrQ2dvSjA1ODRkdmZEQ0M2bjJIVGx5UkhQbXpGRklTSWdHRGh5b3BrMmJwbnNlbTgybW1KZ1lSVVJFNk02ZE83cHo1NDdNWnJPcVZLbWltSmlZVE92aDRlRWhTYnAwNmRLOVg0eWs0c1dMMzlmeEFQNjVDTndBUERSZmZmV1ZGaTllck9YTGwydklrQ0VxVktpUSt2VHBrNjF6N05peEk5MTk0ZUhodW5idG11TGk0aFFkSFoxdU9mc05tTjNGaXhmMXlTZWY2TC8vL2E5bXo1NmRabEMwZHUxYWZmYlpaMnJidHEzZWZmZGRGU3hZVUpJMGF0UW9yVnk1TXNNNjc5Ky9YenQzN3BRa2xTeFpNdDJneldxMUtpb3FLdFYybTgybVVhTkc2ZXpaczVLa2dnVUxxbmZ2M21tZUkyL2V2UHJ4eHgvMTdiZmZLaWtwU1ltSmliSmFyUm5XTDZYU3BVdHIrZkxsa3BUaGpmMysvZnUxZXZWcUJRWUdxa0tGQ2htZXMxMjdkbGwrLy9UZUt5T1hMMTgyQXJlc2FOeTRjWnJiYlRhYjhmUE9uVHZUTFZlN2RtMTkvdm5udW4zN3RrSkRRK1h0N1ozdWU1bk5adDIrZlZ1UzlNY2ZmMmpYcmwwNmVmS2tGaTFhcEVLRkNobmw1czJicCsrLy8xNXhjWEZLU0VqSThyV3NYTG5TSVhBTENRblI3ZHUzZGVQR2pWUmxnNE9ERlJRVXBLQ2dvRXlENGJzVkxseFlCdzhlVkZKU2toWXVYS2lPSFR0bXFkZk4vZ0FrTy96OS9kV3BVeWRKeWRmajcrK3ZtSmdZSFR4NFVQNysvb3FJaURES2VuaDRhUHYyN2JKYXJSbzFhcFRLbENsamZEY2x5V1F5eWN2TFN3c1dMTkRYWDMrZDZydFFwa3daZmZubGwxbjZHN1gvSGJadTNUcmIxNVRXZVFBZ3V3amNBRHcwVFpvMDBkcTFhM1huemgxOSt1bW5hdDY4ZWJiUDhmenp6MmRhNXZidDJ4bVcyN0ZqaHp3OFBHUzFXaFVRRUtBcFU2WVlnZDVQUC8ya2dRTUhwanBtOSs3ZHNscXRXckZpaFRadTNLamV2WHVyWThlT1dhcnp1WFBuZE9iTUdVbVN0N2UzTm03YzZMRC84Y2NmVi9ueTVYWHUzRG05OXRwcm1aNXYwYUpGV3JSb1Vacjc5dS9mcjRvVksyYXBCMEZLRGl6YzNOems1dVltZDNkM1dTd1dYYnAwS2ROZWdiQ3dNUDMyMjIrU3BKa3paMnJtekptcHlzeWRPMWNWSzFiTVVqMGVKbnNnbFpHa3BLUjB5MFZHUnFhNVBiMGVTcFBKSkp2TnBtZWVlVVp2dlBHR2R1M2FwZHUzYnpzRWJqRXhNZW1lMTM0T1QwOVBlWHQ3cTBDQkFpcFVxSkNLRkNtaW9rV0x5bXExeW14T2U4cDZRa0tDOFREZzBLRkR4dmFxVmF2cTFxMWJ4bXNQRHc5WkxCYlZybDA3dzU1V0tma0JTVWE5a1drRkppNHVMcG4yTXFmMU4rdnI2NnQ2OWVwcDgrYk5DZ2dJVUZKU2twWXVYWnJtOFpHUmthbStQMmF6V1h2MzdsWHg0c1ZUQlcxbXN6bGJEelVBSUtjUnVBRjRhS3BXcmFwWnMyYXBUNTgrOHZIeDBhQkJnOVNyVjY4TWovbjU1NTgxZS9ac1NkS3laY3Z1dS9mRzdzcVZLM3IvL2ZkMTZ0UXBTVktCQWdVMGVQRGdOSWRhUlVWRnFXelpzdkx6ODFOWVdKakN3OE0xYWRJa0hUMTZWQjkrK0tHNmR1MXFsUDNxcTY4VUdCaW9ObTNhR01NSGYvNzVaMlAvdW5YcnRHN2RPb2Z6ZCsvZVhlWExsMzhnMXlWSlR6NzVwRDcvL0hNZE9YSkVkZXJVa2F1cnF5d1dpdzRjT0tDRkN4ZXFjZVBHZXVlZGQrVHU3aTQzTnpkWnJWYU5IVHRXVmFwVTBiLys5UytIYzlsNzRLWlBueTV2YjI4RkJBUW9ORFJVczJmUFZtSmlZb2IxTUpsTURxOUhqUnFsV3JWcUtXL2V2TEpZTExwNTg2WWlJaUxrNmVtcHZIbnp5c1hGUldmT25KR3pzN09PSFR1bVR6NzU1SUY5SmltbERDeHUzNzV0WEVlQkFnVWM2cHlZbUdnRWI2NnVydkwwOU16d3ZKa05QVXdaNkhmcDBrVzdkdTFLczl4WFgzMmxQSG55S0UrZVBQTDA5SlNucDZmeTVjc25KeWVuZE05ZHIxNDloOEJuMHFSSm1qUnBrajc2NkNOOThjVVhxY3EvL3ZyckRxOVQ5bkw5RmV6WGtKSFEwTkJVMjF4ZFhmWEZGMStvVUtGQzJyWnRtM3IxNnBWdTRKYVIyclZyYTlteVpicDY5YXJSeXg4VUZDU3oyZXd3bEhmUm9rWHk4L016WG0vY3VGRWZmL3h4bXVkTStaa05IanhZdi96eWl5cFdyS2paczJlbkNxUURBZ0kwYnR5NGJOY2JBRklpY0FQd1VKVXRXMVkvL1BDRDNOM2Q1ZTN0cmJpNHVIVEwrdmo0cUVDQkFzWnJYMTlmN2QyN1Y3R3hzV21XSHpWcWxEWnQyaVF2THkrSFlDa2xWMWRYT1RrNXlXS3hLQ2twU1NhVFNTKzk5Skw2OSsvdmNHUFp1WE5uSFR4NFVKczJiZEtDQlFzVUhSMHRKeWNuVFowNlZldldyZFBhdFd2MTVwdHZxbURCZ2c1RHMvTGt5U05KeXBjdm4zeDlmUlViRzZzVksxWms2ek9TcEwxNzk4cHNOdXVQUC83UXpKa3o5ZXl6ejZwWnMyWU9kYng0OGFJMmI5NHNTWHJqalRlTW0wV1R5YVExYTlabzkrN2Rjbk56VTc5Ky9TUWw5L3lGaDRkcitmTGxhdEtraVdyV3JDbEpHamR1bkpZdVhhcWxTNWZLemMxTmpSbzFTbFdmR1RObXFIVHAwc1pyKzgzem1ERmpVZzJWYk4rK3ZSSVNFbElGYnN1V0xkUG8wYU0xWU1BQXZmNzY2MXE1Y3FXbVRKa2lKeWNuZmZUUlIycmJ0cTFtekppaExWdTJaRGdIN0VIYXRXdVhoZzRkS2lsNWZsalBuajJOZlNOR2pOQzZkZXVVSjA4ZXpadzUwK0dHdm5mdjNrWUFHQndjZkU5REF0UFRvRUdEQjNhdTdQcnh4eDhkaG95ZU9IRkN2LzMybTk1NTU1MVV2OCtBZ0FENStmbXBTcFVxbVo3WFBrZnZYa1JIUjh2ZjMxKzlldldTbDVlWDl1L2ZyOFRFUlBYdjMxOUJRVUhLbHkrZnBrMmJKajgvUDFtdFZxMWJ0MDVidDI3VnlKRWpqV0RiM2QwOTFmRFF0SG9wRXhNVEhYb2NNM3M0WWJQWk5HSENCUDN5eXkrU3BLTkhqK3JaWjU5MUtOT3dZVVBqdXdZQTk0UEFEY0JETTJmT0hCMDVja1NmZmZhWjh1Yk5LMG1wRWlpa2xOYVFxNU1uVHpyMGNLVWxvNkdTbzBhTlVvc1dMZVRzN0t5UkkwY3FQajdlQ0JKdTNicWxQWHYyS0Nnb1NOdTNiMWQ0ZUxoeFhPblNwZFcyYlZ1VktWTkduM3p5aVhyMTZxV2lSWXZLWnJNWlBRVnBKVnhadm55NU1TUnQrUERoYXRPbWpTU3BVYU5HdW5QbmppWk9uS2o2OWV1bmV5M3o1OC9YTDcvOG9yMTc5NmJxRFFzTkRkWGt5Wk1sU1owNmRaTEZZcEVrT1RrNXFWcTFhdHE5ZTdmbXpKa2pUMDlQOWVqUlEyM2J0dFdXTFZ1MGE5Y3VCUVlHcW1iTm1obzdkcXgrK3VrblNjbTlRR2tGYldsSlNrclNrMDgrcVppWUdLMWR1MWF0V3JYU1k0ODk1bERtN2h2OXZIbnpLaTR1VG5Qbnp0WExMNytzVmF0V3lXcTF5bXExYXY3OCthcGZ2NzYyYjk4dW04Mm1xbFdyS2pnNE9FdDFTU205QU9xdHQ5NHllbG91WHJ6b01MZlN5Y2xKU1VsSm1qNTl1dGFzV1dOYzMrWExsNDB5SDM3NG9mRnpaZ2xRTm0vZTdCQVVkT2pRUVdGaFlabzBhWklxVmFva0tmVm5rMUoya3JtNHVMaW9SSWtTV3Jod29XdzJtN3AzNzY2SWlBaDE2OVpOYmRxMDBjbVRKNDJ5Vzdac1NUVWY3KzdQSzJWd0hoZ1lxREZqeGlnNk9scHVibTRhUG55NGNWMC8vdmlqbGl4WklyUFpySjQ5ZTZwWHIxN3BEdGVVcElFREIyYjZ2VTNyZDNmaHdnWDE3ZHRYanozMm1ENzk5Rk41ZVhrcExpNU9IMy84c1lLQ2dsU3dZRUY5OTkxM1JvLzE1Y3VYTlczYU5GMitmRm45Ky9mWGQ5OTlKM2QzZDgyYU5VdFRwMDVOOC8yV0xWdG1iSHZqalRjeXJHTktrWkdSR2p4NHNMWnMyU0pKcWx5NXNoSGMzN2h4dzloK3J3bU5BT0J1Qkc0QUhvcVFrQkI5OTkxM3NscXQ2dHk1czhhUEgrL1FnL0d3UlVWRktTNHVUcWRQbjlhS0ZTdDArUEJoaFlhR092UTJGQ2xTUkUyYk5sWHo1czMxOU5OUE94eGZ0R2hSU2NuemN1ekROemR0MnVSUTV0YXRXdzV6dit3MzVERXhNYnB6NTQ3RGVkSnk0Y0lGWTFobDc5NjlGUllXcHJDd01HUC90V3ZYako5RFEwUGw1dWFta2lWTFNrb09WSTRmUDY3QXdFRGx6NS9mS0hmbnpoMlZLMWZPQ0NBcVZhcWs1Y3VYcTBXTEZtbk83VXRQZ3dZTjFLRkRCMDJhTkVraElTRXFXclJvcG9GYjA2Wk5kZjc4ZVlXR2htcllzR0c2Y09HQ1BEdzg1T25wcVhQbnp1bmpqejlXZkh5OC9QejhWTFpzMlN6WEpic1NFaExTVEdaaXRWclQzQjRWRlpVcWFjeklrU08xWk1rU3paMDcxeGlhYXY4NzhQTHljaGpXYUUrRzQrenNyQjA3ZHVqdzRjTVpmdGJaR1E1Y3RteFpMVm15eEFpNDdNRlQvdno1NWV2cnE1Q1FrQ3lmeTg1bXMybnUzTG5HOTlWa01xbDA2ZElPZ1ZuNTh1V1ZQMzkrM2J4NVV6Tm16TkRldlhzMVpzd1lGU2xTSk0xemZ2ZmRkNW8rZlhxMjYzTHc0RUZkdW5SSkZ5OWVWTWVPSFRWNjlHaE5tRERCZUZpU2tKQ2d2bjM3S2pZMlZyR3hzVXBLU2pLT0RRNE8xdURCZ3pWeDRzUnN2MjlXN042OVcwZU9IRkhac21WMS92eDVuVHg1VWsyYk5sV2hRb1gwMVZkZlNVcWVrL3ZlZSsvZFU2ODdBTnlOd0EzQVErSG41NmYrL2Z2cm0yKyswY1dMRjlXalJ3OTkvLzMzeHY1bHk1YkoxOWRYZi83NVo1WnZYQmN0V3FSU3BVcHA0Y0tGK3UyMzN6UjI3RmlWS0ZGQ3QyN2RVcDgrZlZTblRoMTE2dFJKbnA2ZXFlWWZqUm8xeWhobW1KNXIxNjZsbXdna3M4eHdDeFlzMElJRkN5VDlMd21DdlFmcDlPblR4dmE3ZzUyVTdEZk9rdlRLSzY5a09JZXFRNGNPOHZMeTB0YXRXNDF0dzRjUDE3bHo1MVM1Y21WajI1RWpSeVQ5TDRoczBhS0Z5cFl0cS9MbHkyZllDM1MzY2VQRzZmejU4d29KQ1pHbnA2ZWVlT0lKQlFRRU9NeWR1dnQ4WnJOWjNicDEwOGlSSTQzZWlCWXRXcWhZc1dLYVBIbXk5dXpaSTBsNitlV1hzMXlQdTZXWGJiTmF0V3BwYnJmL0h0ZXVYYXN0Vzdib3M4OCtVNzU4K1hUKy9IbE5uRGhSN2RxMVU3MTY5Vkw5WFJZdFd0UUlpRjFkWFIyRzRkMDlMTTYreEVSVVZKVFdyMSt2b0tBZ3hjYkdhdFNvVWZkOG5aazVlZktrcGsrZm51bThzcnZkdUhGREkwYU1VR0Jnb0tUa1pSK0dEQm1TcXJlM1NwVXErdmJiYnpWbXpCZ2RPM1pNQnc4ZVZJY09IVFI2OU9nMEU1ZllsNlBJcmpadDJoaFpWUk1URTFXaVJBbWp0MTZTOFFERXptS3h5TVBEUTI1dWJycHk1WW9DQXdPMVlzVUtkZTdjV1MrLy9MSkdqaHlwMzMvL1hkTC9IclRrelpzMzNmbUdLZGxzTm9lLzZhWk5tNnB2Mzc2cVdMR2lGaTllck1tVEoydkNoQW5HL3BvMWEycjA2TkZHVHpnQTNDOENOd0FQVGRldVhWV21UQmw5OU5GSHFsT256Z1BwY1hOemM5UHZ2Lyt1RXlkT2FQVG8wZXJYcjUreHJsTk1USXplZXV1dE5JOTc5ZFZYdFdYTEZoVXJWa3dYTDE2VWxId3pubEdLODhqSXlEVFRyR2VrU1pNbXFsT25qa2FOR3FYRGh3L3I1czJiUm9EaTYrdnJzRFJCeWd4M0J3NGNjQWdzTTBwTWNiZXN6TGVhT25WcXFxRmpkaFVyVnRUY3VYTXpQTjdaMmRsWUJxRlZxMVlhT0hDZ3dzUERNeHoyS1NVSGFsT21UTkgxNjlkbE1wblVzV05IRlNoUVFETm56bFJzYkt3OFBEelVzbVZMSTJObGR0blgzTXVxRXlkT2FQejQ4UW9PRGxiKy9QbDE3Tmd4MWE1ZFc4ZVBIOWVSSTBlMGZmdDJWYWhRUVMxYnRyeW4ra2hTb1VLRmRQWHFWWjArZlZwNzkrNlZKR1BJckYzSzMvMysvZnQxK2ZKbGZmbmxsK3JSbzBlcXpKd0xGeTQwZW5UcTFxMnJ1TGc0ZmZMSkp6cC8vcndSeUd6WXNFR1NOR0RBQU9PNEprMmFaRnJYSDM3NHdRamFmSHg4MUx0M2I4MmJOeS9WOE5JVksxWm8yclJwK3ZlLy82MXQyN2JwbDE5KzBlM2J0N1YxNjFhSHdHM2Z2bjM2N0xQUDlQUFBQOHZKeVVuejU4L1A5dmUrYmR1MlNraElrSmVYbDN4OWZmWFdXMi9wMHFWTEtscTBxQW9WS2lSdmIyL2x5NWRQZWZMa2NmaWU5T3ZYVDZWS2xWSzdkdTFrTXBrVUVSR2gzYnQzRy9zOVBUM2w2dXFhNWZtSmE5YXNjY2kydW5QblRnVUdCdXI0OGVQRzUrN2k0aUtUeWFUNCtIanQyYk5IalJvMVV2SGl4UjNtNmdMQXZTSndBL0JRMWF4WlV6Lzg4RU9xb1ZmM0lqSXlValZxMURCZTc5bXp4MkVlemZuejUxV3ZYajB0V2JJazFiSFZxMWZYdG0zYmRPM2FOYU1ucFUrZlBucnl5U2ZUZmIrdFc3ZHEyclJwV2FxYlBhdWsvYVp5OHVUSnVuWHJsbGF0V21Vc0I1Q3k3cEpqT25uN1F0QjJUazVPMnI5L3Y4TWk0RHQzN2pRU2oremF0ZXN2ZTdKdkh6NXFUMnN2SlgvMnExYXRrc2xrVW9jT0haU1ltS2lsUzVkcTQ4YU5SaENTVnJEcDR1SWlYMTlmWGI5K1hVV0tGREY2cWtxWExxMlFrQkQ1K2ZtbFdtZnZyOVMxYTFmam1weWNuRFIrL0hpSHVrclM4ZVBIZGZ6NDhRelBrM0tJN2I1OSszVG56aDFqSGJqQ2hRdExrcFlzV1NLcjFhcUtGU3VtU21CaHp3aHAveDM2Ky9zckpDUkVwMCtmMXFKRmk0d2tHMWV2WHRXTUdUTWtKUS9KN042OXU1eWNuSXdlVER1VHlhUVNKVXBrYWEyMWxBWU9IS2dUSjA3SXpjMU5ZOGFNMFlnUkkvVG5uMzlxenB3NXFsdTNyaXBYcnF3clY2NW84dVRKaW95TTFOeTVjN1Z3NFVJVksxWk01OCtmZDhqQW1KQ1FvRkdqUm1udDJyV1NrdWNOZHVuU0pVdjE2TlNwazk1Ly8zM2pkWVVLRll6dlp2MzY5WTIxNjZaTW1XSUVsRk9tVEpIVmFqV3l1YTVjdWRLaHgvSHVUS2pObXpkWGh3NGRzdlg1cEdRZnB1cm01aWFUeWFRYU5XcW9XN2R1ZXV5eHg3UjM3MTd0MkxGREJ3OGVWSHg4dk9yWHI2L0Rody9mODNzQmdFVGdCdUFoMjdCaGd5WlBucXpHalJzN0pIeTRjZU9HM04zZHM5V2pkZmRRdy9Ed2NFVkhSOHZkM2QwaDAyTmE2MGVaVEtaVUFjS25uMzZhblV2SmtEMnJwRjNUcGsyMWRPbFNUWjgrM1FqUVhuamhCWWRqN090NGVYaDRxRkNoUWc3cDBlMExEUC84ODg4YU8zWnN1b3REUzQ3SkZpVHArdlhyK3Vpamp4eVNyZGgxN2RwVkw3MzBrc08ydTIvMjdRc2V1N3E2R2hrOXAwNmRxc2pJU0ZXdVhGbDM3dHlSbDVlWEpPbVhYMzR4Z3BpMEF2UDkrL2RyMzc1OWtwS0RrTURBUUxtNXVSbHpzUTRkT3BTdDVCejNxM1hyMXNxWEw1OFdMRmlnNjlldjYvcjE2Nm5LVEpnd1FaczNielo2c2RKaUQxWXRGb3RNSnBNeExOQmtNaG56R08yOU11Kzg4MDZxNCsxekYrMS9rLzcrL25yNzdiZDE4ZUpGZmZEQkIvcm1tMjlrczlrMGFOQWc0Ky9FMzkvZitOeExsQ2loOHVYTGErZk9uWXFQajFlL2Z2M1VyVnMzaHpVRGx5OWZicFMzdTdzWHpzWEZSWk1tVFpLbnA2Zk1ack1HRFJxa2ZmdjJLVG82V2g5ODhJRW1UNTZza1NOSEtqSXlVbWF6V2NPR0RaT3pzN01HRGh6b3NKNWNTRWlJUm80YzZaQWNKZVhubEptN2U2TDc5T2tqaThXaVFZTUdxV25UcHNaY3hNVEVST05uKzJkdVg4SWhaZEIyNnRRcExWdTJURzV1YnNiZmNHSmlvbWJNbUtGbXpabzVMSm5RclZzM0hUMTZWSzFhdGRLSUVTUFNyYU9QajQ5V3IxNHRrOG1rRjE5OFVYdjM3alY2VkwyOXZmWDQ0NC9yd3c4L1ZJTUdEZExOY2dzQTJVSGdCdUNoMnJ0M3I4TER3N1Z2M3o2SEhwbjA1aVpseE1QRHd5SEQzL0Rody9Yenp6K3JWcTFhRG5OTk1sdFEyTzZ6eno3VEUwODhrZTcrWDMvOU5jMkZwclBpOWRkZjEvTGx5NDI2UFBIRUU2cGF0YXBER2Z2TmU5NjhlZFc1YzJkVnFWTEZtQWRvbnlkbnRWbzFac3lZZE9kc1NYSUlHTStjT2FPUkkwY3FQRHhjZm41K1JvQlVvVUlGblRoeFF2UG56NWZKWkZLZlBuMk1IaVk3aThVaWk4V2lvMGVQU2tvT2dBc1dMS2lZbUJqOStPT1BrcElUUUtUTXhIZml4QW5qNTd0NzNLeFdxNUVvd3RuWldZbUppWm85ZTNhcUhyMEZDeFprZUgwUDB2RGh3M1hod2dWalBxSjl6dHVGQ3hlTWdMWmh3NGJ5OWZWTk4zQzdjT0dDK3ZmdkwwbEdZR1FQdWwxZFhWV3NXREdqN0xQUFBwdm12TWF6Wjg5S2t2SEFvWHIxNnVyV3Jadm16Sm1qdlh2M3l0L2ZYL0h4OFRwMjdKaWs1SUF6NWZETjFhdFhTNUlhTjI2cytQajROSU5tTHkrdlZGa2wwNUl5NENsZXZMaUdEeCt1SVVPR0tEdzhYRjI2ZERGK1grKzg4NDZSNUVaeUROUlhyVnFsa3lkUHltdzJhOENBQWVyY3ViT0dEUnVtRFJzMnlHUXlhY2FNR1NwWHJweGF0V3FscUtnb2RlblNSUU1HRERCNkl1OE91dXdQRDl6YzNCd1N4V1MycVBlS0ZTdlVvRUVEN2RpeFEwbEpTWHJoaFJlTTMrT3NXYk0wZnZ4NDFhMWIxMkgrcUQwQVhMZHVuVVBDb1ZXclZxVkt2aElmSDYvUTBGQ05IVHRXOGZIeHVuRGhna0pEUTNYMjdGa2RQWHBVTDc3NG9yRkVDQURjTHdJM0FBK056V1l6NXBoa3RsaHhWcVUxUCtXMzMzNXoySjVSTUpiU1o1OTk5a0RxSkNVL3pROE5EZFdWSzFkVXExWXRlWHQ3cTJEQmdrWndWcXRXclZUSk84NmRPeWNwZVdoZGd3WU5WTHAwYVljRUx1Ky8vNzYyYjkrdW16ZHZhdDY4ZWFtR1dxWmt0VnExYk5reVRabzBTYkd4c1NwUm9vUW1UNTZzWnMyYVNVck9DdG15WlV1Tkh6OWU4K2JOVTFCUWtBWVBIdXlReU1TZXNHSFFvRUdTcEdQSGpxbDM3OTZhT1hPbS9QMzk5ZHR2djhuVjFWVkZpaFJSd1lJRmRmMzZkWWVzakhjSGJzdVhMOWVKRXlmazVPU2tMNzc0UWg5KytLRU9IandvS1RsSTdOKy92Nzc4OGt1dFhidFdaY3FVeWQ0SC9oREZ4OGRyMEtCQlJ0M0R3OE9OcEMvWHIxOVhuVHAxakFDOWJObXlSZyttdlFkcjNMaHh1bkhqaHFaTm02WjgrZklwSWlMQ0NOeFNwdVB2MjdldnpwdzVveDA3ZG1qbnpwM0c5cG8xYTZhN0tQUmZvVkdqUnFwVHA0NENBd09Ob0sxMDZkSVpEbnY4OE1NUDVlSGhvWm8xYTZwNjllcjYvUFBQallDcGE5ZXVxbGF0bWthTkdxV29xQ2haTEJaMTZ0VEo2Q21UNUpDQXhQNXZoc1ZpVVkwYU5mVEhIMzhZKzFKbVRFM0wrUEhqdFgzN2R2WHMyVlBUcGsxVGl4WXRqSHI0K2ZscDFxeFpPblRvVUpvUGQ2eFdxOFAybE1OaDdSWXZYcXpGaXhjYjlTdFpzcVJLbFNxbHVuWHJxa09IRHZMMTljMXdyVW9BeUE0Q053QVB6Y21USjQzaGVuY0hidmFza25kTGI3RnR1NVM5R2JkdTNWSk1USXhjWFYwZGtnRVVLbFJJcDA2ZHlyUitiNzc1WnBwcnNka2RPSERBNk5td3M5KzhTOUxZc1dOMTZOQWhTY25yWFAzNDQ0OHFVS0NBSms2Y3FJOCsrc2dobGYrQ0JRdms2ZW1wTjk5ODAraXBzTi84cDVkcDB0dmJXNE1HRFZKQ1FvSmF0MjZkYmlhODMzLy9YVk9uVGpXR3FUM3h4QlA2OXR0dkhZYVBTc21aS0wyOXZUVml4QWlGaElUb3pUZmZWSU1HRGRTNWMyY2o4TjI2ZGF1MmJ0MHFpOFVpRnhjWHpaZ3hRNDgvL3JpR0RoMnF3WU1ITy9SQUhEMTZWRmV1WE5IZ3dZTWxwUTdjN0ZrMTI3ZHZyOGFORzZ0bXpab0tDZ3FTSkwzMjJtdDYvZlhYTlgvK2ZDVW1KdXI4K2ZPcHJpc3JQYWVabGNsc0htQjZpU3BTem8yeVdDdzZmUGl3MGZQajR1S2k4dVhMNjlDaFE2cFVxWktPSERsaVpKcnMyN2V2d3dPQkVpVks2TWFOR3dvSkNUSHE4dHR2dnhsRENGTXVPeEVYRjZjeVpjcG94NDRkRG5XcFc3ZHVwajFORDhMNTgrZTFhZE1tclZxMVNwY3VYWExZRnhvYXFsYXRXcWxObXpacTJyU3AvUHo4VXZYeXZmZmVlenB6NW96ZWZQTk5vOWUyZWZQbTZ0ZXZuNVl0VzJZa3QrbmV2YnQ4Zkh5TWJLdVNqRGw5a295Z3RXclZxbkozZDlldnYvNHFTU3Bac21TRzh5RVRFaElVRnhlbi9Qbno2Nm1ubmxLclZxM1NYRk90U3BVcURsbGlzenBVVWtyK3JqWnUzRmdYTDE3VWhRc1hkT2JNR1owNWM4YWhURmJueFFKQVpnamNBRHcwMjdkdmw1Ujg0MnUvUWJZblZiQVBqUW9ORFRYV1lnb0xDelBXTVV0dnVGSEt1U1Ayb1pLMWE5ZldtREZqRkJjWEo0dkZvcjE3OXhvM2Z4a2xSS2xidDY2cVZLbVM3djZrcEtSVWdWdkttL0s3RTBSSXlmUFdldlRvWWR5WTE2MWJWL3YzNzFkc2JLeW1UcDJxblR0M2FzaVFJZkx4OFRFQ200eXk3bFdvVUVFbWswbVhMbDB5UHMrVTEzWG16QmtOR2pUSUNHQmF0R2loanovK1dPN3U3bW1lcjNuejVpcGJ0cXlHRFJ1bVAvNzRROXUyYmRPNWMrYzBmLzU4N2QyN1YwT0hEcFdVdkM1YzBhSkZOWHo0Y0gzMjJXZjY0WWNmNU9mbnA2aW9LRjI5ZWxVdUxpN0tueisvRVh5YVRLWlU4Nm1lZnZwcGhZV0ZHY2trT25ic0tLdlZxckN3TUwzMTFsdTZmZnUyL3ZPZi82aGN1WEw2OXR0dkpmMHZRVWhTVWxLV2Vta3pLNVBaTWc0cDYyeFAveDRiRzJzTXliWDNudm42K3VybXpadHExNjZkV3JWcXBmWHIxK3ZRb1VOcTJyU3BacytlYlJ3L2FOQWdZNzA5cTlXcXpaczM2L3o1OHlwU3BJamMzTndreVNGNVRwMDZkUlFlSHE3bHk1ZHI4ZUxGeHVMdEtVMmNPRkhMbHk5WDE2NWQxYng1YzdtN3V5cytQbDRKQ1FsR2twTzBsbmJJTEt0a1FrS0M1c3lab3pObnp1anc0Y082ZXZXcXcvNTgrZktwUTRjT1dydDJyUzVldktqdzhIRE5tVFBIV09UOTZhZWZWcGt5WmRTclZ5L2R1blZMOCtiTjA1bzFhNHkvZmZ0d3lJVUxGK3JycjcrV2xQemdwV25UcHJwOCtiS1J4RVQ2WDBLWE8zZnVHQTlINnRTcG84dVhMeXkwSlYwQUFDQUFTVVJCVkJzTHhxZTFXSHpLNjdZSC93VUxGcFRaYk5ZSEgzemc4UEJFU2c3STd3NzI3VDFyU1VsSmlvNk9kdGlYTWxDOGZmdTIyclp0NjVCSjlmcjE2enA3OXF6T25qMnJrSkFRblRselJvVUxGelllNkFEQS9TQndBL0RRMkZPOFY2MWExYmhwdlh2T3phSkZpN1IwNmRKVXg5NmRFajB6b2FHaDZ0aXhZNnJ0OWdXcTA1TGUwZ0VaS1Zhc21NTER3NVV2WHo2VktsVktwVXVYTnY1TFNrclNzR0hEakJ2WHQ5NTZTKysrKzY0T0hEZ2dmMzkvUlVSRTZNU0pFM0p4Y2RINjlldU5YcDJNMHBOUG1USWxWWUJZcEVnUm93ZW1iTm15OHZmMzE0d1pNK1R2NzY4WFgzd3gwMnNvWDc2OEZpeFlvSUNBQUMxWXNFQmZmdm1sTm16WVlDUnNlT0dGRi9UV1cyL0paREpwMjdadDJycDFxdzRlUENnL1B6K0ZoNGVyZmZ2MnFjNVpwVXFWVkwwaEhUcDAwSFBQUFdjRTRjOC8vN3llZi81NUk2bkZLNis4NHBDUVJjcjZNTmY3VWF4WU1TT2hTOHBlMzNIanhpa2dJRUIxNjlZMXR0a0QrOUdqUjZ0NDhlSkdvR0FQN094enRHdzJtOGFORzZkZmYvMVZack5aNWNxVjA2bFRwNHhBMy80NzNyeDVzNUd4OG9rbm50RHMyYk8xZGV0V2h4Nit4eDU3VEI5Ly9MR3VYcjJxTDcvOFVsRlJVUW9ORFRVV28rN2V2YnQyN05oaDlHcEpxYjlYV2VIaTRxS0xGeSttV3Q4d1g3NThhdGV1bmJwMjdTb3ZMeS8xNk5GREFRRUJXcng0c1JIY1JVWkdLaWdvU0RhYlRWNWVYcG93WVlMeDBLVllzV0w2NktPUFZLNWNPZm43K3hzUEhQejgvUFQ2NjYvcnRkZGVjM2kvdkhuenFuejU4cEljZXlPZmUrNDUrZnY3S3pvNldubnk1RkhuenAxVFhVUEtJWmIyakpIMmMrWEpreWRWNExaczJUS05HemN1emM5ai9mcjFXcjkrdmNPMmxJSC9yRm16Tkd2V3JEU1BUU2s3QzZvRFFFWUkzQUE4RlBIeDhmTHk4cEt6czNPR3ZTSzFhOWRPRmJpVktGRkMvdjcrMlhxL2N1WEt5ZDNkM2VpQmtKTFhnMG81Rk8xdTk3S08yNmhSbzVRM2I5NTAxMms2ZlBpd2Z2MzFWdzBkT3RRSUFLcFhyNjU1OCtacDZOQ2hhdFNva2NxVUthTml4WXJwK1BIak9uRGdnQ3BVcUpCdUhaNTU1aG1Id00zWjJWbDkrL1oxS1BQcXE2K3FSWXNXMlVxcjcrTGlvaTVkdXFoVHAwNHltODBxWExpd1pzK2VyU1pObW1qZ3dJRkdnREo0OEdBMWF0UklMVnEwa0pRY0NCY3VYRmhoWVdHeVdDeHlkM2RYK2ZMbDA4M1FtZGJuWk84dHJGS2xpa1BnVnJod1lYM3d3UWRHbVlFREIyYjVlckxEMmRrNXpXRzZGU3RXVkVCQWdLVGtYdUlxVmFvWTEzWDNrTHRxMWFvcEtTbkpDRFRqNCtPTlJDMDllL1pVczJiTjFMbHpaMk8rVTRNR0RTUWxCMnVQUC82NHpwNDlxM2ZmZlZmbnpwMHpFbUw0K1Bqb2pUZmVVTHQyN1l5ZXgzcjE2bW5xMUtsYXZYcTFFaE1UbFppWXFFYU5Hc2xtc3htQlc2VktsZFN3WWNOVTE1T1ZySkx2dmZlZU5tM2FwRUtGQ3FsS2xTcHEwS0NCNnRXcjUvQzlzRmdzNnRxMXF6cDE2cVI5Ky9acDI3WnRSamJRRHo3NFFDYVRTU05HakpDN3U3dEtsU3FsMTE1N1RSYUxSZGV1WFRPdXYxNjllaG8xYXBUTVpyTkdqeDd0c0lURTRNR0RqV0drQlFzV1ZQMzY5WFhod2dVajhQdmdndzgwZlBod0ZTcFVLTlUxRmloUVFKMDdkelo2NWVyWHI1OW16eHdBUElwU2o2VUFnTHRVcTFiTmx0a1FzNnl5cDBSUG1UVXVwZGpZV0IwOGVGQm1zMWx1Ym03eTh2SlNxVktsakp2N2lJZ0k0NmwzalJvMUhPYkMzTzM0OGVPS2lZbVJpNHVMaWhZdG1pb2puSlE4M01sK2s5ZTZkV3Y1K1Bpa2U3NlFrQkJqdmxIUG5qMnpjTFhKd1o3SlpFcHpxS2ZWYXBYTlpuT1lDL2JubjM4YVFVUmNYSnh4ODIvdjZRa1BEMWRJU0loTUpwUGMzTnprNit0N1Q3MHJXUkVWRlpXbGpIZ3AwOENueFo3ZXYzRGh3aG1lNytiTm03cDU4NmFjblozbDZlbXAvUG56cHpuazczNVpyVlpqZmxyS0hwcTdKU1FrS0NvcVNxNnVydWtPTlUxWjl2RGh3dzY5cFRkdjN0VGl4WXVOb2FISGpoM1R5cFVyVmJwMGFYWHUzTm00dG9pSUNLMWF0VXBkdW5SUlVsS1NSbzBhcFRwMTZxaHg0OGJwem1XN2V2V3FsaTlmTG05dmIzWHMyTkY0cUZDb1VDR0h6emc2T3RvWXFwbnllMlJuLzkwVUtGREErRTdHeHNZYVBlTFprZG5mZ1pUY0U3bG56eDdWcWxYTDJIYnMyREVsSlNYSllySEl4OGNuellRajltR3I5bXU2MTdYKzR1UGpqU1JBMlYwSTNHNzY5T21Ta29kdXBzeXFtWkhqeDQ4Ync3V3orbTlIWnFwWHI2NERCdzV3SHdmOGcvQ0ZCNUNwQnhtNEFRRHVINEViOE0rVDhhTXhBQUFBQUVDT0kzQURBQUFBZ0Z5T3dBMEFBQUFBY2prQ053QUFBQURJNVFqY0FBQUFBQ0NYSTNBREFBQUFnRnlPd0EwQUFBQUFjamtDTndBQUFBREk1UWpjQUFBQUFDQ1hJM0FEQUFBQWdGeU93QTBBQUFBQWNqa0NOd0FBQUFESTVRamNBQUFBQUNDWGM4N3BDZ0I0Sk55cFhyMTZ2cHl1QkFBZ21jMW1pOHJwT2d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NBN1REbGRBZncxcWxXcnRrVlM0NXl1Qi9Db3N0bHNldzRlUEZncnArc0JJSE8wZWNEOW9jMTdOSmh6dWdMNHk5Q0FBZmZCWkRMVnpPazZBTWd5Mmp6Z1B0RG1QUnFjYzdvQytHdXQrSEp0VGxjQmVPUzgvRUhMbks0Q2dIdEFtd2RrSDIzZW80TWVOd0FBQUFESTVRamNBQUFBQUNDWEkzQURBQUFBZ0Z5T3dBMEFBQUFBY2prQ053QUFBQURJNVFqY0FBQUFBQ0NYSTNBREFBQUFnRnlPd0EwQUFBQUFjamtDTndBQUFBREk1UWpjQUFBQUFDQ1hJM0FEQUFBQWdGeU93QTBBQUFBQWNqa0NOK0FCczlsc1dTb1hmT3FndGgvNFZYZWk3bVQ1dk9zQzEyaGQ0QnJGeHNYY1R4VUJBRWhYWWxLaVZtOWZxWXRoL3pXMkxkd3dUd3MzekV2M2RYcHNOcHVDVHgvUzRvMExkT1NQNEd6VjQxYkVUWVdFbnRTeE0wZXlkUnp3ZCtXYzB4VUFjcnZBNEIwS1BuVlFTZFlrSlNZbEtURXBRWW1KaVVwSWpGZDhZb0xpNHVNVUZ4K3IyTGdZUmNkRkt5WXVSdE0rK2w2Rjh4ZlJlMlBmVHZPYzN3NmVyaDlXejlURmEvL1ZqR0Z6c2xTUHhLUkV6Vnd4VFpMMFhLVzZjbk4xZjFDWENBQ0E0Y2pwWU0xZVBWTjdqKzNXcUhmL0kwbGEra3VBSktsejh6ZlNmSjBlazhta0gxYk4wUGtyb1FyNTg0UXFsYXVjNVhvY08zdFVYODcvajB3bWs1YjhaNldjbmJodHhUOGIzd0FnRTBsSmlkb2N0REhUY2s1bUo3bGEzT1R0NmEyalo0Nm9VWTBtRGs4clUvcmp3bW1kdnhJcVp5ZG5mVHIxSTRkOStmUGxOeHJLbE9JUzRveWZYVjFjczNrVkFBQmtUZURoM3lWSmRTcy9uNjNqWnEyY3JrTWhCMUp0dnhWNVU1SjArSS9nVkE4MFhaeGROTkgvVzczOFFjdDB6MnV6MmRSK2NOdFUyNzN6ZW12MjhJWFpxaVB3S0NOd0F6SlIvYW1hZXFmZGU0cUl2cU1uZlN2STR1eWlRNmNPYXVWdnk5VHY5ZmRWcWR3emNyVzRLVEVwVWRPV2ZhZFhHcjJxMHNWOGplTmZiOVpKVVRGUnF2Tk1YUVdmUHFTQVRZc1VzSG1ScE9SZXRMdUR1L2dVQVZwS3R5TnZHVCs3MDlzR0FQZ0x4TWJIS2pCNGg1eWRuRlh0eVJycS9Ya1BoLzFwdmU3NFloYzFxdEZFNFhkdXBQdkFVa29Pd083ZTcrTHNJa2xxVktPSnNTMGhNY0ZoWDNyYlBkenlaT2ZTZ0VjZWdSdVFDWnRzK25IVEFpVWtKbWgwbjVyeUxWWkdFZEVSaW9tTDBjTDE4elRSZjdMTVpyTW16QjJyL1NmMktqNGhUb083RFhVNHg4ODdWcWxZb1dMRzYzM0g5NmlrVHltTkh6akpvZmZzdFNFdlNTWlRtdlVJdTNuTitQbnk5VXNxVWVTeEIzeWxBSUIvdWwvMy9xTFl1QmlWS1B5WThyaDdPclE5a3RKOEhSTVg3YkR0NmJLVk5QcXVrU04vWGo0bkQxY1BGU25nSTBtS2pJbVV1NnU3bk14T2txVCtIZjV0bEIwM2I0eDJIUTVVanphOTFLYitTNUtrMWR0V2FQYWFXV3BVbzRsRFdlQ2ZoTUFOeUlTbnU2ZGVidmlxWnErWnBURS9qTlMzSDA1WDlhZWVWWjNLOVNSSlVURlIycmhydmZhZjJLdHlKWi9RZ0k3K21aN1R6ZFZkcnpSdXI5Nmp1NnZha3pXTVkydzJtMHpwQkc3bkxwNDFmajd4NTNFQ053REFBNVdZbEtnVnZ5MHpYdWR4ejZNVlg2NlZKR01vWTNxdlUwcEtTdFRHWGV0MDl1SVp2ZnRxUDYzZnVWWXpsay9SQzdXYXEwLzdmcEtrV1N1bktlam9icjNacHFkZXFOWGM0WngyczFmUDFPelZNeDIyL2JwdmkzN2R0eVhkOXdiK3pnamNnQ3hvMCtCbDNZcThwWnBQMTVMRnhhS29tQ2p0REU2ZUF6Q282MGQ2dWRHcmlrK0kwOHVOWHBXYnhTM1Q4MzN4M25oZHVYNVpkNkx1cUpCM1laMi9FcXBTUlV0TFVycUIyK0hULzh2R0ZYUjBsNXJXYlBZQXJnd0FnR1JydHE5TTFhTjJMMHdtczM3NkpVQTNibC9YaTdWYnFOcVROU1JKdXc3L3JyZGZlVmRtczVNT2hSeFViRnlNQ3VjdjRuQ3NpN09MV3RSdExadk5xc3ZYTDZ0NDRSS1NwS3MzTHF0SXdhSXl5YVIxZ1d1TVlaUEFQd21CRzVDSmQ3L29hZnk4NjNDZ0pNbG1zNmE1ZitmLzczZHhkdEUzZzZhbWUwN2ZZbVUwYisxc09abWRGSjhRcHdGZjl0SDRBUk1sU1NhbER0eHUzZ2wzU0tOODRPUStoZDBLVTJIdnd2ZDRWUUFBT0xwOC9aTE1ack9zVm12bWhkT1FsSlFrU1hKMmNsYVRtaTlveWViRldyTjlwUVowOUZmcFlyNEt2ZnluRHA4T1Z0NDgrWFE3OHBiY1hOMzE5T09WSE03aDRtelJTdzNiNmF1RjQzVDZ3aW4xZXVWZG1TVDFHL2VPeXBRb3E3N3QrMnR6MEVZQ04vd2pFYmdCbWJoeTQzSzI5NmVjVUcxZjF5MWxRUGJuNVhNNkZISkFkU3MvcjBZMW1tcjE5cFg2YmYvV2RJZEtCbXhlcENScmtud0srS2hFa1pJNmNIS2ZsbXhhcEw2dkRialh5d0lBd01GVFpaNldxOFZOUCs5WUpTbDVkTWYzcTJZNGxFa3ZXY21Nb2JPTjdNZXVGbGU5VU90Ri9mVExqd29NM3FFZWJYcXB4bE0xRlhyNVR3VWQyNlVDK1FwS2txcjZWVXVWZ0NRK0lVN3ZmOVZYdHlKdTZZblNUMnJUN3ZXU3BBcVBWOVNCay92MC9sZnZLY21hOU1DdkhYZ1VFTGdCbVVnNWh2NTI1QzE5Tm4yWS9yeDh6cUZNNVNlcWFrajNZV2tPazR5S2laUWt1VnJjcEtqYmtxUXBQMzBqbTgwbVp5ZG4vYnAvaTV6TVRnb00vbDAyMldRMm14Mk9QeGh5UUp0MmI1QWt0VzNZVGo0RmZIVGc1RDV0MmJ0WmRhczhyeXBQVkh1ZzF3c0ErR2Q2cG54bDFYNm1yaEc0eGNiRlppazVpZDJkeU9RMnppdVBsd3A1RjlZejVTb3IrUFFoL2JydkY5V284S3lXYlYyaWErRlhkZmJpR1VuU2N4VnJwNnFEczVPektwWjlScjhmMnE1VG9TZDFLdlNrdy81LzFXMmxqVHZYS2M2YWRnWm00TytNd0EzSW9yTVh6MmpjdkRHNmV1T0tXdFJ0clhXQmF5UkpMZXUxMXRyZjEyaklaSDk5MEdXSUh2TXBhUnpUdFVWM3hjYkhTcEtDanU3VXk0MWVWZjY4K2JWNFkvSzZNNy90MzJxVXZSV1J2TTZOUGNPV2xMemUyL2g1WTJTejJWUzZtSythMVhwUlRrN09ldEszZ2s3K2VWd1Q1by9WaUhmRzZQRVNaZi95NndjQS9MMFY5Q3JrOExwQjlVWnFVTDJSSkduTmpwVXE1RlZZdForcEswbGFIL2l6SG4rc25QeEtQeWtwZVhTSmZRU0tUOEdpLzM5OFl3V2ZQcVR0QjM1VDYrZGYwZytmenBmSlpOYWJJN3ZJeGRsRk5TclVURlVIczlsSi9sMEc2L2REMjFXaThHUDZkdkIwU2RKN1k5L1d4YkQvcWtmcm52b2xhSk9VenRJNXdOOFpnUnVRaWRpNEdDMzc5U2V0L0hXWkVwTVMxYkplYTNWOHNhc1J1TDNacHJkaTQrTzBaYzhtL1h0aVA3V3UvNUplYnZTcVBOMDk5VXJqOWhyencwaEowcDVqUVlwUFNOQkhQVDZSbDZlM3J0MjhKcDhDUGlyb1ZWRGhkOEsxZGU4dkNqcTZTMlpUY28vYjdpTTc5ZlhpQ1lxTmo1V3JpNnZlN3pSSVRrN0pYOWsrN2Z2cGcwa0RGQmtUcVdGVEJ1dWRWOTlUL2FvTmMrVHpBUUQ4dmUwNHVFMnpWOCtTMmV5a3I0dDlwenVSdHpWanhWUjV1T1hScUhlLzBPTWx5dXJDMWZPS2lZdVJKSlY3ckx3a3FYYWxPc2Iveldhejh1Y3JvTTFCRzJXejJWVGxpV3FacnNOMk1leS9HUzdNRGZ6VEVMZ0JHYmg2NDRvR2ZUMVFFZEVSY2pJN3FWdXJOL1ZTdzNhS2lva3l5cGpOWnIzMzJnQVZMMVJjaXpiTTEvS3RQMmw5NE0rYTVQK2RnazhmMHQ3alFYcXBZVHVGM2J5bXdPQWRHdjM5WnhyNjFuQzV1cmpLYXJVYVF5TzlQYjBWZEhTWFhGeGM5UFhpQ1Vadm5MT1Rzd2E5OFpIRG90NGxmVXBwUUVkL2ZUbi9QNHFKaTlIRWhlTzFhZmNHZmRCbHNMeno1bitvbnhFQTRPOHJNSGlIdnY3eEs5bHNOcjM5eXJzcVVmZ3hsU2o4bURvMTc2cEZHK1pyNU14UDljVjc0NDNrWFc0V040MmM5YW5ET2I3NThhdFU1OTE3UE1nSXlwYjhaNFZjbkMycHluaTRlYWpXWGNNcGIwWGNWRXhjZEtwcEJjQS9BWUVia0FHZmdrVlZwL0x6T25ybXNONTdiYUNlOUgwcTNiS3ZORzZ2WjhwWDF2VGxVMVRGcjVyT1hqcXJxVXNucTNEK0ltcmZ0SU5jWFN5S2pJbFU4S21EQ2p5MFE0MmZiYW9mVnMvVXVzQTFjakk3S1RFcFVaTGtWL29wWTdoSkh2YzhHdlRHeDZwY3ZrcXE5NnZ6VEQxOTJHMW9jcTljWEl3S2VoVWlhQU1BUEREaGQ4TDEzWkt2bFpTVXFOZWJkVExXVzVPazlrMDc2TTlMNTdUejhPOWF2SEdCa1dTa1NjMW1XdnY3NnZ0KzcwN051eXBmbm54NnNYWUxTZExPdzc5cjN0clo2dk9mWHJMWmJIcXNTTWxNemdEOC9SQzRBWmw0czAwdm1Vd21oOHhYSnBOSjNubTlVNVV0Vi9JSmplcy9VVmFiVmJGeHNTcFQvSEVONk9ndkR6Y1BTZEtIYjN5c1hVY0MxZmpacHBLa1N1V2UwYllEdjhyWnlWbnVydTU2dkVSWnZkNnNrNnhXcTZiODlJMTZ0T2tsbndJKzZkYnR1WXExVmViZjMycjE5cFhxMXVyTkIzemxBSUIvb2tZMW1paC92Z0lxa0srQS90TnZndllkMzZOWEdyZFBWYTd2YS8xVnB2amplcm54cXpLYnpDcGV1SVJlck4xQzNWcjFTT09zNlV1cnQ2MTkwdzRPcjB2NmxOSzE4S3R5dGJqSnQxZ1o5WHpwN2V4ZEZQQTNrUFpLdjNqa1ZhdFd6U1k1WmtURXc1ZGVlbi9rYnZiaE93Y09IT0NYQnp3Q2FQT0FlMGViOStoZ2dERHdGeUpvQXdBQXdJTkE0QVlBQUFBQXVSeUJHd0FBQUFEa2NnUnVBQUFBQUpETEViZ0JBQUFBUUM1SDRBWUFBQUFBdVJ5Qkd3QUFBQURrY2dSdUFBQUFBSkRMRWJnQkFBQUFRQzVINEFZQUFBQUF1Wnh6VGxjQWY2MlhQMmlaMDFVQUFPQ2hvTTBEOEhkR2o5dmZsTTFtMjVQVGRRQWVjVWR6dWdJQXNvWTJEN2h2dEhrQUFBQUFBQUFBQUFBQUFBQUFBQUFBQUFBQUFBQUFBQUFBQUFBQUFBQUFBQUFBQUFBQUFBQUFBQUFBQUFBQUFBQUFBQUFBQUFBQUFBQUFBQUFBQUFBQUFBQUFBQUFBQUFBQUFBQUFBQUFBQUFBQUFBQUFBQUFBQUFBQUFBQUFBQUFBQUFBQUFBQUFBQUFBQUFBQUFBQUFrRzJtbks0QThDQlZxVkxGVzlKTFpyTzV1YzFtcTJVeW1ZcEk4c2pwZXVVeU1aS3UyV3kyZlNhVGFaUEpaRnErZi8vKzZ6bGRLUURBWDQ5Mk1rdG9KNUVyRWJqaGI2RjY5ZW9lU1VsSjc1dk41cUdTM0hPNlBvOFNtODBXSjJsOGRIVDB1SkNRa0lpY3JnOEE0TUdqbmJ4M3RKUElMUWpjOE1pclZxMWFPWnZOdHN4a01qM2o1T1NrbWpWcnFtblRwcXBhdGFxS0ZDa2lkM2ZhcDVSaVkyTVZGaGFtUTRjT2FjdVdMZHExYTVjU0V4TmxzOWxPSnlVbHZYTDQ4T0dqT1YxSEFNQ0RRenVaUGJTVHlLMEkzUEJJcTF5NTh0Tm1zL2xYazhsVXVHTEZpaG8yYkpqS2x5K2YwOVY2cElTR2htck1tREhhdDIrZmJEYmJMYXZWK21Kd2NQQ2VuSzRYQU9EKzBVN2VQOXBKNUJaT09WMEI0RjQ5OWRSVHhTd1d5KzhtazhubnBaZGUwcGRmZnFsQ2hRcmxkTFVlT2Q3ZTNtclpzcVZpWW1KMDVNZ1JON1BaL0hMaHdvV1hYcjE2OVZaTzF3MEFjTzlvSng4TTJrbmtGZ1J1ZUZRNWxTeFpjbzNKWktyWXVuVnJmZnJwcHpLYnpUbGRwMGVXeVdUU2M4ODlwNmlvS0IwNWNzVERiRGJYdjN6NTh2ZVNyRGxkTndEQVBhR2RmSUJvSjVFYkVMamhrVlN0V3JYZUpwT3ByNStmbnlaT25DZ25KLzZVNzVmSlpGTE5talcxZi85K1hiNTh1VmpSb2tVVHIxeTVzajJuNndVQXlEN2F5UWVQZGhJNWpUbHVlT1JVcVZMRjIyUXluWEZ4Y1Ntd1lNRUN4dW8vWUJjdVhGRDc5dTJWa0pCd0p6SXlzdXlwVTZkSWdRd0FqeERheWI4VzdTUnlDbjNtZU9TWXplYmVKcE9wd0wvKzlTOGFvNzlBeVpJbDFhbFRKMG5LNStIaDhYRk8xd2NBa0QyMGszOHQya25rRkFJM1BGS2VmdnBwaTZUM3pXYXpldlhxbGRQVitkdnEyTEdqbkp5Y1pEYWIzL0QxOVhYTDZmb0FBTEtHZHZMaG9KMUVUaUJ3d3lQRjFkVzFzYVNpeno3N3JFcVVLSkhUMWZuYktseTRzSm8yYlNwSkJmUG56OTgrcCtzREFNZ2Eyc21IZzNZU09ZSEFEWThVbTgzV1FaTHExNitmMDFYNTIydlVxSkVreVdReXZaN0RWUUVBWkJIdDVNTkRPNG1IamNBTmp4SW5TYTFOSnBPYU5HbVMwM1g1MjZ0Um80Wk1KcE1rMVpQa25NUFZBUUJram5ieUlhS2R4TU5HNElaSFJxVktsU3FZVEtZQ1pjdVdWZUhDaFhPNk9uOTcrZlBuVjZWS2xTVEpxMHFWS2pWenVqNEFnSXpSVGo1Y3RKTjQyQWpjOE1od2RuYXVJa2xseTViTjZhcjhZL3gvZ3lTVHlmUjhEbGNGQUpDSkI5Vk9Sa1JFR0Q5ZnZYclYrTmxtcytuU3BVdjNkZTYvRzlwSlBFd0VibmhrMkd5MlNwTGs2K3Y3d005dHRWb1ZGUldsYTlldTZkYXRXeG1XRFEwTjFZd1pNN0oxL2drVEppZ3lNakpieDhURXhHam16Sm15V3EyeVdxMWFzbVNKUXdQNk1EeisrT09TSkpQSlZQR2h2akVBSU5zZVJEdHB0VnJWdVhOblJVZEhLejQrWGkxYXRERDJ4Y1RFcUhYcjFwbWVZLy8rL2ZybW0yK3kvSjZ4c2JFNmZQaHd0dXRLTzRsL0dzYmo0cEZoTnBzclNKS2ZuMSsyajcxeDQ0WjY5ZXFseE1SRUpTVWxLU2twU1FrSkNVcE1USlRWYXBXenM3UGMzTnprN3U2dTFxMWJxMGVQSHBLU3g2L255NWRQa25UbnpoM3QyN2RQR3pac2tNMW15L0o3MjJ3MkJRUUVxRy9mdnVtV2FkdTJyY1BySzFldWFNZU9IZHF3WVlNU0VoSzBlL2R1ZVh0N3ExNjlla2FaNk9ob2RlellNY1Azdm5qeG92YnQyNWZsdXQ2dGRPblM5bXNvYzg4bkFRQThGUGZUVHRydDNyMWJSWXNXbFllSGgrTGo0Ky9wSE9YTGw5ZXdZY1BVc21YTExQWCtoWVdGYWVEQWdWcXhZb1c4dkx6U0xFTTdDUkM0NGRGU1NwS0tGeStlN1FNTEZpeW9JVU9HcUdqUm92THk4cEtMaTR1V0xWdW04dVhMNjdubm5qUEtqUjA3VnRXcVZUTmU1OCtmWDVzM2I5YlZxMWZWc1dOSHhjZkhhOFdLRllxT2p0YVNKVXNjM21QaHdvVXFWcXhZcXZlK2VmT21QRDA5NWVhVzlqSXY4Zkh4NnRTcGsxNSsrV1ZaTEJidDNMbFRXN1pza2NWaVVaOCtmZlRoaHg5cXhJZ1JhdENnZ2I3NTVoc1ZMMTVjUFhyMGtJZUhoMWF0V3BYaGRhZHN3TzVGd1lJRkpVa21rNm5vZlowSUFQQXczSE03YWJkZ3dRSTFhOVlzeStVaklpTFVzR0ZEV1N5V1ZQdTZkT25pOE5waXNhaGZ2MzZhUG4yNnNjMW1zOGxrTXNuSnlVbXZ2dnBxbXUreGR1MWEya2xBQkc1NHRCU1RKRTlQejNzNitOaXhZNW8yYlpxKy9mWmJlWGg0cUhyMTZ2cjN2Lyt0dVhQbnlzZkhSN05temRLcFU2YzBjT0RBVk1mYUc1OGxTNWFvZXZYcSt1U1RUeHdDc1RadDJ0Z3pTNlZ5NnRRcHhjVEVLQzR1VHE2dXJxbjJPenM3S3p3OFhHKzg4WWFHREJtaW4zNzZTWjkvL3Jra3FVbVRKbXJldkxtV0xGbWlLVk9tcUhuejVucjk5ZjlsSGZiMzk5ZUZDeGZTdmVhNHVMaXNmVGpwOFBEd2tDVFpiTGFDOTNVaUFNRERjRi90WkhCd3NJS0NndlRGRjErb2NlUEd4dmFVUDl0Zmp4MDdWczgrKzZ5eGJkZXVYUTVsckZhcnpPYTBaK1RZQTdUZzRHQk5tREJCa3lkUGxwZVhsMjdjdUtFQkF3Wm82TkNoZXVxcHB4ek9SVHNKRUxqaDBlSXAzWHVEMUtOSEQxMjVja1ZqeDQ3VmlCRWpWS0ZDQmZYczJWT25UNS9XaVJNbnRIWHJWazJmUGozTjRNcnU5T25UZXZ2dHQvWGFhNi9wKysrL043SjIyV3kyZEJ1bzRPQmd4Y2ZIYS9mdTNXclFvRUdxL1dheldlKysrNjQ4UFQzMStlZWZxMWV2WGc1UEtSTVNFbFNtVEJrbEpDU29aY3VXUmlNaEpjK2R5OGo5UGtsMGQzYzNmcnl2RXdFQUhvWjdiaWV0VnF2UnBuaDVlV25yMXEyS2o0OVg3ZHExdFhYclZrbkpRdytmZi81NTQzVks0ZUhoQ2drSlVlM2F0ZlhISDM5bzZOQ2hDZ2dJa0NSZHVIQkJFeVpNMEZkZmZTV3oyYXoyN2RzckppWkdraFFWRmFYT25UdExTdTY5czFxdEdqUm9rS1RrSHJybHk1ZlRUZ0wvajhBTmp4S0w1UENQWkxZTkhqeFlDUWtKeHVzdnZ2aEMrL2Z2VjF4Y25LcFdyYXE4ZWZPbWVaeTlOMjNFaUJFS0RRMlZqNCtQckZhcndzTENWTGh3WVNVbEpjblpPZTJ2MDdadDI5UzJiVnV0WGJzMnpjQXRORFJVYytiTVVWUlVsT2JPblNzUEQ0OVV3MVNzVnF2bXpwMnI3dDI3Nittbm4xYmJ0bTAxYytiTVRLODNOalpXcjd6eWlpUnArZkxsbVphL1c0cGVSWmRzSHd3QWVOanV1WjFjdUhDaEVVemRpN0N3TUgzNjZhZmF1SEdqU3BVcXBkRFFVRjI5ZWxVK1BqN2F2WHUzSWlJaWpBZWNseTlmMXUrLy95NUpDZ2dJa0tlbnAxcTJiS252di85ZStmUG4xMHN2dlNTejJXd0VWYlNUUURJQ056eEs0aVc1eGNiR1p2dHBZdTNhdGJPMWI4eVlNV3JVcUpHazVDZDVMaTR1U2t4TWxKUWNpTFZzMlZMYnQyL1hsU3RYMUs5ZnYzUUR0MlBIanVuU3BVdWFQbjI2WG4zMVZWMjhlRkVsU3BSd0tIUHUzRG5WcWxWTHpaczNWOE9HRFZXa1NKRTA2M256NWsydFdiTkdwMDZkVXMyYU5WV3paazF0M3J4WjdkdTNsNU9Ua3lTcGV2WHFXckpraVRFWi9QTGx5d29KQ1ZIRGhnMHovNURTa0dJSVNlSTluUUFBOEREZGN6c1pFUkdoc1dQSHFuMzc5dGs2emo0azBzL1BUODdPemdvT0RsYlZxbFgxMUZOUDZlREJnMnJldkxsMjc5NnQrdlhyT3h4MzgrWk4vZWMvLzFGRVJJVEdqQmtqS1huYXdlZWZmNjdseTVkcjJMQmhSbG5hU1NBWmdSc2VKVkdTM0NJaUlyTGRJTjA5OW43OSt2VmF0R2lSamg4L0xqOC9QdzBaTWtSUFB2bGttc2Zldm4xYm5wNmV4cFBJSFR0MjZPdXZ2MVpFUklUNjkrK2ZZZUEyYytaTXRXM2JWbm56NXYwLzl1NDhQS3JxL3VQNFo3SkJRQ0FpaTZLVzlvR0toWXBtZ21KK0JOR3dsSlJGTmtIVWdsUkJSRFlCQTZnZ0JCUlFHaFJVTmhFUUNBYUVCbVZSSXdpeUJCSWdBZ1psRVlGV0dvSnMyYmVaOC9zanpUUkRGdFprSnVIOWVoNGU1NTU3N3IzZkdUVEhUODZkYzlXbFN4ZTkvLzc3bWpKbGlsT2Znb05GVmxaV29VVlA4Z1VHQnNyUHowOFBQWlQzak05S2xTcnB4eDkvVko4K3A4dVV0QUFBSUFCSlJFRlVmVFIxNmxUZGZmZmRrcVJ4NDhacDl1elordUtMTDdSdzRVTDE3Tm56bWdlazlQUjBTWkxGWXJuMlg4TUNBTXJLTlkrVGd3WU5rczFta3lUOTlOTlBHakpraUdOZjI3WnRuZnJtYjBkSFJ5czlQVjFWcTFhVkpMVm8wVUpidDI2VnY3Ky9HalZxcEFNSERpZzRPRmk3ZHUzUzBLRkRuYzR4Wjg0Y05XalFRTEd4c1Jvd1lJRFR2aDQ5ZXVqNDhlT09iY1pKSUEvQkRlV0dNU2JSWXJIY2RyWFBRN3ZVNHNXTEZSVVZwWG56NXFsOSsvWWFOMjZjUm80Y3FZa1RKK3IrKys5MzZ1dnI2NnNqUjQ2b1hyMTY4dlQwMUpZdFcvVEREeitvUjQ4ZVNrbEpVWHA2dXBLU2twU1RrMU1vdUVWSFJ5cytQbDdqeDQrWGxMZkFTWmN1WGZUTk45K29UWnMyMS9VZXBMenZNRXljT0ZIZmZQT05FaElTOU5OUFAwbVNXclZxcGZidDI4dmYzMS9MbGkzVDdiZGYrMEpYQlc2Yk9YdmRCUU1BU3RXTkdpZnZ2ZmRlUlVkSFM1TGk0dUowNTUxM3FsNjllanAwNkpEUzB0S2NWbDgrZmZxMFl3YnN3UWNmMU1LRkN6VjA2RkExYk5oUUd6WnNVRnhjbk9yVnErZFlOai9mMkxGakpVa3JWNjUwWEV2S0M0VTllL2FVSkUyZVBQbTYzZ2ZqSkNvYWdodktrNU9TbWlRbUp1cVBmL3pqVlIvOHl5Ky9hTnEwYVVwUFQ5ZUNCUXRVczJaTlNWS0RCZzAwYWRJa2pSZ3hRdTNhdFZPL2Z2MVVxMVl0U2RMbm4zK3UwTkJRL2Z6enp4bzZkS2o4L1B3MGV2Um8xYTVkVzM1K2Z2cjY2NjkxNXN3WlpXZG55OXY3ZjdlM0h6cDBTR0ZoWVFvTkRYVmNwMXExYWhvOWVyUW1USmlnbWpWck9nMThCWFh1M0xsUUNNekt5bkphYXRsbXMybjM3dDNhdEdtVHRtN2Rxa2FOR2psdWIzbmhoUmRVdlhwMXpaNDlXNTkrK3FtZWVPS0pRcmRuWHFsejU4N2x2eXpiSjVvQ0FLN0ZkWTJUbHpwMDZKQmVmZlZWVFowNlZmWHExZFBaczJjMWR1eFl6Wm8xUzAyYk5wVWtIVHg0VVBmY2M0K2t2T0QyOGNjZkt6czdXMjNhdE5Hamp6NnEyYk5uRjVxeHUxNk1rd0RnNXZ6OS9hZGJyVll6Zi81OGN6VnljbkxNYTYrOVpnSURBODM3Nzc5dmNuSnlIUHVzVnF2amRXSmlvaGt5WklocDFxeVoyYng1c3pIR21DVkxscGdlUFhxWXhNUkUwN2x6WjNQdzRFRmpqREUybTgxeDNLNWR1MHhJU0loak96WTIxanp5eUNQbW5YZmVLYktlZDk5OTF6ejg4TU5tNWNxVnhtNjNGOW9mRmhabVltTmpqVEhHWkdkbm00a1RKNXJ3OEhDblBsOTg4WVhwMzcrL1diMTZ0VGw3OXF6SnpjMDFwMCtmTnMyYU5YUDBPWG55cEJrL2Zyd0pEQXcwUTRjT0xmSmFsN05telJwanRWcU52Ny8vTWxmLy9RTUFTbmF0NDJTKzNOeGN4N2g0K1BCaDA3RmpSN056NTA2blBxdFdyVEt0V3JVeVI0OGVOY1lZMDY5ZlA3Tmh3NFlpejVlVmxXVmF0V3BsVHA0ODZkVGVva1VMeCtzMmJkcVlKNTU0d3VsUFVmMEtZcHpFellvWk41UWJ4cGdmTEJhTDAzM3ZWOExMeTB1UFBQS0lCZzRjcUx2dXVxdllmblhyMXRYTW1UTjE4T0JCM1h2dnZZcUlpTkFYWDN5aER6LzhVTFZyMTliWXNXTWR2K0diT1hPbVZxNWNLUzh2TDNsN2UydjA2TkdTOG03NWVQdnR0OVczYjE4TkhqeTR5T3NNR3paTXZyNittalp0bWk1ZXZLZzc3N3hUczJmUGR1eTMyV3phdG0yYlk2V3FzMmZQNnJiYmJ0UG16WnNkZmRhc1dhT09IVHRLa25idTNLbVhYbnBKSGg0ZWF0Kyt2YVBQM1hmZnJZa1RKMnIwNk5HNmNPRkNzYytaSzhteFk4Y2tTY2FZZzFkOU1BQ2dURjNyT0htcE0yZk9hTlNvVVpveVpZcisvT2MvTyszcjFxMmJmdnJwSjgyWk0wY2RPblRRcVZPbkZCd2NYT3dpWURhYnpYSHJvNlJDRDhTZU1tV0ttalZyNXRpT2lZblJiNy85cHJTME5NZWRMRjkrK1NYakpBQ1VKdzg4OE1BRFZxdlY5TzdkKzZwL0kxYWNzTEN3WXZlbHBLU1lqSXlNRW84dk9QTm1qREZKU1VrbUppYm1pcTZka0pCZ3NyT3pyNmp2NWRqdDltdjZUZUhsUFAvODgvbS9TWHprOG45REFBQlh1dDV4MG02M08yYll6cDgvWDJ5LzdPeHNrNVdWWlU2ZE9tVzJiZHQyMWRjcGJpYk5HR01tVDU1c21qVnJabHEwYUdIbXpwMTcxZWN1RHVNa0tvS3IvOVVDNERwZVZxdjFyTVZpcVI0ZEhhMWJiNzNWMWZWVWFNbkp5UW9PRHBiZGJrLzE4UENvdVdmUG5wekxId1VBY0tGeU1VNG1KaVplMTRJZzdvSnhFbVhOdzlVRkFGY2gxeGl6MWhpampSczN1cnFXQ20vUG5qMHl4c2hpc2V4Z01BS0FjcUZjakpNVkliUkpqSk1vZXdRM2xEZVJrdlRkZDkrNXVvNEtMLys3QXNhWW9oK1lBd0J3UjR5VFpZUnhFbVdONElaeTVmejU4MThiWTg3dDNMbFRTVWxKcmk2bndqcC8vcnkrL1BKTFNicG9zOWsrZFhVOUFJQXJ3emhaTmhnbjRRb0VONVFyeDQ4Zno1VDByczFtMDBjZmZlVHFjaXFzRlN0V0tEYzNWNUtXN2QrL1A4M1Y5UUFBcmd6alpObGduSVFyRU54UUhzMlJsUHo1NTUvcjVNbVRycTZsd2psOStyUVdMMTRzWTB5YU1lWk5WOWNEQUxocWpKT2xpSEVTcmtKd1E3a1RIeDkvUnRLRW5Kd2NUWmd3UVRhYnpkVWxWUmcybTAxdnZ2bW1zckt5SkdsV2ZIejhLVmZYQkFDNE9veVRwWWR4RXE3azZlb0NnR3Z4bi8vOFovZnR0OS8rMTlPblQ5ZExUazdXLy8zZi8xM1RnelB4UDhZWXpaOC9YMUZSVVpMMFkzeDhmQzlKZGhlWEJRQzRCb3lUTng3akpGeU40SWJ5eWw2blRwMXZQRHc4bms1SVNLaVNtWm1waHg1NmlFSHBHdG50ZGkxY3VGQno1c3lSTWVhQ3BQYUppWW1uWFYwWEFPQ2FNVTdlUUl5VGNBY0VONVJicDArZnZsQ25UcDB0Rm92bGlmMzc5MWMrY09DQW1qWnRxaG8xYXJpNnRISWxNVEZSWVdGaFdyRmloU1NsU09vZUh4OGY2K0t5QUFEWGlYSHl4bUNjaEx2ZzF5NG85d0lDQXU2ejIrMnJMUlpMUTA5UFQ3VnIxMDV0MjdiVlBmZmNvNW8xYTZwU3BVcXVMdEd0WkdkbjYvejU4enB5NUlnMmJ0eW9EUnMyS0NjblI1TCtaWXpwRlI4ZkgrUHFHZ0VBTnc3ajVOVmhuSVM3SXJpaFFtalVxRkcxS2xXcVRKYjBnc1ZpWVFTNkNzYVliSXZGc2lnbkoyZk1nUU1IenJ1NkhnREFqY2M0ZWUwWUorRXVDRzZvVVB6OS9Xc2JZNTYzV0N6QkZvdWxzYVNha2lxN3VpNTNZb3pKc2xnczV5WDlLT203dExTMGVZY09IV0pWTEFDNENUQk9YaDdqSkFEY3hLeFdxN0ZhcmNiVmRRQUE0STRZSjRITDR6bHVBQUFBQU9EbUNHNEFBQUFBNE9ZSWJnQUFBQURnNWdodUFBQUFBT0RtQ0c0QUFBQUE0T1lJYmdBQUFBRGc1Z2h1QUFBQUFPRG1DRzRBQUFBQTRPWUliZ0FBQUFEZzVnaHVBQUFBQU9EbUNHNEFBQUFBNE9ZSWJnQUFBQURnNWdodUFBQUFBT0RtQ0c0QUFBQUE0T1lJYmdBQUFBRGc1Z2h1QUFBQUFPRG1DRzRBQUFBQTRPWUliZ0FBQUFEZzVnaHVBQUFBQU9EbUNHNEFBQUFBNE9ZSWJnQUFBQURnNWdodUFBQUFBT0RtQ0c0QUFBQUE0T1lJYmdBQUFBRGc1Z2h1QUFBQUFPRG1DRzRBQUFBQTRPWUliZ0FBQUFEZzVnaHVBQUFBQU9EbUNHNEFBQUFBNE9ZSWJnQUFBQURnNWdodUFBQUFBT0RtdkZ4ZEFGQVIrZnY3dDVZVVVrVDc5QUtiTWZIeDhhdktyaW9BQUFDVVZ3UTNvSFRrV2l5V2taYzJGbXl6Mld6ZHlyWWtBQUFBbEZmY0tnbVVndmo0K08zR21ITWxkRW5PemMxZFYyWUZBUUFBb0Z3anVBR2xJMWRTWkFuN3YwbElTTWd1cTJJQUFBQlF2aEhjZ05LenVyZ2R4cGlWWlZrSUFBQUF5amVDRzFCS1VsSlN0a3BLdnJUZEdKTjIvdno1S0JlVUJBQUFnSEtLNEFhVWtxTkhqMllaWXo2N3ROMWlzV3c2ZnZ4NHBpdHFBZ0FBUVBsRWNBTktrVEdtMEhML2RydWRSd0FBQUFEZ3FoRGNnRktVbEpTMFdWSmFnYWFNbkp3Y2doc0FBQUN1Q3NFTktFV25UcDFLbDFUdysyeGJFaElTVWwxVkR3QUFBTW9uZ2h0UXl1eDJlOEh2dWJFb0NRQUFBSzRhd1Ewb1pSa1pHUnNsWlJwanNuTnljbGE0dWg0QUFBQ1VQd1Ezb0pRZE9uUW94Uml6MW1LeGJEdHc0TUI1VjljREFBQ0E4c2ZMMVFVQU53Tmp6QXBKdDd1NkRnQUFBSlJQQkRlNE5hdlZ1bEZTc0t2cnVGR3NWdXRNVjlkd3ZZd3hzZkh4OGMxZFhRY0FBTUROaEZzbDRlNHFUR2lyS0N3V3kwT3VyZ0VBQU9CbXc0d2J5b1U5ZS9hNHVnUklDZ2dJY0hVSkFBQUFOeVZtM0FBQUFBREF6UkhjQUFBQUFNRE5FZHdBQUFBQXdNMFIzQUFBQUFEQXpSSGNBQUFBQU1ETkVkeHdVN2x3NFlLclN3QUFBQUN1R3NFTkZjNmlSWXNVR3h2cjJJNkppZEhSbzBjbFNhMWJ0eTcydUsrLy92cTZycHVabWFuOSsvZGYxem1La3BHUm9RTUhEamkySjAyYXBIMzc5a25LZTB6Q3JsMjdpajEyeG93Wk43d2VBQUFBbEQyZTQ0WUtwMkhEaGhvN2Rxd2lJaUpVdDI1ZFJVUkVhT0RBZ1pjOUxpd3NUTzNhdGRPQkF3ZjB3Z3N2cUVxVktxcGN1YkpqZjA1T2pzNmVQYXZkdTNjWGVmeVpNMmMwZlBody9mT2YvMVNOR2pXS3ZVNUFRSURxMUtsVDdQNmtwQ1NuNTlaOTg4MDNXcnQycmViT25TdEoycng1czU1NjZpbEpVdFdxVlRWbXpCZzFiOTVjSTBhTVVLVktsWnpPdFhUcFVyMzg4c3VTcE1PSEQrdWxsMTV5MnArYW1xcVltSmhpYXdFQUFJQjdJTGlod2drS0NsSmdZS0NXTFZ1bVljT0dhZCsrZlFvTkRaWEZZcEVrZGV6WTBkRjM2TkNoYXRldW5kUHg5OTEzbjBKRFE3Vmx5eGFGaDRjN2pwczBhWko4Zkh3a1NaOTk5cGtqU0VtU01VWVdpMFdlbnA3cTBhTkhrWFZGUjBjN1hxOWR1MWFlbnA2Rit0aHNOajMwMEVOT2JhdFdyVktmUG4wa1NZbUppY3JPenRZZi92QUhTZEs5OTk2ckpVdVdhUDc4K1RMR1NKTGk0dUkwZXZSb3gvSEJ3Y0dTcEUyYk5qblZJRW1CZ1lGRjFnb0FBQUQzWW5GMUFVQkpyRmFya2VRMEEzVWwwdFBUVmJseVpXM2Z2bDA3ZCs3VUs2KzhJaWx2dHV2U2M0V0VoRWpLbXpHclhidTJwazJicHFaTm0rcjExMStYcDZlblJvNGNxWmt6WitvLy8vbVBac3lZNFFoditmYnQyNmQvL09NZm1qVnJsbXJVcUtHelo4OXEyTEJoZXUyMTEvU25QLzJwVUcwQkFRR0tqWTB0TWJnVnJERWdJRUJWcTFhVnhXS1IzVzVYWm1hbXFsU3BVdVQ3dnZQT094VVJFZUYwYkVtZlhXQmc0RlhOdUFVRUJFaVM5dTdkeTg4T0FNQU5rei9lTTc0QXhXUEdEUlZTZnJEWnVuV3JPblRvVUdMZkRSczJTTXFicWN0L0xVbWpSbzFTLy83OTFhWk5HOTE5OTkyYU8zZXVVMmg3NG9rbmxKR1JJVWxLUzB2VDAwOC9MVWxLU1VtUjNXNTNoRVVmSHgrdFhyM2E2Wm9GWi8wdXAyRHdtamh4b3VyVnE2ZisvZnRmOGZFRnRXM2I5cHFPQXdBQWdHc1IzRkNoTEZpd1FKOTg4b215czdNVkZSV2w3ZHUzYThlT0hVNTlMZzFOYTlldWRkcmV2bjI3SWlNamRmandZVDM2NktNYU5XcVVObTNhcE42OWU2dFdyVnJxMDZlUFFrSkM5Si8vL0VmYnRtMlRKRVZHUnVxV1cyNVJodzRkdEdEQkF0MTY2NjNxMHFXTFBEdzhGQlFVVktqT3E3bFZzdUMrclZ1MzZ1MjMzeTd4TTJqYnRxMXNOcHRqdStDdGtwZCtwNjFidDI0bG5nc0FBQUFBTHN0cXRScXIxV3F1MXNNUFAreTBIUndjYk5MUzBvd3h4alJyMXN4cDM4V0xGODMrL2Z0TjgrYk56VnR2dldVMmJOaGc5dTdkYTNKemM0MHh4clJvMGNJWVk0ek5aak9IRGgweUtTa3Bqdlp6NTg2WjBOQlE4K0tMTDVyejU4OGJZNHhKU2tveXc0WU5NMDgvL2JUNThjY2ZIY2ZueThyS0tySDI0dlp2MmJMRkJBUUVtTURBUU5PaFF3ZW5QdzgvL0xENTdMUFBISDIvLy81N3A5cUwrMXhzTmx1SnRWd3EvKy9EMWY5ZUFBQXFGc1lYNFBLWWNVT0ZaN1BabEpXVjViUkNwQ1RaN1hidDNMbFRFeWRPVk5PbVRXV3hXUFRVVTAvcHh4OS9WR2hvcUtOZlptYW0weTJHQlJmNG1ETm5qaG8wYUtEWTJGZ05HRERBNmZ3OWV2VFE4ZVBIbmRvdVhWSHl3b1VMaW9tSlVXQmdvUHo4L0J6dGw2NHNLVW5MbHk5WDM3NTl0V25USm4zNjZhZU9GU1RQbnordmJ0MjY2Zi8rNy84a1NibTV1Um8yYkpnMmI5NTgyYy9td0lFRFdybHlwU1pQbm56WnZnQUFBSEFkZ2hzcXZOallXRFZxMUVnZUhzNlBMYng0OGFJbVRacWtyNzc2U2xMZWQ5enExNit2K3ZYcnEzMzc5bzUrUVVGQmhWWmp6RGQyN0ZoSjBzcVZLNTM2dEczYlZqMTc5cFFrcDFEazQrUGo5RDI2Z3FzNkZ0Y3VTWHYzN3RVUFAveWdxVk9uNnBaYmJ0RUhIM3lnRVNOR3lCaWpOOTk4VTkyN2Q5Y2RkOXdoS1crUmxabzFhMHFTc3JPejFiWnRXOVd1WGR1eGFNbkZpeGNkanlzNGZQaXd2THo0TVFBQUFPRHUrRDgyVkdpblRwM1MxS2xUTlg3OGVFZWJ0N2Uza3BPVGRlVElFZDE5OTkyRmpzbi9UbGkrakl3TXA3WUhIbmhBNGVIaHBWZjBKWEp5Y2pSdDJqUU5HREJBTldyVVVKOCtmVFJ3NEVETm56OWZ2LzMybTlMUzB2VGlpeTg2K3YvMDAwLzY5ZGRmZGZEZ1FmbjQrRGdGeWw2OWV1bkpKNTlVYm02dUpNblB6MCt2di81Nm1iMFhBQUFBWEJ1Q0d5cVVqSXdNTFYyNlZIYTdYZHUzYjllYU5Xc1VHaHJxV01aZWtwNTk5bGs5Kyt5ejh2SHgwZENoUXd1ZFk5T21UVTdiUVVGQmhkcUtrai9ESmttMzNucHJzZjJ5czdPdjVLMDR6Smd4UTFXcVZGSHYzcjBsU1o2ZW5ucnh4UmMxY09CQWVYcDY2dU9QUDNaYTZDUTZPbHFkT25YUzY2Ky9McHZOcG5QbnpqbG00SVlQSDY3aHc0ZGYxZlVCQUFEZ2VnUTNWQ2hyMXF6UjhlUEh0V3JWS3MyZlAxLzc5KzlYWEZ5Y1BEMDlIUS9TdHRsc3N0bHN5czNOVlZoWW1KWXVYU29wYnlidVdrMlpNa1hObWpWemJNZkV4RGhtd3dxZU55Y25SMDgrK1dTUjV5Z1kvSEp5Y2lSSi8vem5QL1h0dDk5cTBhSkZTazVPMW5mZmZhZjE2OWNyTVRGUllXRmh5c3pNMVBEaHc5V29VU08xYTlkT0R6NzRvSDc2NlNlOTg4NDdHamh3b0JZdFdxVG5uMzllRnk1Y2NBcDN4aGpINTFDL2ZuMHRXYkxrbXQ4N0FBQUFTaC9CRFJWSzkrN2QxYXRYTDFrc0ZrMmNPRkZTWGxETHpzNlczVzZYTVVZZUhoNk9QNTZlbnVyZHU3ZVNrcExVdFd2WElzOVpjTkdRNGhRTWJWTGVyTjNRb1VOVnFWSWw5ZW5UeDlIK3U5Lzl6dW1aYnZuTDhkOXh4eDFhc1dKRm9mWm16WnJKMzk5ZkZ5OWVWTDkrL1JRUUVLQmV2WHJwMFVjZmRRU3g5dTNiS3lvcVNvc1dMZEt2di82cVdiTm02YzQ3NzVTVTl5eTZmSGE3M2ZISG1QOHQzRlhVWXdrQUFBRGdYbmc2UGR4YS90TEFsNjZ3NkE0U0V4TjErKzIzbDluMXNyS3lIQ3RKdWtyK0xhZDc5KzdsWndjQTRJYkpIKzhaWDREaWVWeStDNENpbEdWb2srVHkwQVlBQUFEWEliZ0JBQUFBZ0p2ak8yNUFFVEl5TXZUSUk0OG9MaTZ1VksrVG01dXI5UFIwcGFTazZNS0ZDenAvL3J5U2twSjA0Y0lGL2YzdmYzZjAyN0ZqaCtNQjIva09IandvdTkydVAvLzV6NlZhSXdBQUFGeVA0QVlVd1JnanU5MSsyWDVCUVVFbDdzL0l5RkRkdW5XMWZ2MTZSOXRqanowbVNmTHk4cEtYbDVkOGZYMVZ1WEpsVmF0V1RYNStmcXBSbzRhcVY2K3VsSlFVVmF0V1RaSVVHaHFxYmR1Mk9aMTd4b3daVGd1ZkFBQUFvT0lpdU9HbWw1NmVycFl0VzhyWDE3ZlF2a3VEV1VaR2htSmpZeDByTVY0YXB2S2RQbjFha3laTjBxbFRwelJ1M0RpbmZhbXBxZGMxazllc1dUUEhxcEhUcDAvWDlPblRKVWxKU1VtS2lZbTU1dk1DQUFEQWZSSGNnUDhxR01MeXcxeFJiWmNURlJXbG1UTm5xbXZYcmdvUEQ1ZVBqODgxMS9UNDQ0OUxrakl6TS9YNDQ0OHJQRHhjM3Q3ZVdyTm1UYUcrZ1lHQjEzd2RBQUFBdURlQ0czQUREUjQ4V09mT25kUHMyYlBWcUZHakl2dlk3WGExYXRXcXhQTzBidDFhNDhlUGR3UzBvS0NnSXNNYUFBQUFiZzRFTitDLzJyWnRlMFZ0SlltSmlkRTMzM3lqVzIrOXRkZytucDZlMnJKbGk3cDM3NjRKRXlib3Z2dnVjOW8vWU1BQU5XelkwS25OR0tPNHVMaGl3eUFBQUFBcU5vSWI4Ri9SMGRHTzEvbTNSUmJWSmtrZmZQQ0JsaTlmWHVSNU9uWHFWR1Q3dG0zYmxKR1JJVzl2YjBsUzE2NWR0WGp4WXNkMzFDUXBQajVleDQ0ZDA3dnZ2cXVzckN4RlJrWnExNjVkeXM3TzF2cjE2OVc0Y1dObFoyZXJZOGVPMS8xK0FRQUFVSDRRM0lCcjhOSkxMK21sbDE0cTFCNFFFS0MxYTlmS3o4K3Z5T05TVWxKVXZYcDFTVktQSGoyMGZQbHliZDI2VlMxYnRsUjZlcm9tVDU2c0lVT0dxRXFWS3NySXlOREJnd2ZWdFd0WDdkdTNUMis4OFlZa3ljZkhSMnZYcmkxMGJyN2pCZ0FBVUhFUjNJRC9LbXBwLzZMYWJEYWJZMVhKcS9YTEw3L29ycnZ1a2lSVnJseFpZV0ZoR2pObWpNTER3elZ2M2p6ZGUrKzlqZ1ZKZkgxOU5YWHFWRW5TaEFrVHJ1bDZBQUFBcUJnSWJzQi9YVzVWeVh5VEprMVNZR0NnMnJScGM5WFhpSStQVjVNbVRSemJBUUVCNnR1M3IvcjE2NmNHRFJvb1BEejgyb29IQUFCQWhlYmg2Z0lBVjZ0U3BZcGlZMk9kMnJ5OXZlWGg0YUVMRnk0NHRhZWxwU2syTnJiRXhVZUtZN1BadEg3OWVzY0R1Rk5TVWpSdjNqek5uVHRYM2JwMVUwWkdoZ1lQSHF4dDI3WXBOemYzMnQ4UUFBQUFLaHhtM0FDcDBLMlAzdDdlNnQyN3R6cDM3aXk3M2U1b3Q5dnRhdEdpaGZ6OS9SMXR5Y25Ka3ZJZXVpM2wzUUpabE1qSVNOV3NXVk5lWGw0YU4yNmNObTNhcFB2dnYxOXo1ODVWNDhhTmxaV1ZwVTgvL1ZTVEowOVdabWFtZ29PRE5XalFJTmxzTnNlQ0pwS1VrNU9qbmoxNzNyRDNEZ0FBQVBkSGNBT0tNV0xFQ0kwWU1lS3kvYjc2Nml0Tm5UcFZucDZlNnRLbFM3SEJMU2dvU00yYk41ZXZyNjlxMTY2dHhZc1hPeTM3WDZsU0pmWHQyMWZQUFBPTWR1N2NxV3JWcW1uRWlCSDYxNy8rcFc3ZHVqbjZlWHQ3YThXS0ZZWE96K0lrQUFBQUZaZkYxUVVBSmJGYXJVYVM5dXpaNCtwU1NwUS9LK2ZoVWJIdlBnNElDSkFrN2QyN2w1OGRBSUFiSm4rOFozd0Jpc2VNRzNBRFZQVEFCZ0FBQU5maS96WUJBQUFBd00wUjNBQUFBQURBelJIY0FBQUFBTUROOFIwM2xBdjVpMklBQUFBQU55Tm0zT0RXakRHeGwrK0ZNdmFEcXdzQUFBQzQyVERqQnJjV0h4L2YzTlUxM0Fnc2N3d0FBSURyd1l3YkFBQUFBTGc1Z2hzQUFBQUF1RG1DR3dBQUFBQzRPWUliQUFBQUFMZzVnaHNBQUFBQXVEbUNHd0FBQUFDNE9ZSWJBQUFBQUxnNWdoc0FBQUFBdURtQ0d3QUFBQUM0T1lJYkFBQUFBTGc1Z2hzQUFBQUF1RG1DR3dBQUFBQzRPWUliQUFBQUFMZzVnaHNBQUFBQXVEbUNHd0FBQUFDNE9ZSWJBQUFBQUxnNWdoc0FBQUFBdURtQ0d3QUFBQUM0T1lJYkFBQUFBTGc1Z2hzQUFBQUF1RG1DR3dBQUFBQzRPWUliQUFBQUFMZzVnaHNBQUFBQXVEbUNHd0FBQUFDNE9ZSWJBQUFBQUxnNWdoc0FBQUFBdURtQ0d3QUFBQUM0T1lJYkFBQUFBTGc1Z2hzQUFBQUF1RGt2VnhjQVZFUldxL1VaU1NPS2FOK2IvOW9Zc3pRK1BqNjhUQXNEQUFCQXVVUndBMHJIZmtuK1JiUTcyb3d4UThxdUhBQUFBSlJuM0NvSmxJSzllL2Z1bDNTc3VQM0dtRisvLy83NzdXVllFZ0FBQU1veGdodFFTb3d4UzB2WXZhSE1DZ0VBQUVDNVIzQURTb25GWXZtOHVIMDJtMjE1V2RZQ0FBQ0E4bzNnQnBTU3ZYdjM3alhHL1B2U2RtTk0wdjc5Kzc5MVJVMEFBQUFvbndodVFPa3hrcFlWMGY3bGYvY0JBQUFBVjRUZ0JwU3VOVVcwZlZybVZRQUFBS0JjSTdnQnBTZytQbjZYTWVaMC9yWXg1bHg4ZlB6WHJxd0pBQUFBNVEvQkRTaGRkb3ZGVW5BaGtxOGsyVnhWREFBQUFNb25naHRReW93eFVRVmVyM0JsTFFBQUFDaWZDRzVBS1l1UGo5OXVqRGtuS1RrbkoyZTlxK3NCQUFCQStlUGw2Z0tBbTBDdXBFaEpkUklTRXJKZFhRd0FBQURLSDRJYlVEWldTN3JOMVVVQUFBQ2dmQ0s0QVdVZ096djd1N1MwTkc1TkJnQUF3RFVodUFGbGdGc2tBUUFBY0QwSWJuQnJWcXQxbzZSZ1Y5ZUIvekhHeE1iSHh6ZDNkUjBBQUFBM0UyN2RncnNqdExrWmk4WHlrS3RyQUFBQXVOa3c0NFp5WWMrZVBhNHVBWklDQWdKY1hRSUFBTUJOaVJrM0FBQUFBSEJ6QkRjQUFBQUFjSE1FTndBQUFBQndjd1EzQUFBQUFIQnpCRGNBQUFBQWNITUVOd0FBQUFCd2N3UTNBQUFBQUhCekJEY0FBQUFBY0hNRU53QUFBQUJ3Y3dRMzRDYVFtcHJxNmhJQUFBQndIUWh1cUpDbVRKbFNaUHZnd1lQTHVKSWJ3MjYzNisyMzMxWk9UbzZqN2NDQkE5cXdZY05sajdYWmJPcmF0YXNTRXhOTHMwUUFBQUNVSWk5WEZ3Q1VodWpvYUkwZE8xYTllL2QyYWo5NjlLaFQyd2NmZktES2xTdXJaY3VXOHZYMXZleDVNekl5RkJNVEl4OGZuMEw3UWtKQ0pFbTV1Ym02Y09HQ2F0V3E1ZGdYSEJ5c1YxNTVSUmN1WEZEcjFxMTF5eTIzRkh1TjFOUlViZHk0VVg1K2ZvNjJmZnYyNmNDQkEvTDI5bmEwMWFsVFIrUEdqVlBidG0zbDVWWDRQK1hISDMvY1VjL0ZpeGYxd2dzdkZPcXpaczJheTc1bkFBQUF1QjdCRFJYYTh1WExuYmFEZzRNTHRhV25wMHVTNXM2ZHE1TW5Uem9DMktWc05wc2VldWdoeDNrazZlTEZpNnBSbzRaZWZmVlZ4K3pYK3ZYcnRXN2RPbjN3d1FmRjFyVmx5NVppOXdVRUJCUnFXN05talRwMTZsUmtiWjA2ZFhLOHZ1V1dXN1J5NVVwSlVsSlNrbUppWW9xOVRtQmdZTEg3QUFBQTRGNElicWhROG9OTlNrcUtRa0pDRkJFUm9SNDlldWl1dSs2U0pOV3NXVk45Ky9iVnYvLzliMjNjdUZHU1ZLbFNKWTBiTjA2clY2L1dMYmZjVW14dzgvRHcwTGh4NCtUbDVhVk5telpKeWd0WithL3pqOHYvUGxuQjgxekpMWTNGT1hmdW5MNzk5bHU5OHNvcjZ0bXo1eFVmbDVPVFUyTC9ncmRkQWdBQXdMMFIzRkNoNUFlazRPQmd4MnNmSHg4dFhyellxVi9CVU9YcDZha3VYYnBvNGNLRk9uZnVuS0tpb29vOS83ZmZmaXNQajZLL0dwcVVsS1E5ZS9aSWtuNysrV2MxYU5CQVV0RXphTVdGdzZJc1dyUklrbFMxYWxYRng4ZHJ3b1FKeGZZTkR3OTNYTmZiMjFzclZxd290aTh6YmdBQUFPVUh3UTBWM3ZuejUvWDN2Lys5VUZ0QnAwK2YxcWxUcC9UTk45K29SbzBhMTMzTko1OThVbkZ4Y2NYdUwya0dybURRTzNIaWhMNysrbXZIdHIrLy94Vi9MNDBaTndBQWdJcUQ0SWFiZ3MxbUszSC92Ly85YnhsajFLRkRoeEw3ZmZiWlo3cjk5dHN2ZXoyTHhYSlY5UlZuM2JwMUdqeDRzTjU1NXgxSllzWU5BQURnSmtWd1E0VjM2NjIzbG5pcnBKUTN5N1Y3OSs0U3o5TzhlWE5WcVZMbHN0ZExUMDlYMWFwVlMreHpwYmRLUHZQTU02cGV2Ym9qdUYzdGpGdit5cExGN1FjQUFFRDVRSEJEaFdPTWtjMW0wNmVmZnFybXpadGYwYTJTbDVPUmtTRzczZTYwakg5MmRyWWthY0dDQlVwS1NuSzBIemx5UkwvLy9lOUxQTitWM2lwWnZYcjFRdnZidFd0WDVLTUxNakl5SExkVnJsNjlXaEVSRVZxL2ZyMkdEeCt1enovL1hELzg4SU5DUTBNZGp3NzQ1cHR2OVBubm42dHo1ODRsMWdvQUFBRFhJN2lod3NqT3p0Wnp6ejJuek14TVBmNzQ0L3I5NzMrdlYxNTVSY1lZWldSa09QVTF4cWgzNzk2cVg3OStpVXZtNTN2dXVlZFVyVm8xZVhoNEtDMHRUUU1HRE5ESmt5ZDEvLzMzS3owOVhjSEJ3VHA1OHFUc2Ryc1dMbHlva3lkUEtqSXlVdDI3ZDNjOFF1QkdPWC8rdk5QMzN2TGwzL3FZbHBhbTJiTm5LeW9xU3BHUmtSbytmTGc2ZCs2c2hJUUVyVnExU3IxNjlkTEFnUVAxOHNzdjY1VlhYdEZ0dDkybUZpMWEzTkFhQVFBQWNHTVIzRkJoK1BqNGFQcjA2YXBidDY2ajdiUFBQbE55Y3JMbXpwMHJxOVdxMXExYjY2MjMzdExUVHordHYvemxMMDRQdEM0b1Aremx6MnlXM2U0dUFBQWdBRWxFUVZTdFdMSEM4VWlCcWxXcmF0U29VV3JjdUxFcVZhcmtPS1pSbzBZYU0yYU1VbE5UTlcvZVBMMzMzbnVLakl6VXlKRWpTL0ZkRjdaeTVVbzk5dGhqcWxxMXFyeTl2Wldjbkt6cTFhdHJ6Smd4c2xnc09uSGloQklTRXRTZ1FRTk5tVEpGNjlhdEk3Z0JBQUM0T1lJYktwU0NvUzBsSlVVTEZpelF0bTNiMUwxN2Q3VnMyVkpTM3V6WnJGbXpOR3ZXTEEwWU1FRGR1M2N2OGx4Ly9ldGZsWktTSW92Rm9wbzFhem90Q3VMdjcrOTRuWm1acVZtelptbkRoZzNxMUttVEprK2VMQjhmSDgyY09WTWJOMjdVaEFrVDlQVFRUK3ZaWjU5MUhOT3FWYXRyZm85MnU3M0k3NjdsZjJldFRaczI4dkh4a1NROThjUVQ2dEtsaXp3OVBSMzlqREY2NmFXWDVPWGxwU1pObXFoSmt5YlhYQXNBQUFBQXlHcTFHcXZWYXE1RmFtcXFXYmR1bmNuSnlTbHkvKzdkdTgzeDQ4ZExQSWZOWmpQWjJkbVh2VlpVVkpRNWZmcDBrZnZPbno5dnpwNDlhNHd4SmlVbHhmVHYzNy9FYy9YdjM5K2twS1E0dFkwWU1jTHhldENnUVVVZU4yVElrTXZXZWIzeS96NWMvZThGQUtCaVlYd0JMdS9HckZrT2xKTDhIK0w1RDdhR2ErVXZuTEozNzE1K2RnQUFicGo4OFo3eEJTaWVoNnNMQUFBQUFBQ1VqT0NHbThxRkN4ZGNYUUlBQUFCdzFRaHVxSEFXTFZxazJOaFl4M1pNVEl5T0hqMHFTV3JkdW5XeHh4VzF4UDYxc3R2dFNrdExVMUpTMG1YRDRva1RKelJ2M3J3aTk2V25wMnZHakJsRlBpdzdQVDFkQVFFQlNrOVBML0w2MzMzM25Zd3hTa3RMSy9iYW16ZHZMdm1OQUFBQXdDMndxaVFxbklZTkcycnMyTEdLaUloUTNicDFGUkVSb1lFREIxNzJ1TEN3TUxWcjEwNEhEaHpRQ3krOG9DcFZxcWh5NWNxTy9UazVPVHA3OXF4Mjc5NnRzMmZQcW4vLy9zck56WlhOWnBQTlpsTk9UbzV5YzNObHQ5dmw1ZVdseXBVcnk5ZlhWNTA2ZFZLL2Z2MGtTYzJhTlhNOFZEczVPVm03ZCsvV2wxOStLV09LL2o2MnA2ZW40dUxpTkhIaVJFMmVQUG1xUG9lUkkwZnF5eSsvMUxoeDQyUzFXdlg4ODg5TGtnWU5HcVFQUC96UTBZZnZEd0lBQUxnL2doc3FuS0NnSUFVR0JtclpzbVVhTm15WTl1M2JwOURRVUZrc2VkOTM3dGl4bzZQdjBLRkQxYTVkTzZmajc3dnZQb1dHaG1yTGxpMEtEdzkzSERkcDBpVEhNdnUzM1hhYnhvd1pvOXR2djEwMWF0U1F0N2UzVnExYXBULys4WTk2K09HSEhlZWFObTJhckZhclkvdldXMjlWZEhTMFRwOCtyZDY5ZXlzN08xdi8vT2MvbFo2ZXJoVXJWampWc1d6Wk10MXh4eDJhUG4yNm5uenlTWDM1NVpkcTM3NzlGWDBHSGg0ZTh2THlVbzBhTmZUZWUrL3AyTEZqT25IaWhPcldyYXY0K1BpcitEUUJBQURnRGdodXFKQmVmZlZWVmE1Y1dkdTNiMWVuVHAzMHlpdXZTTXBiRlhIdDJyVk9mVU5DUWlUbFBZOHRKQ1JFMDZaTlU1Y3VYYlI3OTI1Tm1EQkJJMGVPMU15Wk01V1ltS2daTTJZNGprdElTTkNjT1hQMC92dnZxMHFWS2dvSUNOQ0lFU08wZVBGaTFhMWJWeDk5OUpFT0h6NnM0Y09IRjZydm1XZWVrWlQzWU8rQWdBQ05HemZPYVhhdmMrZk9qc0JZcjE0OWZmVFJSMnJZc09FVnZmZHo1ODdweUpFajh2THkwaHR2dktFVEowN28zTGx6dXZQT096VisvUGlyK0JRQkFBRGdMZ2h1cUpDcVZLa2lTZHE2ZGFzNmRPaFFZdDhOR3paSXlwdXB5Mzh0U2FOR2pWTC8vdjNWcGswYjNYMzMzWm83ZDY1anhrMlMrdlhycDhURVJFMmJOazBUSjA1VTQ4YU45Znp6eit2SWtTUDY4Y2NmdFduVEpzMmRPMWVWS2xVcTl0cEhqaHpSQ3krOG9KNDllMnJCZ2dXcVhidTJwTHlIWkh0NGVDZzFOVlc1dWJtcVU2ZU9QRHl1N0N1cGt5Wk5VdlhxMVpXVGs2UE9uVHVyWWNPR3FsbXpwdXgydTlPRHVBRUFBRkIrRU54UW9TeFlzRUNmZlBLSnNyT3pGUlVWcGUzYnQydkhqaDFPZlFyZUtpbXAwQXpjOXUzYkZSa1pxY09IRCt2UlJ4L1ZxRkdqdEduVEp2WHUzVnUxYXRWU256NTlITE4wbzBlUGRsbzRaTXFVS2Rxelo0K3lzckxrNysrdmF0V3FGVmxuL216YXhJa1RIYmN3MnUxMm5UbHpSclZyMTViTlpwT1hsNWZDd3NKMDlPaFJuVGh4UXJHeHNWcTZkS2tXTDE1YzR2dlp0R21UcEx5RlIvejkvZVhqNDZNbFM1Ym8yTEZqZXVPTk42NzBvd1FBQUlBYkliaWhRbm51dWVmMDNIUFBLVEF3VUhYcjF0VzZkZXNrNWEwbStjVVhYNmhLbFNwNjhNRUhGUmNYNXpnbU9UbFpKMDZjVUc1dXJxWk1tU0ovZjMvMTY5ZFBUWnMybGFlbnA0S0NnclJ0MnphTkhqMWFSNDhlVmIxNjlSUVlHRmhzRFVYdGUrdXR0L1RZWTQ5Snlsdmt4TnZiVzdtNXVaS2tMVnUycUVPSER2cnV1KytVbUppb0lVT0dPSUxiMjIrL0xlbC9ENzd1Mjdldit2YnRLeWx2VmNtV0xWdHE3ZHExamhuR2d1Njg4MDRsSmlZcU5UVlZpeFl0MHNLRkM2L2xJd1VBQUlBYklMaWh3clBaYk1yS3luTDZEcG1VdDJUK3pwMDdOWEhpUkRWdDJsUVdpMFZQUGZXVWZ2enhSNFdHaGpyNlpXWm1xbTNidG83dDZPaG94Y1RFT0oxcnc0WU5pb2lJME1HREI5V29VU09OR1RORzk5NTdiNUgxWEx4NFViZmNjb3N5TWpJazVkM08rZDU3N3lrbEpVVkRodzUxQ203WDQwOS8rcE0yYnR5bzVjdVhhL3o0OGZyZDczNTNYZWNEQUFDQTZ4RGNVT0hGeHNhcVVhTkdoYjRqZHZIaVJVMmFORWxmZmZXVnBMenZ1Tld2WDEvMTY5ZDNXcjB4S0NoSTBkSFJ4WjUvOGVMRmlvcUswcng1ODlTK2ZYdU5HemRPSTBlTzFNU0pFM1gvL2ZjNzlmWDE5ZFdSSTBkVXIxNDllWHA2YXN1V0xmcmhoeC9VbzBjUHBhU2tLRDA5WFVsSlNjckp5Ym51NFBiZ2d3OXEzTGh4ZXYzMTE5V3FWU3VscDZjWE9UTUhBQUFBOTBkd1E0VjI2dFFwVFowNjFXazFSVzl2YnlVbkordklrU082Kys2N0N4MFRIQnpzdEoyUmtlSFU5c0FERHlnOFBGeS8vUEtMcGsyYnB2VDBkQzFZc0VBMWE5YVVKRFZvMEVDVEprM1NpQkVqMUs1ZE8vWHIxMCsxYXRXU0pIMysrZWNLRFEzVnp6Ly9yS0ZEaDhyUHowK2pSNDlXN2RxMTVlZm5wNisvL2xwbnpweFJkbmEydkwyOUM5V1drSkNnQ3hjdXFFV0xGaVcrNzlPblQydjI3Tm1xWExteTR4Yk5wVXVYeW1hekZab3RCQUFBQUlEcllyVmFqZFZxTlZjcVBUM2R6SnMzenp6MDBFTm0yN1p0NXBWWFhqSGJ0bTF6NmpOMzdselR0V3RYMDZ0WEw3TjkrM1pIZTRzV0xZbzg1Nlh0T1RrNTVyWFhYak9CZ1lIbS9mZmZOems1T1k1OUJXdE5URXcwUTRZTU1jMmFOVE9iTjI4MnhoaXpaTWtTMDZOSEQ1T1ltR2c2ZCs1c0RoNDhhSXd4eG1hek9ZN2J0V3VYQ1FrSmNXeG5aV1VacTlWcVhudnROZE9yVnkvSE1XbHBhY1pxdFpxMHREU24rbjc0NFFjVEVoSmlQdnJvSS9QaWl5K2EwTkJRWTdQWlRHaG9xSW1NakhUcWV6V2ZiWDUvcTlWYTlOUENBUUM0Um93dndPVXg0NFlLWmMyYU5UcCsvTGhXclZxbCtmUG5hLy8rL1lxTGk1T25wNmRqSlVlYnpTYWJ6YWJjM0Z5RmhZVnA2ZEtsa2xUa0RGZFJ2THk4OU1namoyamd3SUc2NjY2N2l1MVh0MjVkelp3NVV3Y1BIdFM5OTk2cmlJZ0lmZkhGRi9yd3d3OVZ1M1p0alIwNzFuRTc1TXlaTTdWeTVVcDVlWG5KMjl0Ym8wZVBkcHpud0lFRHFsS2xpcG8wYWFLd3NMQVNId3VRazVPak1XUEc2S21ubnRJenp6eWpGaTFhcUUrZlB1clJvNGRPblRxbHA1NTZTc2VPSFZPbFNwV1VtSmhZNHFNS0FBQUFBT0NLWE8yTVczWjJ0ckhiN1U1dHVibTVKajA5M2FTbXBwcVVsQlNUbHBabU1qSXlURlpXbHNuTnpUVlBQUEdFYWRXcWxYbjMzWGVMUEdlSERoMnUrUHBoWVdIRjdrdEpTVEVaR1JrbEhsOXc1cTJnYytmT0ZXckx5Y2t4eTVZdGM1cnh5NzlPUWRIUjBhWk5temJtYjMvN204bk56VFd2dnZxcUNRa0pNVjI2ZERHTEZpMHFzWjVMOFJ0UkFFQnBZSHdCTHMvaTZnS0FrdVQvRU4relo0K3JTNEgrOTFpQ3ZYdjM4ck1EQUhERDVJLzNqQzlBOFlxLzV3b0FBQUFBNEJZSWJnQUFBQURnNWdodUFBQUFBT0RtQ0c0QUFBQUE0T1lJYmdBQUFBRGc1Z2h1QUFBQUFPRG1DRzRBQUFBQTRPWUliZ0FBQUFEZzVnaHVBQUFBQU9EbXZGeGRBSEFsQWdJQ1hGMENBQUFBNERMTXVNR3RHV05pWFYwREN2bkIxUVVBQUFEY2JKaHhnMXVMajQ5djd1b2FiZ1NyMVdva2FlL2V2UlpYMXdJQUFJRHloeGszQUFBQUFIQnpCRGNBQUFBQWNIUGNLZ2tBQUlBeTVlL3YzMXBTU0JIdDB3dHN4c1RIeDY4cXU2b0E5MFp3QXdBQVFGbkx0VmdzSXk5dExOaG1zOW02bFcxSmdIdmpWa2tBQUFDVXFmajQrTzNHbUhNbGRFbk96YzFkVjJZRkFlVUF3UTBBQUFCbExWZFNaQW43djBsSVNNZ3VxMktBOG9EZ0JnQUFBRmRZWGR3T1k4ektzaXdFS0E4SWJnQUFBQ2h6S1NrcFd5VWxYOXB1akVrN2YvNThsQXRLQXR3YXdRMEFBQUJsN3VqUm8xbkdtTTh1YmJkWUxKdU9IeitlNllxYUFIZEdjQU1BQUlCTEdHTUtMZmR2dDl0NUJBQlFCSUliQUFBQVhDSXBLV216cExRQ1RSazVPVGtFTjZBSUJEY0FBQUM0eEtsVHA5SWxGZncrMjVhRWhJUlVWOVVEdURPQ0d3QUFBRnpHYnJjWC9KNGJpNUlBeFNDNEFRQUF3R1V5TWpJMlNzbzB4bVRuNU9Tc2NIVTlnTHNpdUFFQUFNQmxEaDA2bEdLTVdXdXhXTFlkT0hEZ3ZLdnJBZHlWbDZzTEFBQUF3TTNOR0xOQzB1MnVyZ053WndRM0FBQ0Fjc3BxdFc2VUZPenFPbTRVcTlVNjA5VTFYQzlqVEd4OGZIeHpWOWVCaW9kYkpRRUFBTXF2Q2hQYUtncUx4ZktRcTJ0QXhjU01Hd0FBUURtM1o4OGVWNWNBU1FFQkFhNHVBUlVZTTI0QUFBQUE0T1lJYmdBQUFBRGc1Z2h1QUFBQUFPRG1DRzRBQUFBQTRPWUliZ0FBQUFEZzVsaFZFaWdGL3Y3K3JTV0ZGTkUrdmNCbVRIeDgvS3F5cXdvQUFBRGxGY0VOS0IyNUZvdGw1S1dOQmR0c05sdTNzaTBKQUFBQTVSVzNTZ0tsSUQ0K2Zyc3g1bHdKWFpKemMzUFhsVmxCQUFBQUtOY0lia0RweUpVVVdjTCtieElTRXJMTHFoZ0FBQUNVYndRM29QU3NMbTZITVdabFdSWUNBQUNBOG8zZ0JwU1NsSlNVclpLU0wyMDN4cVNkUDM4K3lnVWxBUUFBb0p3aXVBR2w1T2pSbzFuR21NOHViYmRZTEp1T0h6K2U2WXFhQUFBQVVENFIzSUJTWkl3cHROeS8zVzduRVFBQUFBQzRLZ1Ezb0JRbEpTVnRscFJXb0Nrakp5ZUg0QVlBQUlDclFuQURTdEdwVTZmU0pSWDhQdHVXaElTRVZGZlZBd0JBVVVKQ1FxNzVXTHZkcnJTME5KMCtmVnIvL3ZlL2krMlhtNXVyNU9Say9mcnJyMHBJU05DMmJkdTBldlZxZmZ6eHgwNzlkdXpZVWVqWWd3Y1A2b2NmZnJqbUdvR0tnQWR3QTZYTWJyZC81dUhoOGZSL04xbVVCQURnTWkrLy9MS09IVHRXcVAyMzMzN1Q0NDgvWHFoOXpabzFrcVRwMDZkcjE2NWRzdGxzeXMzTmRmelQxOWRYSGg0ZTh2WDFsYSt2ci96OC9QVE9PKy9JWXJGSWtoNTc3REZKa3BlWGw3eTh2T1RyNjZ2S2xTdXJXclZxOHZQelU0MGFOVlM5ZW5XbHBLU29XclZxa3FUUTBGQnQyN2JOcVk0Wk0yYW9UNTgrVi9RZTgwTm9ibTZ1TGx5NG9GcTFham4yQlFjSDY1VlhYdEdGQ3hmVXVuVnIzWExMTGNXZUp6VTFWUnMzYnBTZm45OFZYUmNvYlFRM29KUmxaR1JzckZxMWFxWXh4aU0zTjNlRnErc0JBTnk4WnN5WTRYaHRzOWswYjk0OEhUbHlSQ2twS2JyampqdjBsNy84UlYyN2RpMTAzT0RCZ3pWbzBDRDUrUGpJeTh0TGI3Lzl0bjczdTkvcHlTZWZMUEY2cWFtcGlvdUx1K1o2bXpWcnBqdnZ2Rk5TWG5pY1BuMjZKQ2twS1VreE1URUtEZzZXSkYyOGVGRTFhdFRRcTYrK3FnMGJOa2lTMXE5ZnIzWHIxdW1ERHo0bzl2eGJ0bXdwZGw5QVFNQTExdzJVQm9JYlVNb09IVHFVNHUvdnY5WmlzZFE4Y09EQWVWZlhBd0RBamgwN05IUG1URm10VnIzOTl0dnExS21UM252dlBVMmJOazBiTm16UWl5KytLSDkvZjBmL1R6LzlWT3ZYcjVja1pXWm02cmZmZnROZGQ5MmwxYXNMUDdKMHhZcHIreDFsL294ZlptYW1Ibi84Y1lXSGg4dmIyOXN4NjFkUVlHQ2dKR25UcGsyUzhrSlcvdXY4R2JmVTFGU25iVW1PVUFlVVJ3UTNvQXdZWTFaSXV0M1ZkUUFBYmw2NXVibjY3TFBQRkJVVnBZeU1ESVdHaHFwRml4YVNwTC8rOWErcVZLbVN4bzhmciszYnQrdk5OOStVaDRlSDNuampEWjA1YzhZUjJpUXBQVDFkdnI2K3hWNm5aOCtlanZCbXQ5dlZxbFdyRXV0cTNicTF4bzhmN3dob1FVRkJSWWExSzVXVWxLUTllL1pJa243KytXYzFhTkJBVXRFemFOZnozVDZnckJIY1VHNVlyZGFOa29KZFhjZjFzRnF0TTExZHc3VXd4c1RHeDhjM2QzVWRBSUJyNStYbHBhU2tKUFhyMTAvVHBrM1RsQ2xUblBaLzlkVlhqdGQydTEyREJnMVN3NFlOMWFSSkV6MzY2S09TcEZtelp1bTMzMzdUeElrVHIraWFucDZlMnJKbGk3cDM3NjRKRXlib3Z2dnVjOW8vWU1BQU5XelkwS25OR0tPNHVEZzFhdFRvR3Q2bHN5ZWZmTExFV3pWTG1vSGpWa200RzRJYnlwTnlIZHJLTTR2RjhwQ3Jhd0FBWEwraFE0ZEtraVpObXVTNHRiQW9nWUdCNnRpeG8xUGJybDI3OU1rbm42aE9uVHJxMmJObmtjY1Z2RTB5SXlORDN0N2VrcVN1WGJ0cThlTEZqdStvU1ZKOGZMeU9IVHVtZDk5OVYxbFpXWXFNak5TdVhidVVuWjJ0OWV2WHEzSGp4c3JPemk1VXg5WElYeVFGcUFnSWJpaDM4bTkvUU5uZ040NEFVUEhrZjQvc1NoMDVja1N2di82NlBEMDl0VzdkdWlMN3RHM2IxbWs3SlNWRjFhdFhseVQxNk5GRHk1Y3YxOWF0VzlXeVpVdWxwNmRyOHVUSkdqSmtpS3BVcWFLTWpBd2RQSGhRWGJ0MjFiNTkrL1RHRzI5SWtueDhmTFIyN2RwQzE4ci9qbHRKMHRQVFZiVnExUkw3Y0tza3loT0NHd0FBd0UybWN1WEtKWDZQckdBdyt1bW5uelI0OEdDOStPS0xtak5uam5yMzdsM2tNUmN2WG5UYS91V1hYM1RYWFhjNXJoY1dGcVl4WThZb1BEeGM4K2JOMDczMzN1c0lqNzYrdnBvNmRhb2thY0tFQ1ZmMVhyS3pzeVZKQ3hZc1VGSlNrcVA5eUpFait2M3ZmMS9pc2R3cWlmS0U0QVlBQUhDVHljek12T0piRU0rZVBhdXVYYnVxZS9mdW1qTm5qcFl2WDE1a3YwdG4zT0xqNDlXa1NSUEhka0JBZ1ByMjdhdCsvZnFwUVlNR0NnOFB2L1kzSUNrdExVMERCZ3pReVpNbmRmLzk5eXM5UFYzQndjRTZlZktrN0hhN0ZpNWNxSk1uVHlveU1sTGR1M2ZYUXc5eDF6L0tONEliQUFEQVRlYUpKNTdRNk5Hamk5My85dHR2TzE2M2FOSENzZnFrcEN1YWNiUFpiRnEvZnIwbVRab2tLZSsyeWVYTGwydkpraVhxMXEyYmR1N2NxY0dEQit0dmYvdWJIbjc0WVhsNVhmMy9rbGF0V2xXalJvMVM0OGFOVmFsU0pVZDdvMGFOTkdiTUdLV21wbXJldkhsNjc3MzNGQmtacVpFalIxNzFOUUIzUW5BREFBQzRTZVEvc0ZweVhrV3lLRjkrK2FWR2p4NnR2L3psTDA3dE5wdnRzdGVKakl4VXpabzE1ZVhscFhIanhtblRwazI2Ly83N05YZnVYRFZ1M0ZoWldWbjY5Tk5QTlhueVpHVm1aaW80T0ZpREJnMlN6V1p6TEdnaVNUazVPY1V1aENMSjZWbHptWm1abWpWcmxqWnMyS0JPblRwcDh1VEo4dkh4MGN5Wk03Vng0MFpObURCQlR6Lzl0SjU5OWxuSE1aZDdWQUhnVGdodUFBQUFONG1TVnBLOEV0MjZkZE9MTDc1WTVMN1pzMmM3WGdjRkJhbDU4K2J5OWZWVjdkcTF0WGp4WXFkbC95dFZxcVMrZmZ2cW1XZWUwYzZkTzFXdFdqV05HREZDLy9yWHY5U3RXemRIUDI5djd5SWY2RjNVNGlTVksxZldQZmZjbzc1OSs2cE9uVHBPKzFxM2JxMkFnQURaN1haSmVZOUdDQWdJMEx4NTg0cDlyd01HRExpbW1VQ2d0TEJHS3NvTnE5VnFKRmFWTEd2NVg4N2V1M2N2UHk4QXdNMHdOcm9YeGt5VUpnOVhGd0FBQUFBQUtCbkJEUUFBQUFEY0hNRU5rSFRod2dWWGx3QUFBQUFVaStDR204YWlSWXNVR3h2cjJJNkppZEhSbzBjbDVYMXB1VGhmZi8zMVZWOHJJU0hocW8vNThjY2ZDeTNOSEJzYnE1WXRXeW91THU2S3ovT1BmL3hEeDQ4ZnYrcnJBd0FBd0gyeFZBNXVHZzBiTnRUWXNXTVZFUkdodW5YcktpSWlRZ01IRHJ6c2NXRmhZV3JYcnAwT0hEaWdGMTU0UVZXcVZGSGx5cFVkKzNOeWNuVDI3Rm50M3IzYjBmYjg4ODhySmlaR1V0NFhsUzlkM1VxU2Z2dnRONmRBdG5uelp0MTIyMjJPN2RUVVZFMmRPbFZkdW5UUk8rKzhvOFdMRjh2WDE5ZXhQekF3VUg1K2Zzckt5bEpRVUpEQ3dzSzBkdTFhUlVSRTZOdHZ2M1gwcTFxMXFpSWpJNi93VXdJQUFJQTdJcmpocGhFVUZLVEF3RUF0VzdaTXc0WU4wNzU5K3hRYUdpcUxKVy9ocDQ0ZE96cjZEaDA2Vk8zYXRYTTYvcjc3N2xOb2FLaTJiTm1pOFBCd3gzR1RKazJTajQ5UHNkZjE4UERRaGcwYm5Ock9uVHZudE55eGxQZThuUHdIbm1abloydjA2TkZxMWFxVmhnMGJwdW5UcDJ2a3lKR2FNV09HNHlHam5wNmUyckJoZzk1OTkxMVZxMVpOQ1FrSitzYy8vcUYyN2RycHJiZmVrc1ZpVVhSMDlHV2Ywd01BQUFEM3g2MlN1S204K3VxckdqNTh1SGJzMktGT25UcHAzYnAxV3J0MnJTUnA3ZHExamovdDJyVlRTRWlJUWtKQ2xKbVpxWkNRRU8zZnYxOWR1blJSMWFwVk5XSENCQ1VuSjJ2eTVNbEtURXpVeXkrL0xDa3YvSFhzMkZIWjJkbnEyTEdqVHB3NDRiajJ6ei8vckxadDI2cHQyN2JxMnJXci92clh2enIyeGNYRjZlelpzMnJVcUpFdVhMaWdsMTU2U1hYcTFOSFFvVU1sU1NOR2pGQ2RPblhVcjE4Ly9mTExMMDd2YWZmdTNmcnpuLytzTjk1NFF3c1dMTkRKa3ljVkZoYW1YYnQyYWNhTUdSbzVjbVJwZjZ3QUFBQUFrTWRxdFJxcjFXcHVoRGZmZk5OOC8vMzNqdTJTenR1aVJRdW43ZlBuejVzZVBYcVlCeDk4MEhUcjFzMmNPWE9tMERFUFAveXc0M1d6WnMyYzl0bHN0a0w5QncwYVpGcTBhR0dPSGoxcTJyVnJaejc4OE1NaWExbXlaSWxwMmJLbCtlV1hYMHlMRmkzTXVYUG5USWNPSFl3eHhsSEhzV1BIVEZCUWtMRmFyV2JldkhuRnZxOHJsZis1dS9ydkh3QlEySTBjRzNIOUdETlJtcmhWRWplRkJRc1c2Sk5QUGxGMmRyYWlvcUswZmZ0MjdkaXh3NmxQd1ZzbEpUbG00dkp0Mzc1ZGtaR1JPbno0c0I1OTlGR05HalZLbXpadFV1L2V2VldyVmkzMTZkTkhJU0Voa2lSampLS2lvdlRJSTQvSWJyYzcyaThWRVJHaG8wZVA2c3laTTVLa1AvemhEd29QRDFlVEprMFVFQkRnOUVEVkJ4OThVSEZ4Y2VyY3ViT3FWNjh1U2ZybGwxOVVzMlpOSlNjbmEvdjI3ZnJ1dSsvMDg4OC9xM2Z2M3JycnJydTBkT2xTZmZIRkYzcjY2YWZWcTFldjYvc1FBUUFBQU9CeWJzUnZGUXZPaEJsalRIQndzRWxMU3pQR0ZKNFp1M2p4b3RtL2Y3OXAzcnk1ZWV1dHQ4eUdEUnZNM3IxN1RXNXVyakhtZnpOeE5wdk5IRHAweUp3NWM4WkVSRVNZSVVPR0dLdlZhb1lPSFdvdVhyeG9talZyWm43OTlWZlRwMDhmeDduUG5qMXJIbnZzTVdPejJjejQ4ZVBOOXUzYkM4M3NYZnBlTDYwdnYzKy9mdjNNRjE5OFlaWXVYV29PSFRwVWFQL2h3NGZOMGFOSHIrNkR1cVFPZm5zSUFPNkpHVGYzd3BpSjBzU01HMjVhTnB0TldWbFpUaXRFU3BMZGJ0Zk9uVHMxY2VKRU5XM2FWQmFMUlU4OTlaUisvUEZIaFlhR092cGxabWFxYmR1Mmp1MVBQLzFVNjlldlYzQndzT0xpNHZUZWUrODU5dFdyVjAvcDZlazZmZnEwNnRhdHEram9hRDN5eUNQeThQRFE0TUdEVmJ0MmJhY2Fzck96UzF6d3BLRDI3ZHZycDU5KzB0YXRXN1ZpeFFxbitoNS8vSEZKMG9RSkU2NzRjd0VBQUlEN0liamhwaFViRzZ0R2pSckp3OE41alo2TEZ5OXEwcVJKanRVWWc0S0NWTDkrZmRXdlgxL3QyN2QzOUFzS0NsSjBkTFRUc1V1V0xKRWt6WnMzcjlEMU9uVG9vQ1ZMbG1qSWtDRmFzbVNKWXdYSlMwT2JKUDNyWC85UzNicDFyK2g5MUsxYlYzdjI3RkhQbmozbDUrZW5EaDA2T09wYnMyYk5GWjBEQUFBQTdvM2docHZTcVZPbk5IWHFWSTBmUDk3UjV1M3RyZVRrWkIwNWNrUjMzMzEzb1dPQ2c0T2R0ak15TXB6YUhuamdBWVdIaHhkN3pTZWVlRUk5ZXZUUXNXUEg1Ty92cjhhTkd4ZmJkOGVPSFdyYXRPbGwzMGRVVkpTKy92cHJOV25TUkFzWEx0U01HVE11ZXd3QW9PSUpDQWh3ZFFrQVNobkJEVGVGakl3TUxWMjZWSGE3WGR1M2I5ZWFOV3NVR2hycU5OQTkrK3l6ZXZiWlorWGo0K05ZaHIrZ1RaczJPVzBIQlFVVmFpdUpyNit2R2pkdXJNMmJOMnZxMUtuRjlrdFBUMWRFUk1RVjM5NFlGQlNrMXExYjYrdXZ2OWJycjcvdWFDOTRxK1NRSVVQVXBrMmJLNjRWQUZBK0dHTmlMUmJMUTY2dUEwNStjSFVCcUpnSWJyZ3ByRm16UnNlUEg5ZXFWYXMwZi81ODdkKy9YM0Z4Y2ZMMDlIUThTTnRtczhsbXN5azNOMWRoWVdGYXVuU3BwTHladUN1Vm5wNnV6TXhNZVhrNS82ZDErdlJwVFpnd1FWNWVYcG84ZWJLbVRwMnE3Ny8vWHYzNjlWT3RXclVjL1l3eGV2WFZWM1hQUGZlb2VmUG1sNzFlbHk1ZG5ONWpRZHdxQ1FBVlgzeDgvT1VIaTNJZ2YwR1B2WHYzV2x4ZEMrQ3VDRzY0S1hUdjNsMjlldldTeFdMUnhJa1RKZVVGdGV6c2JObnRkaGxqNU9IaDRmamo2ZW1wM3IxN0t5a3BTVjI3ZGkzeW5INStmb1hhZXZUb29UTm56amdkVTY5ZVBjMlpNMGNkT25SUWh3NGRaTEZZRkJBUW9QZmVlMCtmZi82NS92NzN2MHVTK3Zmdkw0dkZvdDY5ZSt0UGYvcFRvWE5mK2lCdFQwL1BhLzQ4QUFBQVVMN3dXdzJVRy9tL2pTdjRiRE9VdnZ6YlNma3RLQUNndEREakJseWV4K1c3QUFBQUFBQmNpZUFHQUFBQUFHNk80QVlVMEsxYnQ2dnFuNVdWcGRPblR4ZHFQM1BtakM1ZXZGamtNVk9tVENteWZmRGd3VmQxYlFBQUFOdzhXSndFS01LWFgzNnBqei8rdU5qOXk1WXRrN2UzdHc0ZVBLZzMzbmhEOCtmUGR6d3cyeGlqY2VQR3FXN2R1bzZGVUFxS2pvN1cyTEZqMWJ0M2I2ZjJvMGVQT3JWOThNRUhxbHk1c2xxMmJDbGZYOS9MMXB5UmthR1ltQmo1K1BoYzZkc0VBQUJBT1VGd0F5VDE3TmxUVXQ2RHVYdjI3S2tWSzFabzE2NWRTa3hNTE5SMzl1elpqdGYrL3Y3cTBxV0xvcUtpOU1JTEwwaVNsaTlmcnRUVTFNcytESHY1OHVWTzI4SEJ3WVhhMHRQVEpVbHo1ODdWeVpNbkZSSVNVdVM1YkRhYkhucUl4L2dBQUFCVVZBUTM0TDlXckZqaGRLdmt2bjM3dEhqeFlxYytmZnIwa1NTdFhyMzYvOW03OXppYnl2Ny80Kzg5eGpqa1VPNmlwTnNoZCs3cVc1bzlKTWxwU0VRNWxmSkxTZVNPZEZNYXlTa1JDU1VpNVJBYU9aVlRrUjdKcVVnWlpraW9IRzdud3pqUGVmYWV2YS9mSDNQdmRjKzI5eHd3N0QzajlYdzhlclRYdGE2MTFtZnROTXQ3MXJXdVpRMTVkTHZkQ2drSjBiUnAwNngrYnJkYkRSbzBzSlpqWW1LczBKV1ltS2dXTFZwb3pwdzVldUtKSjFTcFVpVkpVcmx5NWRTNWMyY2RQbnhZcTFhdGtpUVZLMVpNZ3djUDFxSkZpMVNxVktsc2cxdElTSWdHRHg3czgvNDRBQUFBRkE3OExRL0lRZW5TcGIyV1BTL3JidGV1blJYeW1qZHZycWxUcCtxMjIyNnora1ZFUkdqZHVuVXFXYktrMWJaaXhRcEptWGZXUEovRHdzSjh3bUhXY0Zha1NCRzFhZE5HTTJiTTBKa3paN1JreVpKc2ExMnpabzFDUW5oc0ZRQUFvREFpdUFIWnFGbXpwczl6YURmZWVHTytIdVBzMmJQV0M3aXp0bVYxNHNRSkhUMTZWRC84OElQS2xpMmJyOGNIQUFCQXdVQndBN0x4eHg5LytMUWxKaWFxWDc5K0dqMTZ0TlZtakxtczQ3aGNyaHpYSHo1OFdNWVl0V3paTXNkK1gzMzFsVzYrK2ViTHFnVUFBQURCaWVBR1pDTTlQVjJMRmkyU0pHMkFGdUVBQUNBQVNVUkJWR3ZDRXMvbjJyVnJXLzNjYnJmZjF3ZzBiTmpRK3R5OWUzZTkrT0tMUG4xdXVPR0dISWRLU3BuRExqZHYzcHhqclhYcTFQRWFsZ2tBQUlEQ2hlQUdYSUtZbUJoSmt0UHBWTjI2ZGZYVFR6K3BlUEhpMW5wL3o3aEptWGZuWEM2WDVzMmJwenAxNnVScHFHUnVVbE5UNVhhN1ZhcFVxVXM4R3dBQUFBUTdnaHVRUldKaW9tNjQ0UVpKMHJGang5U3BVeWRKMHFGRGg2elBXZTNZc1VPMzNYYWJWMmp6eCtGd3FHdlhya3BMUzFQcjFxMVZwVW9WUlVWRnlSaWoxTlJVcjc3R0dIWHMyRkdWSzFmV3hvMGJjNjI1YTlldUtsMjZOQk9UQUFBQUZHSUVOMERTKysrL0x5bHpGa25Qa01oYmJybEZzMmZQbHBRNVBETHJaNC9vNkdnMWE5WXMxLzJIaFlWcDdOaXgxa3U2cGN4bjBoSVNFdlRwcDUvS2JyZXJTWk1tR2pseXBKNTU1aGs5OHNnaktscTBxTjk5ZWNLZTU2WGNDeFlzc0Y0cEFBQUFnTUtKNEFaSVhsUDVleHc3ZHN5YVZmTE1tVE0rTTB4R1IwZHI1ODZkR2pwMGFKNk9rVFcwSlNZbWF2cjA2VnEvZnIzYXQyK3YrdlhyUzhxOGUvYlJSeC9wbzQ4K1V2ZnUzZFcrZlh1LyszcjAwVWVWbUpnb204Mm1jdVhLNWJrR0FBQUFBTGlpN0hhN3NkdnQ1a3I2OXR0di9YN09hdm55NWVhdnYvNHlUWnMyTlgvODhZZmZQbmE3M1NRbkoyZDduS1NrSkxOOCtYTGpkRHI5cnQrOGViUFp2MzkvanJXNlhDN2pjRGh5N0pNZlBOOTdvUC83QXdBS0w2NDFRTzVzZ1M0QXlDdlBEL1F0VzdZRXVoUkpVa3BLU3JZek9SNDllbFMzM0hLTDljTHVnaXdpSWtLU0ZCc2JXL0JQQmdBUWxEelhlSzQxUVBZWUtnbGNvcHltMzY5WXNlSlZyQVFBQUFDRkhkUFFBUUFBQUVDUUk3Z0JBQUFBUUpBanVBRUFBQUJBa0NPNEFRQUFBRUNRSTdnQkFBQUFRSkFqdUFFQUFBQkFrQ080QVFBQUFFQ1E0ejF1S0hBOEw0UUdBQUFBcmhYY2NVT0JZWXpaRk9nYXJtRy9CN29BQUFDQWF4bDMzRkJneE1YRjFRbDBEWmZLYnJjYlNZcU5qYlVGdWhZQUFBQVVQTnh4QXdBQUFJQWdSM0FEQUFBQWdDQkhjQU1BQUFDQUlFZHdBd0FBQUlBZ1IzQURBQUFBZ0NCSGNBTUFBQUNBSUVkd0F3QUFBSUFnUjNBREFBQUFnQ0JIY0FNQUFBQ0FJRWR3QXdBQUFJQWdSM0FEQUFBQWdDQkhjQU1BQUFDQUlFZHdBd0FBQUlBZ1IzQURBQUFBZ0NCSGNBTUFBQUNBSUVkd0F3QUFBSUFnUjNBREFBQUFnQ0JIY0FNQUFBQ0FJRWR3QXdBQUFJQWdSM0FEQUFBQWdDQkhjQU1BQUFDQUlFZHdBd0FBQUlBZ1IzQURBQUFBZ0NCSGNBTUFBQUNBSUVkd0F3QUFBSUFnRnhyb0FvREN5RzYzOTVMMGtaOTI0L2xzakhrM0xpNXV3RlV0REFBQUFBVVNkOXlBSzhEcGRINmJXeCszMi8zRjFhZ0ZBQUFBQlIvQkRiZ0N0bS9mdms5U1hBNWQvdHkyYmR1T3ExVVBBQUFBQ2phQ0czQ0ZHR095dmFObWpGbCtOV3NCQUFCQXdVWndBNjZRakl5TWJNT1p6V2FiY3pWckFRQUFRTUZHY0FPdWtPM2J0Lzloak5sNVlic3g1ait4c2JGYkFsRVRBQUFBQ2lhQ0czQUZHV05tWDlobXM5bHluYmdFQUFBQXlJcmdCbHhCTHBkcjJZVnRicmViWVpJQUFBQzRLQVEzNEFyYXZuMzdka2w3UGN2R21NTmJ0Mjc5T1lBbEFRQUFvQUFpdUFGWG5qVmMwbWF6clFoa0lRQUFBQ2lZQ0c3QWxmZU41NFBMNVpvYnlFSUFBQUJRTUJIY2dDc3NOalkyVnRJaFk4eUpiZHUyclExMFBRQUFBQ2g0UWdOZEFIQU5NTWFZMlRhYjdSWkpKdERGQUFBQW9PQWh1Q0VvMmUzMlZaSWlBMTFIZnJQYjdjOEh1b2I4Wkl6WkZCY1hWeWZRZFFBQUFCUjJESlZFc0NwMG9hMHdzdGxzOXdlNkJnQUFnR3NCZDl3UTFMWnMyUkxvRXBDTmlJaUlRSmNBQUFCd3plQ09Hd0FBQUFBRU9ZSWJBQUFBQUFRNWdoc0FBQUFBQkRtQ0d3QUFBQUFFT1lJYkFBQUFBQVE1Z2hzQUFBQUFCRG1DR3dBQUFBQUVPWUliQUFBQUFBUTVnaHNBQUFBQUJEbUNHd3FsZDk5OTEyOTdyMTY5OHZVNEsxZXU5R243ODg4L2RlREFBYi85RXhJU2xKQ1FJRW42OHNzdi9mWXh4bWorL1BsZWJiLysrcXVpb3FLVW1wcnExYjU4K1hJdFhiclU3MzUyN2RxbE45NTR3NnR0MDZaTnFsKy92bUppWXZ5ZkVBQUFBSUtTTGRBRkFQN1k3WFlqU1Z1MmJMbWs3U01qSTdWNjlXcDE3TmpScTMzUG5qMnFYcjI2dFR4cDBpUVZMMTVjOWV2WFY0a1NKWExkYjJwcXFqWnUzS2l3c0RCSlV1M2F0WDFDME5xMWF6VnUzRGpObmoxYnBVdVg5bG8zZXZSb2xTOWZYczgvLzd6UHRwMDZkZExzMmJQbGNybDAvLzMzZTUyNzArbFUvLzc5ZGY3OGVVMlpNa1VoSVNGS1NFaFFwMDZkOU5GSEg2bHk1Y28rdFU2ZVBGbUppWW5xMTYrZkpDa3BLVW5QUGZlYzZ0V3JwMTkvL1ZXelpzM0swemxuSnlJaVFwSVVHeHZMenhFQXdHWHhYUGU1cGdEWkN3MTBBY0NWTkhmdVhLL2x5TWhJbjdhVWxCUkowcWVmZnFxREJ3K3FSWXNXZnZmbENWVCtQUHp3dzNLNVhOWnllbnE2V3JkdWJTMnZYcjFhRG9kREsxZXVsTnZ0MXZ6NTgrVjJ1NjFqclZpeFFuLysrYWZmZmJkcjEwNnBxYW5LeU1oUWNuS3lXclpzS1VsS1MwdFRXbHFhWG5ycEpXc2ZXWDMzM1hjYVBYcTBKTW5oY09pTk45NVF3NFlOMWJ0M2I0MGRPMVo5Ky9iVnVISGpWS3hZTWIvSEJRQUFRUEFndUtGUThRU2h4TVJFdFdqUlFuUG16TkVUVHp5aFNwVXFTWkxLbFN1bnpwMDc2L0RodzFxMWFwVWtxVml4WWhvOGVMQVdMVnFrVXFWS1pSdmNRa0pDTkhqd1lJV0doaW95TWxLUzVIYTdGUmtacWZQbnoyZDdkN0IyN2RxU3BLKysra3IxNjlmWGtDRkRyUFlMdzVZLzhmSHhXcjkrdlZkYlJFU0UxL0VlZXVnaHIvVXhNVEU2ZmZxMGF0U29vWFBuemlrcUtrcVZLbFhTdi8vOWIwblNhNis5cG1IRGhxbExseTRhTVdLRXFsYXRtbXNkQUFBQUNCeUNHd29WVHhDS2pJeTBQb2VGaFduV3JGbGUvYktHc3lKRmlxaE5temFhTVdPR3pwdzVveVZMbG1TNy96VnIxaWdrSkVTclY2K1dsQm0rVnE5ZXJlKysrMDRaR1JrYVAzNjh5cFFwb3hkZmZGR1RKMDlXMWFwVk5YejRjRW5TblhmZXFYcjE2bDNTZVdXOWUrZXZMUzB0eld2ZHpKa3pKVWw3OSs1Vno1NDkxYVpORy9YbzBjTmFIeElTb3FGRGgycjI3Tm5xM0xtelB2LzhjMVdwVXVXU2FnTUFBTUNWUjNCRG9YZjI3Rm05OE1JTFBtMVpuVGh4UWtlUEh0VVBQL3lnc21YTFh0VCtIUTZIL3ZHUGY2aExseTZxVkttU2V2YnNLVWw2L3Zubk5XalFJQlV0V2xUMTY5ZlhxRkdqbEp5Y2JHM25kcnZWcWxXclBCM2p3Z2xJSWlJaXZOcXkzbkdMaVluUnlaTW5KVWxWcTFiVkJ4OThvTHZ2dnR2bkxwM25HYnZISDM5Y1pjcVV1YWh6QmdBQXdOVkZjTU0xSWV2elovNGNQbnhZeGhqcitiSHNmUFhWVjZwUW9ZTCsrT01QYmQrK1hXNjNXeTFidHRRamp6eWl4eDU3VEIwNmRMRDZsaWhSUW1QR2pOSElrU08xZi85K241a2lhOWV1cldYTGxua3Q1NGRseTVhcFQ1OCs2dGV2bjBKQ1FuVDMzWGZuMkovUUJnQUFFUHdJYmlqMGJyamhoaHlIU2txWmQ3QTJiOTZjNDM3cTFLbWpraVZMeWhpajExOS9YZmZkZDU5Q1FrSzBjT0ZDSFR0MlRIMzY5TkdNR1RQOGJqdG8wQ0JKbWNNYlBTRXk2eDIzcjcvK09zZGorM3Z1TG10YjFxR1N2WHIxMGswMzNlVFYxK0Z3V0ROaEFnQUFvT0FodUtIUU1jYkk1WEpwM3J4NXFsT25UcDZHU3VZbU5UVlZicmRicFVxVlVraElpSll2WHk1Sit2Nzc3MVdtVEJtVktWUEdhNklSZjY4SmtLUno1ODVwM2JwMVZwOWx5NVlwTWpKU3hwaHNqejErL0hocjZuMlBpSWdJcitObEhRSjVZV2lUcEVPSERxbENoUXA1UEZzQUFBQUVHNEliQ2cySHc2R3VYYnNxTFMxTnJWdTNWcFVxVlJRVkZTVmpqTStMcTQweDZ0aXhveXBYcnF5Tkd6Zm11dSt1WGJ1cWRPblNDZ201Y3Urczl4ZjBIbjc0NFd6NysxdjMzSFBQNmRsbm4vVnAvL25ubjNYdnZmZGVYb0VBQUFBSUdJSWJDbzJ3c0RDTkhUdlc2ODdTVjE5OXBZU0VCSDM2NmFleTIrMXEwcVNKUm80Y3FXZWVlVWFQUFBLSWloWXQ2bmRmbnJEbmVVSDFnZ1VMckZjSzVDZTMyeTJYeStVVkNQZnYzMjhOYTF5NWNxWGY3U0lpSXJKZGQ2R1VsQlRObVROSFE0Y092ZXg2QVFBQUVCZ0VOeFFxV1VOYlltS2lwaytmcnZYcjE2dDkrL2FxWDcrK3BNeTdaeDk5OUpFKyt1Z2pkZS9lWGUzYnQvZTdyMGNmZlZTSmlZbXkyV3dxVjY2Y1YvQTVkdXlZaWhVcnB0RFF6UCtGR2paczZMV3QyKzMyYW12U3BJbUdEQm1pKys2N3o2dGYzNzU5VmJkdVhkbHNOajM1NUpQYXQyK2ZpaFl0cXFlZWV1cXl2Z2NQWTR3R0RCaWdPKzY0UTNYcTFNbVhmUUlBQUFDQUpNbHV0eHU3M1c0dVIxSlNrbG0rZkxseE9wMSsxMi9ldk5uczM3OC94MzI0WEM3amNEaDgycDk1NWhsVHExWXRNM0Rnd0V1dXIxYXRXbjZQNTNhN2M5MzJ0ZGRleTdYUHpKa3pqVEhHL1BMTEwrYjgrZk0rNitmT25adUhLclBuK1c4VTZEOHJBSUNDajJzS2tEdGJvQXNBL1BIODhNNDY2UWFDaTJmQ2xOallXSDZPQUFBdWkrZTZ6elVGeU42Vm0ya0JBQUFBQUpBdkNHNUFJWldSa1JIb0VnQUFBSkJQQ0c0b2xOTFQwL1g5OTkvN3RMdmRiaTFjdU5EcmhkWFpXYkpraVU2Y09HRXRSMGRIV3pNNXBxU2thTnk0Y1hJNm5UN2JwYVNrS0NJaVFpa3BLWDZQLytPUFA4b1lvK1RrNUd5UHZYYnQybHpyeTgzdzRjTzFaTW1TeTk0UEFBQUFBbzlaSlZFb0pTY242NU5QUHRIZXZYdlZvMGNQcTMzT25EbGFzR0NCSG43NFlSVXZYbHlTTkcvZVBNMmFOY3RuSHdNR0ROQzc3NzZyRHovOFVMdDM3OVlubjN5aUtWT21TSktLRkNtaW1KZ1l2ZjMyMjNybm5YY3VxcmErZmZ2cXUrKyswK0RCZzJXMzI5V3RXemRKVXMrZVBmWHh4eDliZlR6UDkwVkdSbHJiRml0V1RDdFdySkRMNWRMOTk5OXZ2YTVBeW54SnVHZWJJMGVPS0NZbVJtKzg4WVlrNmFHSEhzcTJudlhyMTE5VS9RQUFBQUFnS1g5bWxUeCsvTGpwMHFXTE9YUG1qREhHbU4yN2Q1c21UWnFZUFh2MitQUnQwS0NCMzg5ejVzd3hUcWZUZE9yVXljeWZQOTlybXlOSGpwajY5ZXViRlN0V2VMVW5KeWNidTkxdWtwT1QvZGIxd0FNUEdLZlRhUndPaC9uamp6L00vdjM3VFdwcXFubmdnUWVzUGxuUHZWNjllajZmTXpJeWZMNmZyTXNEQnc0MGl4Y3ZOdkh4OGViMDZkTmVNMWhtZDV5THhReGdBSUQ4d2pVRnlCMTMzRkRvVEpzMlRUTm56clNXSDN2c01hK1hhWGZ1M05sYWw5UGRKczk3Mk1hT0hhdFNwVXBwMHFSSm1qUnBrdHExYTZmZXZYdXJZc1dLbWpadG1xcFhyNTZudXM2Y09hUGR1M2NyTkRSVWI3MzFsZzRjT0tBelo4N28xbHR2MVpBaFF5N2hUUDNic21XTERoNDhxR0hEaHVuVlYxL1YzWGZmblcvN0JnQUFRR0FRM0ZEb2RPdld6UnArS0dXK2hMcFdyVnBhdm55NXlwWXRtKzEyclZ1M2xpVHIyYlIxNjlaSmtoNTg4RUg5OE1NUEtscTBxTlUzS1NsSkdSa1pLbCsrdkVKQzh2YW82UERodzFXbVRCazVuVTQ5L3ZqanFsNjl1c3FWS3llMzI2MGlSWXBjOUhsSzBzTVBQK3pUTm0vZVBCMDdka3h0MjdhVjArblVlKys5cDZsVHAxN1MvZ0VBQUJBY0NHNG85SXpKSEhsaHMrWDhhcGlsUzVkSyt0K2ROZytYeTZYUVVPLy9WWVlORzZZOWUvYm93SUVEMnJScGsyYlBudTN6bkZ5clZxMjhsbGV2WGkwcGMrS1I4UEJ3aFlXRktUbzZXdnYyN2ROYmI3MlZiVjFwYVdscTBhS0ZWWXRIU0VpSU5WbUs5TC8zcWtWRlJTazBORlF2dlBDQ29xS2lyR2Y1QUFBQVVIQVIzRkNvdU4xdU5XalF3Tys2Ung5OTFHKzd2K0dTMzMvL3ZZWU5HeVlwYzFyOSt2WHIrOTNHRTVZNmQrNXNEY0ZNU1VsUi9mcjF0V3paTXBVc1dkSm4zN2ZlZXF1T0h6K3VwS1Frelp3NVV6Tm16TWp4bklvWEw2NFZLMVpJK3Q4a0l3NkhROWRkZDUzZi91WExsOWUwYWROMCsrMjNxM0hqeHBJeXZ4ZlAzVG1IdytIM1RoMEFBQUNDRjhFTmhVcElTSWhQRUZ1NmRLbmVlZWNkUGYzMDArclZxMWUyMjJZZEt0bXNXVE0xYTlaTWUvZnVWWWNPSFRSbzBDQTFiOTQ4WDJxODg4NDd0V3JWS3MyZE8xZERoZ3pSMy8vKzk0dmVSMEpDZ3BLVGsvMEdzSjA3ZDJyR2pCbnEyN2V2NXMyYnB4bzFhbmpkbmF0YnQ2NzEyUk04QVFBQUVOeDRqeHNLdGZUMGRNMmNPVk1EQnc3VW9rV0w5T3V2djJiYmQrblNwVnE2ZEtuWFhiS3RXN2VxVEpreSt1eXp6L0x0aGRhMWE5Zld4eDkvckpkZmZsa05HemIwKzc2MzNCdzhlRkNOR3pmV3lwVXJyWDg4NHVQakZSa1pxWk1uVDZwVXFWS3FXTEZpdnRRTkFBQ0F3T0dPR3dvdHA5T3BRWU1HNmZiYmIxZWJObTFVdW5ScHZmNzY2eG84ZUxDYU5Xdm0wMy96NXMwNmVQQ2dIQTZIZXZic3FUZmVlRU5MbGl6Um0yKytxVW1USm1uaXhJbnEwNmVQMzJQdDJMRkQ1ODZkVTcxNjlYS3M2Y1NKRTVvOGViS0tGeTl1RFdPY1BYdTJYQzZYTm03YzZIZWIxTlJVNjExdXBVdVhscFE1VkRPN0lhR05HalZTbzBhTmxKS1Nvci8rK2t0bnpwekpzU1lBQUFBRVA0SWJDcVc5ZS9kcTJMQmhLbHUyck1hTUdTTkphdEtraVRJeU1qUjA2RkN0V0xGQzNicDEwOTEzMzYxUFB2bEVOOXh3Zzc3ODhrdmRjY2Nkc3Rsc2V1dXR0N1J4NDBhbHBLU29hZE9tcWx5NXNycDI3YXBpeFlycHBaZGVrczFtazhQaGtDUzk5ZFpiMnJOblQ0NFRqRWlaNFM0cUtrcnQyN2ZYbGkxYk5HTEVDTDM3N3J2YXUzZHZqa01XMjdScG84R0RCMXZMQnc0YzBQcjE2L1h5eXkvNzdUOTU4bVRySmQwMWE5YlVrMDgrS2JmYjdmVjhYRTR2NUFZQUFBQ0FQTG5VRjNDZlAzL2V2UG5tbTZaUm8wWW1PanJhdUZ3dW56Nzc5KzgzdlhyMU1uYTczYnowMGtzbVBUM2RhMzJEQmczTVR6LzlaQm8yYkdoMjd0eHB0Vy9mdnQwMGJkclVkTy9lM2FTbnA1dk5temViaHg1NnlNeVpNOGZyT1A1ZXdPMXdPRXlyVnExTWRIUzBNY2FZWGJ0Mm1kcTFhNXUyYmR1YU9uWHFtSzFidDVxOWUvZWF3NGNQbTgyYk41dTZkZXY2UGIralI0K2F4eDkvM0d6WXNNRVlrL2tpYnBmTFpVNmNPR0ZxMTY1dGpESG05OTkvTi92MzcvZmFMdXNMdUxQaUJkd0FnR0RBTlFVQUNxaExEVzdHR0xONDhXSno3dHk1WFB2OThjY2Y1dGl4WXo3dFE0WU1NYnQyN1RKeGNYRSs2ODZlUFdzMmJ0eG9MWjg1Yzhhbmo5UHBORjk4OFlWeE9wMWU3WW1KaVY3TEsxZXVORTJiTmpYUFB2dXN5Y2pJTUFNR0REQXRXclF3YmRxME1UTm56dlJiYzgrZVBjM25uMzl1TGYveXl5K21WcTFhSmlJaXd2VHIxeS9iYzEyMWFwWGY5aDkvL0RIYmJYTERSUllBa0YrNHBnQzV5L25GVmtDQWVINTRiOW15SmRDbEJCV0h3Nkd3c0RDZmRyZmJuZWNYZ2VjWHovRE8yTmhZZm80QUFDNkw1N3JQTlFYSUhyTktBZ1dJdjlBbTZhcUhOZ0FBQUZ4ZC9HMFBBQUFBQUlJY3dRMEFBQUFBZ2h6QkRRQUFBQUNDSE1FTkFBQUFBSUljd1EwQUFBQUFnaHpCRFFBQUFBQ0NITUVOQUFBQUFJSmNhS0FMQUhMaWVja3pBQUFBY0MzampodUNrakZtVTZCclFKNzhIdWdDQUFBQXJnWGNjVU5RaW91THF4UG9HdktUM1c0M2toUWJHMnNMZEMwQUFBQW9lTGpqQmdBQUFBQkJqdUFHQUFBQUFFR080QVlBQUFBQVFZN2dCZ0FBQUFCQmp1QUdBQUFBQUVHTzRBWUFBQUFBUVk3Z0JnQUFBQUJCanVBR0FBQUFBRUdPNEFZQUFBQUFRUzQwMEFVQUFBRGcyaEllSHQ1RVVncy83V096TEc2TWk0dGJlUFdxQW9JYndRMEFBQUJYVzRiTlp1dDdZV1BXTnBmTDFlN3FsZ1FFTjRaS0FnQUE0S3FLaTR2YllJdzVrME9YaEl5TWpPVlhyU0NnQUNDNEFRQUE0R3JMa0RRL2gvVS83Tml4dzNHMWlnRUtBb0liQUFBQUFtRlJkaXVNTVY5ZXpVS0Fnb0RnQmdBQWdLc3VNVEh4SjBrSkY3WWJZNUxQbmoyN0pBQWxBVUdONEFZQUFJQ3JicytlUGVuR21LOHViTGZaYkt2Mzc5K2ZGb2lhZ0dCR2NBTUFBRUJBR0dOOHB2dDN1OTI4QWdEd2crQUdBQUNBZ0lpUGoxOHJLVGxMVTZyVDZTUzRBWDRRM0FBQUFCQVFSNDhlVFpHVTlYbTJkVHQyN0VnS1ZEMUFNQ080QVFBQUlHRGNibmZXNTl5WWxBVElCc0VOQUFBQUFaT2FtcnBLVXBveHh1RjBPaGNFdWg0Z1dCSGNBQUFBRURCLy92bG5vakZtbWMxbVc3OTkrL2F6Z2E0SENGYWhnUzRBQUFBQTF6Wmp6QUpKTndlNkRpQ1lFZHdBQUFDdUFydmR2a3BTWktEckNHWjJ1MzFDb0dzSVJzYVlUWEZ4Y1hVQ1hRY0NpNkdTQUFBQVZ3ZWhEWmZFWnJQZEgrZ2FFSGpjY1FNQUFMaUt0bXpaRXVnU1VJQkVSRVFFdWdRRUNZSWJjQVhZN2ZaZWtqN3kwMjQ4bjQweDc4YkZ4UTI0cW9VQkFBQ2dRR0tvSkhBRk9KM09iM1ByNDNhN3Y3Z2F0UUFBQUtEZ0k3Z0JWOEQyN2R2M1NZckxvY3VmMjdadDIzRzE2Z0VBQUVEQlJuQURyaEJqVExaMzFJd3h5NjltTFFBQUFDallDRzdBRlpLUmtaRnRPTFBaYkhPdVppMEFBQUFvMkFodXdCV3lmZnYyUDR3eE95OXNOOGI4SnpZMmxpbkZBQUFBa0djRU4rQUtNc2JNdnJETlpyUGxPbkVKQUFBQWtCWEJEYmlDWEM3WHNndmIzRzQzd3lRQkFBQndVUWh1d0JXMGZmdjI3WkwyZXBhTk1ZZTNidDM2Y3dCTEFnQUFRQUZFY0FPdVBHdTRwTTFtV3hISVFnQUFBRkF3RWR5QUsrOGJ6d2VYeXpVM2tJVUFBQUNnWUNLNEFWZFliR3hzcktSRHhwZ1QyN1p0V3h2b2VnQUFBRkR3aEFhNkFNQWZ1OTIrU2xKa29PdklUemFiVFhhNzNSM29PaTZWTVdaVFhGeGNuVURYQVFBQWNDM2lqaHVDVmFFS2JZV0J6V2E3UDlBMUFBQUFYS3U0NDRhZ3RtVUw3NmtPQmhFUkVZRXVBUUFBNEpyR0hUY0FBQUFBQ0hJRU53QUFBQUFJY2dRM0FBQ0FBc2dZSTRmRGtXLzcyN1JwazlmeXVuWHI4clRkcWxXck5HblNKSi8yZHUzYXllM08yNXhjZGV2V3pWTS9qOVdyVjJ2YnRtMjU5dXZTcFl0KytPR0hpOXAzVmhrWkdVcElTTkNSSTBlMFk4Y09yVisvWG9zV0xkSm5uMzNtMWUvbm4zLzIyWGJuenAzNi9mZmZML25Zd0lWNHhnMEFBS0FBY0xsY2V2SEZGelZvMENCVnExWk4wNmRQVjJKaW9sNTk5Vldmdmc4OTlGQ2U5amw2OUdnOStPQ0RrcVNvcUNpdnNEWmt5QkJyT1NJaVFyZmNjb3NrNmZqeDQ5cThlYk9relBBNGJkbzBSVVZGK2V6N3dJRURNc1o0dGJWbzBjSnZIUTZIdysrNnQ5OStXL2ZmN3owMzFsZGZmYVhQUC85Yzc3Ly92aVFwT2pwYTRlSGgrci8vK3orZjdZOGZQNjZiYnJySi84bG5vM0hqeHBLazBOQlFoWWFHcWtTSkVpcGV2TGhLbHk2dDY2Ky9YbVhMbGxXWk1tV1VtSmlvMHFWTFM1TDY5ZXVuOWV2WGUrMW4zTGh4ZXU2NTV5N3EyRUJPQ0c0QUFBQUZ3T0xGaTVXV2xxYXFWYXRLa2xxMmJLbU9IVHVxWThlT3V2bm1tNzM2WGhnaWNqTjU4bVNscEtTb2RldldWcHRuZWVuU3BRb0xDOU95WmNza2VZZkM1Y3VYcTFxMWFycnZ2dnUwZi85K3ZmRENDMTc3ZmZqaGg3MldWNjllN2ZmNGRldlcxWW9WSzNLc01UVTFWUk1tVE5DaFE0ZjArZWVmNi9ycnIxZEdSb2J1dU9NT3ZmcnFxK3JjdWJNNmRlcGs5WGU3M1RwMTZwUjY5T2loa0pDY0I1a3RYcnpZQ25oSlNVbUtpWW5Kc1g5T2F0V3FwVnR2dlZXU05IYnNXSTBkTzFhU0ZCOGZyNDBiTjE3eWZnR0NHd0FBUUpBN2R1eVlKazZjcVBIang4dG1zMG1TYnJubEZuWG8wRUdEQncvVzVNbVRGUnA2NlgrdDY5R2poK2JObTZlbFM1ZGFiUTBiTnZSYXZ0QzVjK2MwWThZTVRaa3lSZEhSMGRxNWM2ZFhNSXVJaU5ES2xTdFZwRWlSUzY0cnF6ZmZmRk0vL2ZTVGJyamhCajM1NUpNS0N3dFRpUklsVkxKa1NWV3JWazBMRnk3VXNXUEhyTHQvcDA2ZGt0dnQxdHExYXhVV0ZwWXZOVnpJRTNUVDB0TFV1blZyZmZEQkJ5cGF0S2pmNysxaWg0TUNGeUs0QVFBQUJMR1VsQlQxN2R0WDdkcTFVODJhTmIzV2RlL2VYUys5OUpMZWZQTk5qUmd4NHJJRFN0WTdaazZuMCt0enUzYnRKR1dHRkVsYXRteVo0dVBqMWJWclY1MC9mMTd6NXMzTDB6SHExcTJyOHVYTGU3VTVuVTZ2dTMxSGpoeXhobU42REIwNlZHRmhZU3Bac3FTR0RoMnFLbFdxNlBubm43ZldwNlNrS0Q0KzNsbytlZktreXBRcGM5SGZpZHZ0VnNPR0RYUHMwNlJKRXcwWk1zUUthQTg5OUZDT0lSZklEd1EzQUFDQUlKV1NrcUpYWDMxVk45NTRvM3IxNmlWSjJyRmpoNnBVcWFMcnJydE9vYUdoK3VDREQ5U3JWeTkxNjlaTnc0Y1AxelBQUE9OM1g2bXBxU3BSb29SUGU1czJiZlQ2NjY5TGtpWk9uR2kxWjMzbXJHalJvbHEwYUpHay93MlZiTisrdlZxM2JxMysvZnZyMldlZlZZVUtGUlFaR2VtMTc2eERKU2RObXFRNzc3eFRrbnhDVHQyNmRiM2FMcnc3bFRYVUhUdDJUR1hLbEZGY1hKd1dMMTZzMDZkUHEzang0cnJ1dXVza1NXRmhZZnJ5eXkrVmxKU2toSVNFWE85MHpaczNUNVVyVjdhV2l4UXBvblhyMXFsOSsvWWFPblNvN3JubkhxLyszYnQzVi9YcTFiM2FqREdLaVlsUmpSbzFjandXY0RrSWJnQUFBRUZxMHFSSkNna0owWHZ2dmFlUWtCQWxKaWFxVjY5ZUdqUm9rSm8wYVNKSktsT21qRDc5OUZPOS9mYmIrdjc3NzYzbjIxSlNVbFN5WkVsclh4RVJFVnEyYkptdXYvNzZiRU5jMWp0WW5qdHVicmZiN3pETUVpVks2TXN2djFUUm9rWFZ2bjE3U2RrL3czYTVsaTVkS21PTVB2bmtFOFhFeEdqaXhJa3FXclNvdnZ2dU85MTIyMjBhT1hLazNubm5IZDF4eHgzV05uWHExTkdXTFZ0eTNHL2R1bld0Q1Vha3pIQmJ0R2hSU1ZMYnRtMDFhOVlzNnhrMVNZcUxpOU8rZmZ2MDRZY2ZLajA5WGZQbno5ZXZ2LzRxaDhPaGI3LzlWbmZkZFpjY0RvZGF0V3FWejk4QVFIQURBQUFJV3ErODhvcENRa0tzNFg1VHAwN1ZQZmZjWTRVMmp4SWxTbWpVcUZGZXN6ajI2ZE5IN2RxMVUvUG16YjM2eHNmSHEzUG56cG80Y2FKdXYvMTJyM1VMRml5d1BudUdDNmFucHlzdExjMW5xT1MrZmZ2MC92dnZLenc4WE04OTk1eEtsaXlwVHo3NUpOdVpJN05PUHBJMTJDUWtKTWpoY0toSmt5WldtTHp3TlFjSER4N1VpQkVqVks1Y09ZMFpNMGJmZlBPTjVzNmRxM3IxNmlreU1sTERoZzFUdjM3OTFMaHhZejN6ekRPNjhjWWJzL3RLTFE2SFF3Nkh3eXU0SlNZbXFreVpNcEtrSjU1NFFuUG56dFZQUC8yayt2WHJLeVVsUmUrODg0NWVlZVVWbFN4WlVxbXBxZHE1YzZmYXRtMnJiZHUyNmEyMzNwSWtyNGxjc3VJWk4xd3VnaHV1YWFtcHFkcXpaNDgxREdMNDhPRjYvUEhIVmJObVRXM1pza1VaR1JtcVU2ZE9qdnVZTm0yYXFsU3BvcVpObTE3MDhZMHhjanFkMlk2Ly84OS8vcVBGaXhlcmQrL2VLbEtraUZKVFUvWHd3dzlmOUd4aEFJQ0NxWGp4NHRibjNidDNhK25TcFpvelo0Nmt6R3ZFeElrVE5XYk1HR3ZXUk0vRUpVdVdMSkVrUGZMSUl6NzdMRisrdkhyMzdxMWV2WHBweG93WlBqTlNYaWdoSVVIVnExZlgzTGx6SmYxdnFHU3BVcVhVcVZNblZhdFdUZFdxVmJPR0c4Ykh4L3ZjNmFwZHU3YjFlZXpZc2FwWHI1Nmt6Tmt2cDB5Wm9sMjdkcWw2OWVvYU5teVlLbFNvb0EwYk5sajlEeDgrckgvOTYxL3EycldyWW1KaTlNd3p6NmhwMDZhYVBIbXk0dVBqRlJVVnBSWXRXdWlMTDc3UXBFbVQxS0ZEQjZXa3BGamZSWGE2ZE9taWtpVkxXbmZZUE45cHBVcVZKR1YrOThPR0RWUC8vdjMxd1FjZmFNcVVLZnJuUC85cERkdjBoR1VwOC9rN0FMZ20yZTEyWTdmYnpaWDI5ZGRmOHB2bytRQUFJQUJKUkVGVW0rN2R1MXZMa1pHUlpzK2VQY1lZWTNidDJtVmF0MjV0Um80Y2FkTFMwdnh1bjVDUVlPclhyMjkyN2RxVnArTmxaR1NZTGwyNm1MMTc5eHBqakprNmRhcjU0SU1Qc3UwL2Z2eDQ4OXBycjFuTHljbkpWK1Y3dVpEbnYwZWcvMXdBUURBSUR3OXZFaDRlM2xBWCtRdnd5N20ycGFlbm02ZWZmdG9zV3JUSWFuTzczZVpmLy9xWG1UaHhvbGZmdzRjUG0wY2ZmZFFjT1hMRTUyZjUyYk5ucmVVUFAvelFQUFhVVXlZNU9ka01HRERBUFA3NDR6Ny90RzNiMXNURXhKaW9xQ2hydTNyMTZ2bXRiK3ZXcmRaeExsU3JWaTJ2NWVUa1pETnk1RWpUbzBjUGMrN2NPZlBBQXcrWXZYdjNtbzRkTzVxMWE5ZjYzYjh4eG16ZnZ0MGNPWExFTEZpd3dQeS8vL2YvVE5ldVhjM1BQLzlzVHA4K2JXYk9uR25TMHRLeXZXWmZhT2ZPbmVheHh4N3phcHM4ZWJJWk4yNmNWMXQwZExTSmlJZ3dIVHAwTUE2SHcrKytzbjRuRHp6d2dOOCsyYlhuaG1zd1BMampobXZhd29VTHJaZGpIajkrWEE2SHczby96ai8vK1U5RlIwZHI2dFNwMXRDVFgzLzlWWU1HRGJLMlQwaElVRmhZbUY1NTVaVnNqN0Z5NVVycjg4VzhneWNsSlVWTGxpeFJXbHFheit4V1daZHZ2dmxtelo4Ly8xSk9Id0J3YVZyWWJMYSs0ZUhoWnlUTmw3UW9NVEh4cHoxNzlxUmZpWU81M1c2TkhEbFN0OTU2cTlxMmJXdTFwYVdsNlpWWFh0R0xMNzZvQng1NFFCRVJFWktrTVdQRzZJMDMzbERGaWhXVmtwS2k0c1dMNjhTSkU1TGs5VDZ6VjE1NVJZY1BIOWJXclZzMVlzUUliZGl3UVgvKythZTZkT21pZ1FNSDZxbW5ubExObWpVMVljSUV2Nk5QOXUzYnB6VnIxbWpMbGkzNjdiZmY5STkvL0VNelpzekk4VndjRG9lKy92cHJSVWRIcTBPSER1cmZ2NzkxWjZ4YXRXcWFNR0dDQmc0Y3FJVUxGNnBidDI2Njk5NTdKV1VPUC96KysrODFZOFlNSlNVbEtUSXlVbSs5OVpadXVPRUdMVnk0VU1PSEQ5ZFRUejJsa0pBUXJ6dG9XU1VtSnFwbzBhSXFYcnk0TWpJeXRIejVjcTlKUmx3dWw3Nzk5bHNOSHo3YzZqOTM3bHhGUjBlclhidDIrdVdYWDlTclZ5ODkrK3l6ZXVDQkJ5N3I5UXZBcGNqNUhqSVFJSjdmTE9YMlVQSGxpb2lJMEhYWFhTZWJ6V1pkQkxNK3lKM1ZyYmZlYWcxUGtUTEgyM2ZyMWszUjBkR3FVS0dDRGgwNnBOdHV1eTNiWXgwN2Rrd2RPM2JVK1BIanZhWnovdmpqanhVWEYrZnpEcDdKa3lmcjFLbFRHang0c05XV2twS2krdlhyWC9IdjVVS2V2d3pFeHNieU13UEFOUzg4UEh5c3pXYnJlMEZ6Z2pIbUsyUE13dmo0K0xWSGp4NU51WEM3UzcyMlRaZ3dRYk5temJLZXZVcFBUMWRJU0lpdXUrNDZhMmJKNU9Sa2ZmbmxseXBac3FUUzB0S3NJWmE5ZS9lMmh0ZlhxVk5ISDMvOHNkOWpuRGh4UWwyNmROSHc0Y01WRVJHaHVMZzREUmd3UUNOSGp0VGd3WU0xZi81OGhZYUd5dUZ3cUhuejV0cXdZWVBXckZtanpaczM2Lzc3NzFkNGVMaFZYMFJFaE05MC8vSHg4ZnIxMTEvVnFWTW4zWFBQUGVyZXZidjF3bXNwOC9rdno4dXBqVEZhdG15WlpzeVlvVEZqeGxqUDRaMDZkVW9wS1NrcVZxeVlObXpZb0hYcjF1bXZ2LzVTNjlhdDFhRkRCNVVyVnk3SDcvSHR0OS9XTjk5OEl5bHpTT25mLy81M2pSZ3hRdi84NXo4bFNYUG16TkgzMzMrdnFLZ296WnMzVDZ0WHIxYk5talhWcTFjdjNYWFhYVXBQVDllOGVmTTBkKzVjcGFXbEtUSXlVajE3OXBUTDVkTFRUeit0Tld2V1NNcDhBWGUxYXRWOGpuL28wS0ZMZWdFMzEyQUFRZTFxRFpYTWF1alFvV2JLbENsNTZ1c1o4cmhxMVNwck9hZDZrNU9UVGNlT0hjMzQ4ZU45MWptZFR0TzFhMWZ6K3V1dlcwTkJqREZtNHNTSjVzeVpNejc3WWFna0FBUldlSGo0V00vUHhXeitTYkxiN2JQdnUrKytOalZxMUxCbXZyalVhOXV4WThmTXI3LythdmJ2MzIvT25qMXJNakl5dk5hNzNXN1R0MjlmczMzN2RwOXRVMU5UemJsejUweFNVbEtPeHhnNmRLaFpzMmFOVjF0U1VwTHAwNmVQV2JKa2lUSEdtQmt6WnBpbVRadWFFU05HNUxpdlgzNzV4YWR0MDZaTnhoaVQ3VkREQ1JNbTVMaFBZNHdaTjI2Y2FkNjh1V25idHEwWk9YS2srZm5ubjdQZFgwNWNMcGR4dTkwKzdRY09IREI3OXV3eFI0NGNNZVBIanplN2QrLzJ1MzFHUm9aWnYzNjkyYlp0bTNuMjJXZE5vMGFOdk9wbnFDU3VGSkk3Z3RMVnV1UG00WEs1OU1namoyajA2Tkd5MisyNTl2L2dndzgwZCs1Y1hYLzk5VmJibVRObmZIN2J0M0xsU3VzZFBNV0tGZE9ISDM2b2tKQVFyM2Z3U0psRExqM3Y1eGsrZkxpMmJkdW05OTkvMysreGs1S1NWS3BVS1ovMmRldlc1Zmw4TDVibnQzMlNqQ1Faa3psMjFHYXptYXp0bnMvL1hlMnpMaC82ZTIyWGRlT0wyUzdyOGJMMDlWZUx6ejc4blVPV0dqenRlVDNuUFBlL1lDTy90ZWRVZzl2dHpxNS9ydWVjNVZnNW5iTy91bkw5Ym5NNWh4elBPYWNhL1BYM1U3L1B1dXkrSTMrMVpOTS9UMytlTHZXL3M5dnR6dlhQZVM3bm5OZitubHA4eml1bi9wNC9hOW4wOTZ6emQreHN2Nk84bkxPLzQrUldwNy9qdVZ3dXY4Zng4M09pbGMxbWE2QzhTVFBHTERQR0xBZ0pDVmtnWGIxcjI4Vnd1VndxVXFTSVQzdHljckoxclFxMFU2ZE9xV1RKa3RtT2pDbXN1T01HRHdibkFwSTJiTmlnYytmT3FWZXZYajdoNi9UcDAzcjk5ZGV0ZDlSOCtlV1hpbzJObGR2dHRwNWZjN2xjdXYvKyszMldwVXQ3QjgrTEw3Nm94eDkvL0dxZGZwNWwvWXV5TGZPaEJNOUZ4T3Rpa3R0TVhoZTYyUDZYdTIxTzIrVDMvZ0s5alpUNWwrL0NlTTdCOU9mbWFtMlQ5Zm1rUU5maVQyNS8xaTZsL3F1MWpURW16OXRkelBkaWpBbXgyV3psSk9VOGRXT0ErUXR0a29JbXRFbksweFQvUUdGR2NBTWt6WjA3VjUwN2Q5YnExYXMxYjk0OEZTdFdUSkowOXV4WnRXdlhUZzgrK0tBa0tTWW1SbE9tVE5Hc1diUDAyR09QNVduZmwvTU9uc2pJeUZ6My84TVBQMXpXWCtZdVJseGNuUDhyKy8vWS9IeTIyaG8xYW1STFRFeTBsdFBTMG15U2xKNmViclZsWkdUWXN2NjdRb1VLTmtseU9wMVdINWZMNWRQZjArWjJ1MjJTVktaTUdaLytublgrMmp6L0xsMjZ0TTg2WTR4TmtrcVdMT25UUCtzK1BmMnl0aFVyVnN6dnZ2eHQ1L2wzV0ZpWXRlN0M3ZnoxTjhiWXdzTEN2UHBjdVAraVJZdG11NzIvei8vZEp0ZitGLzQ3TkRRMDIzMys5Mk4yMjJYYko3c2FpaFFwa3ZXWEIvN1c1V21mV2ZjUkVoS1M3VDZ6MjVmbldCZjJ6KzVjUGUxRmloVHg2VytNc1huK0F1MnZ2cHpPNTcrMSsrdWZsM1AydTgvczJySnNrMXQvYTluUGVWbnJQZnZMeXpsNzJyTFdrRXQvcjMzLzkrZGx0dWVhd3psbmJXdGlzOW51Vi9aU0phMlR0TXZsY2kzLzdiZmZWa21TM1c2ZmtNTTJBSkFqZ2h1dWViR3hzZnI5OTk4MWF0UW9sU3BWU3BNbVRkSnJyNzBtWTR4R2pCaWg5dTNiNjVaYmJwRWtoWWVINitPUFAxYkZpaFh6dlA5TGZRZVBKSjAvZjE2Yk5tM0s5amVoRVJFUlhrRXZDR1EzN0UyU3RIYnQyb3ZlNGVIRGh5K2pIQURJZitIaDRXTWxlUVUzWTB5eXpXWmI3WGE3RnpxZHpvVTdkdXhJQ2xCNUJVSjZlcnJPblR1bkNoVXFlTFdmUEhsU1lXRmhLbHUyck04Mk8zYnMwTjEzMzMxUng5bTFhNWRtenB5cDk5NTd6MnJidEdtVCt2YnRxdzgrK01Eci9YSkFzQ080NFpybWREcjEzbnZ2cVh2MzdpcGJ0cXllZSs0NXZmVFNTNW82ZGFwT25UcWw1T1JrOWVqUncrb2ZHaHFxZi96akg5bnV6ek5NNlBUcDB6NTN3UndPaDRZTUdhSStmZnJvMWx0dmxTUlZxVkpGeWNuSm1qeDVzbDUrK2VVcmM1SUFnQ3NsUWRJUHhwZ3ZUNTQ4dWZUdzRjT3BnUzRvUDdWbzBVS1NsSkdSb1hQbnpua05WWXlNakZSVVZKVE9uVHVuSmsyYStIMzIyaU1wS1VtclZxM3llaTU4NTg2ZGV1dXR0elIxNmxRcnZCbGpOSGp3WUZXb1VFRnZ2LzIyejM2NmRldG16Y3JvYitaS0tmTTV1SmlZR0d0NTdkcTErdHZmL3VaVnk2aFJvOVNtVFJ1TkdUTkdzMmJOVW9rU0pmTDZsUUFCUlhERE5XM2N1SEVxV2JLa09uYnNLQ2x6NkZLUEhqMzAwa3N2cVVpUkl2cnNzOCt5dmR2bHo2cFZxelJ3NEVBWlk3eUdPVjdzTzNnQUFFRnRvOXZ0YnV0ME9yL2RzV09ISTlERjVBZlBOZXY4K2ZNcVc3YXNCZ3dZb0JVclZraVN2djMyV3kxZnZseVRKazNLZHZ1Y0pzanlkMjBMRHc5WG16WnR0R1RKRXYzclgvK1NsUG5ZUWxKU2tzYU5HNWRydlNFaElWWjlIbWZPbkZHN2R1Mjgycjc3N2p1TkhqMWFVdVl2VU45NDR3MDFiTmhRdlh2MzF0aXhZOVczYjErTkd6Zk9la1FDQ0dZRU4xeXpGaTllckRWcjFtam16SmxLU0VqUWp6LytxRysvL1ZiSGp4L1hzR0hEbEphV3BqNTkrcWhHalJwcTFxeVphdGV1N1RXazQ4TVBQL1RaWjlPbVRhMkxYOVk3YmhNblR0UTMzM3lqTW1YS3FISGp4ajd2NEtsVXFaS0dEQmxpdllNbnErYk5tMStoYndBQWNDbmk0dUlXQnJxRy9MWjY5V3BKbVNITDg5bHp4eTBwS2NscldaSlBhTXFyUllzVzZkMTMzNVdVK1F2TWtKQVFUWnMyelZydmRydlZvTUgvSnV5TWlZbFJxMWF0SkdVR3IxYXRXbmtGeUwxNzkrcWxsMTZ5MXJkczJkSnIyOU9uVDZ0R2pSbzZkKzZjb3FLaVZLbFNKZjM3My8rV0pMMzIybXNhTm15WXVuVHBvaEVqUnFocTFhcVhkRTdBMVVKd3d6V3JWcTFhQ2c4UDEvbno1OVdsU3hkRlJFVG9xYWVlVXFOR2pheTdiTTJiTjllU0pVczBjK1pNSFRseXhQcXRvQ1RWcjEvZjczNzlUUlRTb1VNSFBmREFBNnBRb1lMS2xpMnIwcVZMZTkzSk04WW9LaXBLKy9idDAvLzkzLzlaN1FzV0xMQmVQT3JQM3IxN0wrcU9JQUFBZVJVZkgyKzl1bUR2M3IzVzljamZIYlNzb1M0bjdkcTFzKzZLTlcvZVhGT25UdFZ0dDkxbXJZK0lpTkM2ZGV1OGZvbTViTmt5U1prdjZmWjg5cmo5OXR1MWN1VktLd1JtTlhQbVRLdjJuajE3cWsyYk5sNlBQNFNFaEdqbzBLR2FQWHUyT25mdXJNOC8vMXhWcWxUSjAza0FnVUJ3d3pVcjY0Vmk5ZXJWZm9kSkZDOWVYRTgvL2JTZWZ2cnBIUGRWcEVpUkhOL0xjL1BOTit2bW03T2ZDZHBtczJuczJMRSs3VG1GdHJ5c0J3QWdQeno5OU5OZXo0NWRLS2M3Y1BuMUdJQXhSa3VXTEZHREJnM2tkcnV6RFl0ejVzelJuajE3ZFBMa1NVbFMxYXBWOWNFSEgranV1KzlXUkVTRTEvVzZkdTNhaW9tSjBlT1BQNjR5WmNya1M1M0FsWEoxNWhBSGdoeGoyd0VBeU43bHZEY3hPM21aRlRrMU5WVno1ODdWdi8vOWJ6bWRUcTFaczBhaG9hRUtDUW5SOU9uVFZiNThlYTFZc1VJclZxelFGMTk4b2ZUMGRKVXRXMWJMbGkxVG56NTlKR1hlV2N0dE5rcENHd29DN3JnQkFBQWdXeWtwS2JtK2lEdXZReVd6VHIvdmRydDlKaE9ScElZTkcxcWZPM1hxcE0yYk55c3lNbEl4TVRFYVAzNjh0YTVpeFlwS1NVblJpUk1uVktGQ0JhMWN1VklOR2pSUVNFaUlldlhxcFp0dXVzbHJ2dzZIdzNxbktsQVFFZHdBQUFBZ2h5Tnpnc3pwMDZjclBqN2VhdCs5ZTNldXozN2xkYWlrWjdpbDArbFUzYnAxOWROUFAzbTk3OVRmTTI0ZVU2Wk04V2xyMmJLbG9xT2o5Y29ycnlnNk90cWFRZkxDMENaSmh3NGQ4bmx2SEZDUUVOd0FBQUN1WWNuSnllcmV2YnNPSGp5b21qVnJLaVVsUlpHUmtUcDQ4S0RjYnJkbXpKaWhnd2NQYXY3OCtXcmZ2cjN1di8vKzNIZWFpeDA3ZHVpMjIyN3pDbTJYNHNrbm45UVRUenloZmZ2MktUdzhYSGZkZFZlMmZYLysrV2ZkZSsrOWwzVThJSkFJYmdBQUFOZXc2NjY3VHErLy9ycnV1dXN1cjJlK2E5U29vZjc5K3lzcEtVbFRwa3pSK1BIak5YLytmUFh0Mi9leWp4a2RIYTFtelpwZDluNUtsQ2lodSs2NlMydlhydFdvVWFPeTdaZVNrcUk1YytabzZOQ2hsMzFNSUZBSWJnQUFBTmU0OFBCdzYzTmFXcG8rK3VnanJWaXhRbzg5OXBqZWVlY2RoWVdGYWNLRUNWcTFhcFdHRGgycVo1NTVSczgvLzd5MVRkYm4wbklUSFIydG5UdDM1amxFcGFTa0tDMHRUYUdoM245dFBYSGloSVlPSGFyUTBGQzk4ODQ3R2pWcWxMWnUzYW91WGJyb3hodHZ0UG9aWXpSZ3dBRGRjY2NkcWxPblRwN3JCSUlOd1EwQUFBQ1c0c1dMNjQ0NzdsRG56cDFWdm54NXIzVk5talJSUkVTRTNHNjNKQ2swTkZRUkVSRituei96Nk42OXV4VzZkdS9lcmM4Ly8xd1RKMDVVNmRLbDgxVFBFMDg4b1pNblQ2cHQyN1pXVzhXS0ZmWEpKNStvWmN1V2F0bXlwV3cybXlJaUlqUisvSGg5L2ZYWGV1R0ZGeVJKTDc3NG9tdzJtenAyN0tnNzc3elRaOS81Y2ZjUXVGcnlmMjVYSUIvWTdYWWpLY2QzbytIcThUeFlIaHNieTg4TUFMaEVYTnN5cGFTaytKMThSSktPSGoycVcyNjU1WXE4ZnFDZzRob01EKzY0SWFqbDEwczdBUUJBY01ndXRFbVpkOUlBK01jTHVCR1VqREdiQWwwRGZQd2U2QUlBQUFDdVZkeHhRMUNLaTRzckZFOFBlNGJGTUx3QkFBQUFsNE03YmdBQUFBQVE1QWh1QUFBQUFCRGtDRzRBQUFBQUVPUUliZ0FBQUFBUTVBaHVBQUFBQUJEa0NHNEFBQUFBRU9RSWJnQUFBQUFRNUFodUFBQUFBQkRrQ0c0QUFBQUFFT1FJYmdBQUFBQVE1QWh1QUFBQUFCRGtDRzRBQUFBQUVPUkNBMTBBQUFEQXRTUWlJaUxRSlFBb2dMampCZ0FBY0JVWVl6WUZ1Z1lVV0w4SHVnQUVIbmZjQUFBQXJvSzR1TGc2Z2E0aFdObnRkaU5Kc2JHeHRrRFhBZ1FyN3JnQkFBQUFRSkFqdUFFQUFBQkFrQ080QVFBQUFFQ1FJN2dCQUFBQVFKQWp1QUVBQUFCQWtDTzRBUUFBQUVDUUk3Z0JBQUFBUUpBanVBRUFBQUJBa0NPNEFRQUFBRUNRSTdnQkFBQUFRSkFqdUFFQUFBQkFrQ080QVFBQUFFQ1FJN2dCQUFBQVFKQWp1QUVBQUFCQWtDTzRBUUFBQUVDUUk3Z0JBQUFBUUpBanVBRUFBQUJBa0NPNEFRQUFBRUNRSTdnQkFBQUFRSkFqdUFFQUFBQkFrQ080QVFBQUFFQ1FJN2dCQUFBQVFKQWp1QUVBQUFCQWtDTzRBUUFBQUVDUUk3Z0JBQUFBUUpBanVBRUFBQUJBa0NPNEFRQUFBRUNRSTdnQkFBQUFRSkFqdUFFQUFBQkFrQXNOZEFGQVlSSWVIdDVFVWdzLzdXT3pMRzZNaTR0YmVQV3FBZ0FBUUVGSGNBUHlWNGJOWnV0N1lXUFdOcGZMMWU3cWxnUUFBSUNDanFHU1FENktpNHZiWUl3NWswT1hoSXlNak9WWHJTQUFBQUFVQ2dRM0lIOWxTSnFmdy9vZmR1elk0YmhheFFBQUFLQndJTGdCK1c5UmRpdU1NVjllelVJQUFBQlFPQkRjZ0h5V21KajRrNlNFQzl1Tk1jbG56NTVkRW9DU0FBQUFVTUFSM0lCOHRtZlBublJqekZjWHR0dHN0dFg3OSs5UEMwUk5BQUFBS05nSWJzQVZZSXp4bWU3ZjdYYnpDZ0FBQUFCY0VvSWJjQVhFeDhldmxaU2NwU25WNlhRUzNBQUFBSEJKQ0c3QUZYRDA2TkVVU1ZtZloxdTNZOGVPcEVEVkF3QUFnSUtONEFaY0lXNjNPK3R6Ymt4S0FnQUFnRXRHY0FPdWtOVFUxRldTMG93eERxZlR1U0RROVFBQUFLRGdJcmdCVjhpZmYvNlphSXhaWnJQWjFtL2Z2djFzb09zQkFBQkF3UlVhNkFLQXdzd1lzMERTellHdUF3QUFBQVVid1EzQkxOUnV0ejlyak9rbXFhYk5acnN1MEFWZEtydmRQaUhRTlZ5Q0ZHUE1Ea21meGNYRlRaZmtESFJCQUFBQTF5cUdTaUpZaGRydDlnV1NQclBaYkE4VzVOQldnSlcwMld5MWJUYmI1UER3OEJXU2lnYTZJQUFBZ0dzVmQ5d1FsT3gyKzdPUzJsYXRXbFVEQnc1VTllclZWYnAwNlVDWGRVMUpTa3JTZi83ekg0MGVQVm83ZCs1c0VoNGUzamN1TG01VW9Pc0NBQUM0Rm5ISERVSHB2OE1qTlhEZ1FJV0hoeFBhQXFCVXFWSzY1NTU3TkdqUUlFbVN6V2JyR09DU0FBQUFybGtFTndTcm1wSlV2WHIxUU5keHphdFVxWkxuNHo4Q1dRY0FBTUMxak9DR29PUjVwbzA3YllGMzNYWFc0NFVsQWxrSEFBREF0WXpnQmdBQUFBQkJqdUFHQUFBQUFFR080QVlBQUFBQVFZN2dCZ0FBQUFCQmp1QUdBQUFBQUVHTzRBWUFBQUFBUVk3Z0JnQUFBQUJCanVBR0FBQUFBRUdPNElaQ0x6azUrYW9jeCtWeTZmVHAwNUlrcDlONVZZNEpBQUNBYXdQQkRZWGFvVU9ITkhMa3lHelgvL2JiYjVvMGFaSlB1OHZsMGtNUFBTUzMyMzFSeDNydXVlZmtjRGowN0xQUGFzbVNKZG4ySFRkdW5INzY2YWRjOTdscTFTcS85YlZyMSs2aWFnTUFBRURCRmhyb0FvRDhNSFBtVEMxZXZOaXJiY21TSlhyMzNYZDE4T0JCZGV6WVVSa1pHVXBMUzlPaVJZdFV0R2hSU1ZMVnFsVTFZc1FJT1J3T3ZmcnFxOWEyYnJkYnFhbXBDZ25KKys4MmloY3ZMcmZicmJDd01IMzg4Y2Q2Ly8zMzFiUnBVNVVxVmNxbjc1MTMzcWtaTTJhb2Z2MzYyZTdQR0tOcDA2WXBLaXJLWjkyQkF3ZGtqUEc3WGQyNmRWVytmSGxyK2NpUkk3cjExbHU5K3NUSHgydmp4bzE1UFRVQUFBQUVHTUVOaGNMenp6K3ZHalZxYU1DQUFWcTVjcVZDUTBNMVk4WU1oWWFHYXRteVpVcE5UVldQSGozVXZuMTdLN1JKVXVuU3BUVmh3Z1QxNk5GRDdkcTFVK1hLbFNWbDNuRXJVcVNJMzJPNTNXNDFidHpZcDkwWW81U1VGRFZzMk5CcWE5bXlwWXd4c3Rsc1BuMWRMcGRYWDQvcDA2ZXJldlhxV3I1OHVhcFZxNmI3N3J0UCsvZnYxd3N2dk9EVjcrR0hIL1phWHIxNnRmVjU2ZEtsMXVlNmRldDZMWHZhQUFBQVVIQVEzRkJvL1A3NzcycldySmxDUTBQMTIyKy9hZG15WlVwSVNGQ3JWcTJVbXBxcXBLUWtuVHAxU3JObno5YXlaY3VzN1NwVXFLQ3Z2dnJLNis2YTArbTB3dFdGQWM0WW82U2tKRzNac3NXclBUVTFWVTJhTk5HNmRldXlyWEgvL3YycVdMR2l3c0xDSkdVR3hLMWJ0eW9pSXNLcjM3bHo1elJqeGd4Tm1USkYwZEhSMnJsenAxY3dpNGlJME1xVks3TU5seDA2ZFBBNmw2ekxBQUFBQUpBdjdIYTdzZHZ0NW1KMDY5Yk43Tm16eHhoalRFcEtpamw5K3JScDJyU3BNY2FZNXMyYlcvMDhiUU1HRERDTkd6YzJqUnMzOXRuWGtTTkhqTjF1Ti8vNXozOTgxbVZrWlBpdHplMTJtMXExYWhtWHkyV01NV2JObWpYbStQSGoxdnJmZnZ2Tk5HN2MyUHp5eXk5VzIvSGp4MDJiTm0zTWhBa1RyTzJNTVNZNk90bzg5TkJEcG5YcjFxWlJvMFplK3pIR0dMdmRiakl5TXZ4K0R3ODg4RUNPeTltMTVjVHozeVBRZnk0QUFJVVQxeGtnZDl4eFE2Rnc1c3daYmR1MnpldDVzRVdMRnVXNHpZZ1JJeVRKNTI2WGxEblJpQ1J0Mzc1ZFZhcFU4YnY5aGNNY1Y2NWNxYkpseStyczJiTXFWYXFVM243N2JYM3l5U2VxVUtHQzFxOWZyeUZEaHVqbGwxOVdyVnExckcwcVZLaWdxS2dvVFpzMlRhKy8vcnBHakJpaEVpVktxSDM3OW1yZHVyWDY5Kyt2WjU5OVZoVXFWRkJrWktUWDhiSU9sWncwYVpMdXZQTk9hN2wxNjliV1o2ZlQ2YlVNQUFDQWdvZmdoa0poeFlvVmNydmRWbGhyMTY2ZEpPbjgrZlBxMEtHRFRwOCtiUTBYUEgvK2ZLNzdpNHVMVTgyYU5iVisvWG85OXRoalh1dGNMcGVLRlN0bURZbDB1OTJxVTZlT3dzTENWS0ZDQlIwL2ZseTdkdTNTblhmZXFSbzFhdWlMTDc3UWpCa3pOR2JNR0MxWXNFQkZpaFJSbXpadEpFa2JObXpRNk5Hak5YZnVYUFh2MzErREJ3L1cyTEZqVmFKRUNYMzU1WmNxV3JTbzJyZHZMOG43R2JhY1ZLNWNXZlBtemJPVy9UM2o5dlRUVCtkcFh3QUFBQWdPQkRjVUNqLysrS1BQeklrT2gwTi8rOXZmdEdEQkFyVm8wVUlMRml5UTVEdXBoMGRDUW9KT25EaWg2dFdyNi92dnYxZi8vdjAxZE9oUW5UMTdWamZjY0lQVkx6azVXYVZMbDdhVzA5TFNWS0pFQ1VtWm9Xbjc5dTJhUG4yNlB2endRMGxTZUhpNEdqVnFwRnR2dlZXbFNwWFNLNis4b29ZTkc2cFVxVklhUDM2OGV2YnNxWklsUytyOTk5OVhmSHk4SkduZnZuMTYvLzMzRlI0ZXJ1ZWVlMDRsUzViVUo1OThvaFl0V3ZpdGZjV0tGVHAwNkpBMWdVbldjM1E0SEg3UCtlR0hIOWJLbFN0ei9tSUJBQUFRRkFodUtCVGVmdnR0OWV6WjA2c3RJU0hCbWdRa04zdjM3bFcvZnYzMDhzc3Y2OENCQXlwU3BJaHExNjZ0WnMyYTZiUFBQbFBmdm4ydHZpZFBudFJOTjkza2RSeFBrTHYzM252MTBVY2ZxVVdMRnJyNzdydmxkRHAxMTExM1dYMXIxS2loVnExYXFYLy8vdnI3My8rdXYvLzk3M3Jra1Vja1NVV0xGclhDWjZsU3BkU3BVeWRWcTFaTjFhcFZzMmE3akkrUDk1a1VwWGJ0MnBLazIyNjd6U3VJZmYvOTkxcTRjS0VTRXhOMTExMTM2WTQ3N3RETEw3K2NwKzhEQUFBQXdZVVhjS05RdVBubW0zM2E5dTdkcXpObnpuZ05sZXpRb1lQWFVNblUxRlJKVXUvZXZUVmd3QURkZDk5OUdqTm1qUHIwNlNPYnphYm5ubnRPeTVZdDA2Wk5tN3oyVzYxYU5Ua2NEa21aTC9HKzVaWmJKR1creTgzaGNPaVZWMTZSSkwzNzdydjY1WmRmdk9ycTFLbVRkdS9lcmErLy90b25iSHFVTDE5ZXZYcjEwcU9QUHFwcTFhcnByNy8rdXFqdlk4R0NCWm8rZmJwR2pSb2xtODJtVWFOR2FkdTJiWHJqalRmeU5GUVVBQUFBd1lYZ2hrTEZFODRxVjY2c0gzLzhVZTNidDllQ0JRdXNJWk1MRml4UTJiSmxyZjc3OSs5WDVjcVY5ZW1ubjZwNjllcnExYXVYbWpadHFucjE2a21TeXBVcnA3NTkrNnB2Mzc3YXNHR0RKR25UcGsycVdiT21CZzBhcExwMTYrcmRkOS9WODg4L3J3TUhEbWpTcEVtNisrNjc5ZU9QUDBxU2poOC9iaDN2MUtsVG1qcDFxcDU4OGtrMWJ0eFkzYnQzVjdkdTNUUnUzRGp0MzcvZjZ6ejI3ZHVuNmRPbnEyZlBub3FNakxTR1hlYm14SWtUNnR1M3I1WXZYNjdKa3lkYlF6eExsQ2loanovK1dEZmVlS05hdDI2dENSTW1hUGZ1M1pmMVhRTUFBQUM0eGwzSzZ3QysvZlpiNi9QeDQ4ZE5nd1lOck5jRE5HL2UzS1NucDV2VTFGU2Y2Zi9UMDlOTlJrYUdlZkxKSjgzUW9VTzlwdVgzbURWcmx1blVxWk01ZS9hc2FkU29rVGw5K3JReHhoaW4wMm1NTWVibzBhT21aY3VXNXB0dnZqSDc5dTB6TFZ1Mk5OdTJiVFBObWpVenMyYk5NaSs5OUpLcFc3ZXVHVEJnZ1Buamp6Kzg2bnp2dmZkTWd3WU5USnMyYmN6UW9VTk5jbkt5V2IxNnRSazllclJadTNhdE9YLyt2TmUwL00yYk4vZjZ4L005N2QyNzF6ejQ0SU5tekpneEpqMDkzZHJtd3FuL2YvLzlkOU83ZDIvenlDT1BlTzA3SjB6VERBQzRrcmpPQUVBQmRTbkJMYXZObXplYnNXUEhXc3Y5K3ZVejY5ZXZOeTFhdERBalJvend1ODJCQXdkeTNLZlQ2VFJ4Y1hGK3Q5KzZkYXVKam82Mmx0ZXVYV3VhTjI5dWhnMGJadWJPbldzV0wxNmNZMGhLUzBzemE5YXNNVjkvL1hXT05XUjlCNXpIcGsyYnJNK0hEeC8yV2YvNDQ0LzczVmZXY0pjYkxxZ0FnQ3VKNnd5UU8xdWdDd0Q4OGZ6d3ZuQWlqcnh5dTkyU3BKQ1EvQjhON0hLNVZLUklrWHpmYnpEenZPc3VOamFXbnhrQWdIem51ZTV6blFHeXg2eVNLSlN1UkdEenVOWkNHd0FBQUFLUHlVa0FBQUFBSU1nUjNBQUFBQUFneUJIY0FBQUFBQ0RJRWR3QUFBQUFJTWdSM0FBQUFBQWd5QkhjQUFBQS9qOTdkeDdlVkptK0QveCtrN1RRc2hTaFVoYVZ4UVdoMkRhbm9KWk5LSXFBSUFJaktraHhITkNSVldIWWxIRUVkRUEyUVFaL3JEcktsMDFSUUZUR0RVRTJVWnEwaFZvUm9VV0VZbVZyUzdkc3orOFBTR3hweTlhMEowM3Z6M1gxbXVTYzVKeTdLV1B5NUR6dit4SVIrVGdXYmtSRVJFUkVSRDZPaFJ2NXFsd0FPSC8rdk40NXFyemMzRnozelh3OWN4QVJFUkZWWlN6Y3lDZUpTRElBcEthbTZoMmx5a3RQVHdjQWlNZ1JuYU1RRVJFUlZWa3MzTWhYdlEwQXMyYk53c0dEQjVHVGs2TjNuaW9uTnpjWGh3OGZ4cHc1Yzl5YjF1dVpoNGlJaUtncVUzb0hJQ3BGZ05sczNxS1U2cXAzRUFJQTdDMzd4eHU2QUFBZ0FFbEVRVlFvS09pVW5KeHMwenNJRVJINUgwM1RCQUFzRmdzL214S1ZnbGZjeUZmWnJWWnJEeEdaRENBSlFKN2VnYXFnZkJINVVVU21zV2dqSWlJaUlpSy9wV21hdUw5RkpDSWlvcEx4L1pMb3luakZqWWlJaUlpSXlNZXhjQ01pSWlJaUl2SnhMTnlJaUlpSWlJaDhIQXMzSWlJaUlpSWlIOGZDallpSWlJaUl5TWV4Y0NNaUlpSWlJdkp4TE55SWlJaUlpSWg4SEFzM0lpSWlJaUlpSDhmQ2pZaUlpSWlJeU1leGNDTWlJaUlpSXZKeExOeUlpSWlJaUloOEhBczNJaUlpSWlJaUg4ZkNqWWlJaUlpSXlNZXhjQ01pSWlJaUl2SnhMTnlJaUlpSWlJaDhIQXMzSWlJaUlpSWlIOGZDallpSWlJaUl5TWV4Y0NNaUlpSWlJdkp4TE55SWlJaUlpSWg4SEFzM0lpSWlJaUlpSDhmQ2pZaUlpSWlJeU1leGNDTWlJaUlpSXZKeExOeUlpSWlJaUloOEhBczNJaUlpSWlJaUg4ZkNqWWlJaUlpSXlNZXhjQ01pSWlJaUl2SnhMTnlJaUlpSWlJaDhIQXMzSWlJaUlpSWlIOGZDallpSWlJaUl5TWV4Y0NNaUlpSWlJdkp4TE55SWlJaUlpSWg4SEFzM0lpSWlJaUlpSDJmU093QVJFUkVSVlMxbXM3a3JnQjRsYko5VDZPNGVxOVg2WWNXbEl2SnRMTnlJaUlpSXFLSTVsRkxqTHQxWWVKdlQ2ZXhYc1pHSWZCdGJKWW1JaUlpb1FsbXQxbDBpY3VZeUQ4bHlPQnlmVmxnZ29rcUFoUnNSRVJFUlZUUUhnSFdYMmY5VmNuS3lyYUxDRUZVR0xOeUlpSWlJU0E4ZmxiWkRSRDZveUNCRWxRRUxOeUlpSWlLcWNObloyVHNBWkYyNlhVUnl6cDQ5dTFHSFNFUStqWVViRVJFUkVWVzRYMzc1cFVCRTFsKzZYU20xTlMwdExWK1BURVMraklVYkVSRVJFZWxDUklwTjkrOXl1YmdFQUZFSldMZ1JFUkVSa1M0eU1qSzJBY2dwdENuUGJyZXpjQ01xQVFzM0lpSWlJdExGaVJNbmNnRVVIcysyUFRrNStieGVlWWg4R1FzM0lpSWlJdEtOeStVcVBNNk5rNUlRbFlLRkd4RVJFUkhwSmk4djcyc0ErU0ppczl2dDcrdWRoOGhYS2IwREVQa1RzOW5jRlVBUDkzMmwxRGdBRUpHNWhSNjJ4MnExc24rZmlJam9JclBaL0lGU3FxN0ZZdW1xZHhZaVgyWFNPd0NSbjNHNGk3WENDbTl6T3AzOUtqWVNFUkdSYnhPUjl3RTAwRHNIa1MvakZUY2k3ektaemViZmxWSjFTOW1mVlZCUWNHTnljckt0UWxNUkVSSDVLTFBaM0VRcHRWNUVtcnBjcnZhSmlZay82NTJKeUJkeGpCdVJkemtBckx2TS9xOVl0QkVSRVYwUUdSblpEWUFWUUJ1bFZLalJhUHdoS2lycUViMXpFZmtpRm01RTN2ZFJhVHRFNUlPS0RFSkVST1NqakdhemVZclJhUHlmVXVxRzZPaG90R3ZYRGdCcUd3eUdqOHhtODB4d1NBOVJFV3lWSlBLeTIyNjdyVnJ0MnJVekFOUXV2RjFFY3M2ZVBSdWFscGFXcjFNMElpSWkzWVdIaDlldFZxM2F1d0I2R1F3R0RCMDZGTTg4OHd3QTRQLys3Lyt3Y09GQ09KMU9pTWcydTkzKytJRURCMzdYTnpHUmJ6RHFIWURJMzV3NWM4YlpvRUdEMjVWUzVzTGJsVktmcDZTa3JOUXJGeEVSa2Q2aW9xS2lUQ2JUMTBxcGUwSkNRakJyMWl6MDdkc1hTaWtvcFJBWkdZbm82R2pzMmJNSGVYbDVUWTFHNDhBR0RScnNPWG55NUc5Nlp5ZlNHMXNsaWNxQmlCU2I3dC9sY25FSkFDSWlxckkwVFh0S0tiVlhLZFdzUllzV1dMVnFGZHEzYjEvUzQ3QjY5V3BFUmtZQ1FDT2wxSFpOMDBaV2VHQWlIOE1yYmtUbHdHQXdISzlacytiekFBSXZic3F6Mld4UC8vSEhINXlZaElpSXFwU2Jicm9wcUhuejVvdVVVdE9WVXNZK2ZmcGc3dHk1Q0FrSktmVTV3Y0hCZU9paGg1Q1RrNE1EQnc0WUFmUnMwS0RCSGZYcjEvLzg5OTkvdDFkY2VpTGZ3Y0tOcUJ4a1oyZmJHelpzMkFwQXhNVk5YeWNsSmIyalp5WWlJcUtLWmphYm05U29VV09Md1dEb1hiMTZkVXllUEJuUFB2c3NqTVlyZndRMUdBeG8xNjRkbWpWcmhqMTc5c0RoY055bGxIb2tMQ3pzcTk5Ly8vMTBCY1FuOGlsc2xTUXFKeTZYYTMyaHV4dDFDMEpFUktRRDkxVC9TcWsyalJvMXd2TGx5L0hJSTljKzAzKzNidDJ3Y3VWS05HM2FGRXFwVmx3eWdLb3FGbTVFNVNRdkwrOXJBUGtpWXJQYjdlL3JuWWVJaUtpQ0ZKbnF2MTI3ZGxpOWVqVmF0bXg1M1FkczJyUXBWcTVjaWE1ZHV3SmNNb0NxS0M0SFFGU096R2J6QjBxcHVoYUxwYXZlV1lpSWlNcGJhVlA5SytXZGo1d2l3aVVEcU1yaUdEZWljdFNnUVFNQStPM2t5WlBmNjUyRmlJaW9QRjF1cW45djRaSUJWSld4Y0NNcUoyYXp1WW5CWUZnQW9FOVlXTmdtRHFRbUlpSi9wV25hVXdBMkthVkNXN1JvZ1NWTGxxQlZxMWJsZHI2R0RSdWlaOCtlU0VwS3d1Ky8vMTVMS1JYWHNHSERzK25wNmZ5aWxQd1dDemVpY2hBWkdkbE5LZldWVXVwV3BWU3d3V0FZRWhZVzl0UEpreWQvMGpzYkVSR1J0MXpQVlAvZXdpVURxS3BoNFVia1hVYXoyZnlTd1dCWW9aUUtpbzZPUnJObXpYRHMyTEZxU3FuSEdqUm9FSFR5NU1sdEFGeDZCeVVpSWlxTHNrejE3eTFjTW9DcUVrNU9RdVFscFEzSUJzQ0IxRVJFNUZjaUl5TzdHUXlHdFVxcEd4bzFhb1JaczJhVmFkWkliMGhMUzhPNGNlT1FscFlHQUZrdWwydElRa0lDbCtNaHY4RXJia1JlY0xrQjJSeElUVVJFZnFSSVowbTdkdTN3MWx0dm9YSGp4bnJuUXAwNmRkQzdkMi84K3V1dlNFMU5aYWNMK1IwV2JrUmxkTFVEc2ptUW1vaUlLclB3OFBDNk45OTg4enFsMU44TkJvTWFObXdZcGt5WmdtclZxdWtkelNNZ0lBRDMzMzgvZ29PRDhjTVBQeWdSNmRDZ1FZTk9vYUdoLzh2SXlNalJPeDlSV2JCd0k3cE8xek1nbXdPcGlZaW9NcXFJcWY2OWhaMHU1SzlZdUJGZGg3SU15T1pBYWlJaXFrd3FlcXAvYjJHbkMva2JGbTVFMTZqd1ZQK05HalhDd29VTDBiRmp4MnMrenEyMzNvclkyRmg4Ly8zM3lNek12SkZMQmhBUmtTL1JjNnAvYjJHbkMva1RGbTVFVjgvckE3STVrSnFJaUh5UkwwejE3eTJsZExyOEpTd3M3SXZmZi84OUc0QlQ3NHhFVjhQM0dwT0pmRkJwVS8xN3E3ZGZSTGhrQUJFUitZVENVLzAzYU5BQUV5Wk1RR2hvS002ZVBZdU1qQXljTzNjT1R6Lzl0T2Z4dTNmdlJydDI3WW9jNDhjZmY0VEw1VUxyMXEwck92NWxwYVdsWWZUbzBUaCsvRGdBWkFFNDgrdXZ2NzUyNnRTcDVUcEhJN29pRm01RVZ4QVZGUldsbFBwSUtkVXNKQ1FFMDZkUFIvdjI3Y3ZsWEJhTEJaTW5UOGFwVTZjQTRJU0kvTVZxdGU0cGw1TVJFUkVWWmRRMExSdEFFQUFFQmdZaUxDd013Y0hCcUZXckZ1clVxWU9Ra0JEVXJsMGJRNFlNUWExYXRRQUFIVHAwd002ZE80c2NhTml3WVlpTGk3dnNVSUkyYmRxVTJyVnkvUGh4N051M3ozTS9OamEyMkdQT256K1B3TUJBQkFZR0Z0bmV0MjlmakJvMXF0VHpwcWFtWXRDZ1FTZ29LQUFBQVpCaXNWZzZBZUE0Yy9KcExOeUlMa1BUdEtkRVpJbFNLckJGaXhhWU8zY3VHalpzV0s3blBIMzZOTWFQSDQvRXhFUUFzQU1ZYTdGWS9sT3VKeVVpb2lxdExKMGxoUXUzMG9xeGpJd003TmxUOUh2SW1KaVlZdHV1Wmg4QWZQVFJSMWkxYWhXV0xWdUd1blhybHZnWWw4dUZMbDI2Rk5zdUlzak56VVZnWUtDN2VBTUFoOFBodUNjcEtjbFM2a21KZE1iQ2phZ0VOOTEwVTFCb2FPaDhnOEh3REFEMDZkTUhreWRQUmtCQVFJV2MzK0Z3WVA3OCtWaXpaZzBBUUVSV081M09aNUtTa3JnR0RSRVJlVlhoemhJQWVQUE5ONitxczZSUG56NEFMbHdkYTl5NE1lYk5tNGNubjN5eXhJS3JwRUtzVFpzMmFONjhlWW5IUG5Ma1NKRXJibTRGQlFXWU4yOGU5dS9majRNSEQyTDA2TkZJVGs3RzBLRkRjY2NkZHhSNXJOUHB4TjEzMzQzNCtQZ2kyL1B5OHRDMWExZnMzcjJiblM1VXFiQndJN3FFMld4dUFtQzlVcXBOOWVyVk1YNzhlRHp5eUNPNlpQbmlpeTh3ZmZwMDVPYm1Ra1IrZExsY2ZSTVRFMy9XSlF3UkVmbWRTenRMRGg0OGlKbzFhMTcyT1YyN2RzWExMNy9zdVYvNGlsdHBWOHBLMm42dFY5ejI3dDJMMTE5L0hlSGg0WGp4eFJmUm9VTUg3Tm16QjU5ODhnbVdMVnVHaUlnSWpCZ3hBcmZjY2d1QTBnczNFY0hkZDkrTnZYdjN3bUF3WVBQbXpYai8vZmZ4NDQ4L0F1eDBJUjltMGpzQWtTK0pqSXpzQm1DdFV1cUdSbzBhWWRhc1dXalpzcVZ1ZWJwMTY0WTc3cmdENDhhTlExcGFXaXVqMGZoRFZGVFVrSVNFaEkyNmhTSWlva3JQM1ZrQzRCbWxsS2V6cEgzNzl0aStmVHY2OSsrUFYxNTVCWGZkZFZlUjV6M3p6RE80N2JiYmltd1RFZnp3d3c5bzBhTEZOV1d3MisyZXEzWWw3WE5MVFUzRjdObXpjZmp3WWZ6akgvL0FBdzg4NE5sbk5CclJyMTgvOU96WkV5dFdyTURBZ1FQUnYzOS9qQmt6eHZPWSsrNjdyOGl4di96eVM0U0VoT0RzMmJPb1diTW01czJiaDBXTEZ1R3p6ejdEbWpWckFnQXNOSnZOTWV4MElWL0R3bzNvQXFQWmJKNnNsSm9HUUxWcjF3Ny8vdmUvUFFPdjlkUzBhVk9zWExrU3I3enlDcjcrK3V2YUJvUGhJN1BaUE10cXRVNEI0TkE3SHhFUlZTNmxkWmJrNWVWNWhnVDA3ZHNYNzc3N0x1Yk1tZU41bnRWcXhaRWpSekIvL253VUZCUmczYnAxMkx0M0wydzJHejc3N0RPMGF0VUtOcHNOdlhyMXVxb2NDeFlzS0xVbGM5ZXVYWjdiSVNFaDBEUU5jK2JNUVhCd3NHZDc1ODZkUFdQd3FsZXZqaEVqUnFCWHIxNklqNCtId1dDQXpXWkR0V3JWc0gzN2RnQVh4cnpkYzg4OW5rbFhUcDQ4aVpTVUZMUnMyUkt0V3JWQ3ExYXRFQkVSNGU1MEdXZzBHcU1pSXlQWjZVSStnNFViVlhubFBkVy9Od1FIQitQMTExOTNMeG1nbkU3blJMUFpmQStYRENBaW9tdHh1YzZTN094czFLNWRHd0R3bDcvOEJXdldyTUdPSFR2UXNXTkg1T2JtNHRWWFg4V29VYU1RSEJ5TXZMdzgvUGpqaitqYnR5OFNFeFB4cjMvOUM4Q0ZtU2cvK2VTVFl1ZU5pWWtCQUJ3NmRBaWpSNDh1TVZ0R1JnYnExNjlmYlB1V0xWc3dkT2hRdEczYnR0Z1hxdmZmZjcvbmRuWjJObmJ0Mm9WKy9mb0JBSEp5Y29vOFBqOC9IMEZCUVFDQUprMmFZUC8rL1ZpeFlnWG16NS92ZVF3N1hhNlBpQ2dBZ1FDcUFRZ0FZTGlHcDd0d29VVzFBSUJOS1NYZVQwaEVsVjVVVkZTVTJXdytvbW1hZE9uU1JYYnUzQ20rTGo0K1hycDE2eWFhcG9tbWFjZk5abk9NM3E4akVSSDVQS1BaYko2aWFacEwwelFaT1hLa1pHVmxGWGwvK2U2NzcyVG8wS0dlKy92MjdaUDc3Nzlma3BLU1pPVElrZkxpaXkrVytMN1V2bjE3eisxNzc3MjN4TWVVdEgzRGhnMnlmZnQyRVJGeE9CeWlhZHBsMy84MFRaT0Nnb0tyM24vdzRFRVpOR2lRNTM1NmVycjA3TmxUUkVUV3JGa2o3ZHExaytuVHA0dUlpTTFtSzNLc25Kd2NHVDkrdlB1OTFtVTJtMmVDRnp4S0pTS0JJbktUaU53cklyMUZwUDgxL1BTKytMeWJSQ1R3eW1lcnV2Z1BrS29zUGFiNjl3Wk4wN0I2OVdyM2tnR05sRkxiTlUzalFHb2lJaXJSMVhhV1dLMVdoSWVIZSs1SFIwZGp5SkFoK090Zi80cGJiNzBWOCtiTjgxcW1NMmZPWU9IQ2haZzJiVnFSN1plT2VSc3dZQUFHRFJwMFhlYzRmUGd3bWpkdkRwdk5oc0RBUUNRbEpYbmU1NnRYcnc2YnplWlo3MjNHakJubzFxMGI3cjMzWGdEc2RMa08xUURjQktBc00zTEdBTWdFWVBOS0lqOTBMWmN4aWZ6Q1RUZmRGQlFWRmJVRXdEdEtxY0ErZmZyZzNYZmZyUlJGbTF1OWV2V3dkT2xTUFBIRUU4Q0Zsb1NGWnJONVZVUkVSQTJkb3hFUmtRK0ppb3FLQ2d3TTNBZWdWMGhJQ09iUG40OW5uMzIyV05IbWREcngyV2VmZWRZOXk4N094dEtsUzdGa3lSTDA2OWNQZVhsNUdEbHlKSGJ1M0FtSG8yekRxN095c2pCdTNEaTBiZHNXYjd6eEJqNysrR05rWm1ZQ0FEWnQybFRrNTNxTE5nRDQvdnZ2RVJrWmlTbFRwaUFtSmdZelpzekFVMDg5aGFOSGoyTFJva1VJRHcvSHQ5OStDd0E0ZWZJa1FrSkNpanhmS1lYQmd3ZGo4ZUxGQ0EwTmhWS3FjMkJnb0lXZExpVUtCSEJqR1k5eDQ4WGpVQ2w0eFkycUZGK2E2citzVENZVC92R1BmMXc2a0xwTlpHUms3OFRFeERUd0d5c2lvaXJ0V2pwTDFxMWJoN3AxNjhKa011R2YvL3dudG03ZGlzaklTQ3hac2dTdFdyVkNRVUVCMXE1ZGkxZGZmUlg1K2ZtSWpZM0Y4T0hENFhRNmk2eHhhcmZiTVdEQWdGSXpKU2NuWThLRUNlalFvUU1tVHB5SVk4ZU9ZZm55NVZpOGVERk1KaE5pWTJOaE1CZ2dJbkM1WEhBNEhOaXdZUU5DUTBNQkZMOGlWNXFzckN4czI3WU5vMGFOUXYvKy9lRndPR0F5bVpDZW5vNWh3NFpoekpneENBOFB4NmhSbzlDa1NSTWNQbndZelpvMUsrMTFaS2ZMbFJsUTlxS3JHbmhSaVlpQUN3T3l6V2J6R1UzVHBHZlBuckp0MnpZNWNPQ0E3Tml4UXo3ODhFTlpzV0pGa2Y3MlhidDJGZXVmVDA1T2x2Mzc5MSt1QlY4WHFhbXAwcnQzYjNjdmZxYW1hYW1ob2FGRDlYN05pWWlvNHJrN1N5NitKOGpVcVZPTGplRzYxTkdqUitXWFgzNlI0OGVQeTRJRkMrVFFvVU1sUHM3aGNNak9uVHNsTVRGUkJnOGVMSjA3ZDVZMzMzelRzLzlLWTl4eWNuSmt4NDRkcGVad3VWemlkRHJGYnJlTDNXNFhoOFBoMlRkMjdGaXgyKzJsUG5mU3BFbWUvVmFyVlY1NzdiVmlqMGxJU0pDVksxZDY3bS9idGsyNmQrOHUwNlpOSy9XNGJuYTdYV2JQbnUxK3J4VjJ1dnhKUkc2VUMrUFZ5dUl2SWxMV3EzWit6WGVtelNNcVAwWk4wN0lCQkFId1RBTWNIQnlNV3JWcW9VNmRPZ2dKQ1VIdDJyVXhaTWdRend4VWhSY1VkUnMyYkJqaTR1TFFzV1BIVWsvV3BrMGJORzdjdU1SOXg0OGZ4NzU5K3p6M1kyTmppejNtL1BuekNBd01SR0JnMFMrdSt2YnQ2K25GTDBscWFpb0dEUnFFZ29JQ0FCQUFLUmFMcFJPQTA2VStpWWlJL0k3WmJONnVsT3BVclZvMVRKZ3dvZEoybHBTVjArbUUwV2owK25HLytPSUxUSjA2RmZuNStRQmdBYUI1L1NTVnpBMDMzQUJOMHpCcjFpd0ExLzM1NWxFQTI1VlNmNVIvNHNxSnJaTGsxd29OeUE0cXkxVC9oWXV4T1hQbWVOYTF5Y2pJd0o0OVJjZmhCZ1FFWU5PbVRTVWV4ejBkc3R2V3JWdUwzUC9vbzQrd2F0VXFMRnUyREhYcjFpM3hHQzZYeXpNR29UQVI4YXhaVTFCUW9BQzAwalR0cE1QaHVDY3BLY2x5VmI4b0VSSDVneG9BWURBWVBOUDdWMFhsVWJRQlFLMWF0UW9mTzZoY1RsTEpYYy9uRzdveUZtN2t0Nktpb3FLVVVoOEJhQVlBOCtmUEwzV2h6OExjL2ZQNStmbm8wNmNQNXMyYlYyb3hkbWtoQmx5K3Y5OXV0NWU0dmFDZ0FQUG16Y1ArL2Z1UmxwYUd6WnMzSXprNUdVT0hEc1VkZDl4UjVMRWlndlBuenlNK1ByN0k5cnk4UEhUdDJoVzdkKytHeFdMQjVNbVRjZXJVS1pQSlpOcHNOcHYvWXJWYXl6TFRFeEVSVlJKT3AvTStvOUg0Mzd5OHZMK01IejhlY1hGeEdERmlCRXdtZnV3ckM2ZlRpYmZmZmh1TEZ5OEdBSWpJbHN6TXpDZU9IRG1TcVhNMDNWMXNjZXdFWUgzaDdkZnkrWWFJcWloTjA1NHltODBGbXFiSkUwODhJWnFtU2FkT25TNzdNM1hxMUNLTjF0ZTdMazFwankxdDMzZmZmU2Q5Ky9hVktWT21TRzV1cm1jZG1nOC8vRkM2ZCs4dUV5Wk1rS05IajNvZVg5cGFOeTZYUzlxMGFTTk9wMU5FUkQ3KytHTjU4c2tuM2IzNE5rM1RSdXI5ZHlFaW9vcGpOcHZIWGZ6dnZ3d2RPbFJPblRwVjZ2dVRMM2pwcFplS2pHbnpKZWZPblpQUm8wZTczMVB0bXFiOVMrKy9yeStSRXNhNFhldm5HK0VZTjZLcXBiUUIyVzNidGhVUmtYNzkra2xTVWxLeC95QVBHelpNVnExYVZXUmJ1M2J0NVB2dnY1Zk16TXhyS3R5aW82UGw0WWNmTHZFbk9qcmE4N2dqUjQ3SWM4ODlKOTI2ZFpNdnZ2akNzMTNUTk04YlYxNWVudnpuUC8rUjl1M2J5N3g1ODhUcGRIb0t0MHNMejRLQ0F1bmF0YXVjT25WSzh2UHpwWFBuenBLY25NeUIxRVJFVlZoRVJFUkhUZE9PYTVvbTNicDFrNFNFaE11VUovcHhPcDJpYVpybnkwZGY4dE5QUDhsRER6M2tmaS85dzJ3Mjk5RDc3K3BycEZEaGRqMmZieTVpNFhZRnZHWk9mcU8wcWY3ejh2SThVeFgzN2RzWDc3NzdybWVNR25CaHdkRWpSNDVnL3Z6NUtDZ293THAxNjdCMzcxN1liRFo4OXRsbmFOV3FGV3cyRzNyMTZuVlZPUllzV0ZCcVMrYXVYYnM4dDBOQ1FxQnBHdWJNbVlQZzRHRFA5czZkTzN2RzRGV3ZYaDBqUm94QXIxNjlFQjhmRDRQQjRCbkh0bjM3ZGdBWHhyemRjODg5bmtsWFRwNDhpWlNVRkxSczJSS3RXclZDcTFhdExsMHlJQ295TXJKdlltTGl6OWYwQWhNUlVhV1RsSlMwbzNYcjFwckpaRnAvNnRTcERzT0dEY1BZc1dQeDJHT1BYZk40YjIrSWpvNHV0dTJMTDc1QTdkcTFvWlNDd2VBN3M4R0xDRFp2M296WFhuc05Eb2NESW1JeEdBeDlMUmJMcjNwbjgyWFg4L21Hcmc1bmxTUy9FQmtaMmMxZ01LeFZTdDNRcUZFanpKbzFDeTFidGdSd1lRS1JJVU9HWU11V0xjalB6MGYvL3YweGFkSWtkT3pZRWJtNXVSZzhlRERpNHVMUXAwOGY1T1hsWWVyVXFiai8vdnZ4eWl1dmVHYVZqSW1KS1RZSlNlSHRodzRkd3VqUm8wdk1scEdSZ2ZyMTZ4ZmJ2bVhMRmdCQTI3WnRQVE5abGlRN094dTdkdTN5ek1KMDl1eFpQUDc0NC9qODg4OEJBTG01dWVqZXZUdSsvZlpidlBqaWk0aUlpTUNLRlNzd2YvNThoSWVIZTQ2VGxwYUdjZVBHSVMwdERRQ3lYQzdYa0lTRWhJMVhmSEdKaU1nZm1LS2lvbVliRElZeEFOU0REejZJS1ZPbUZQbGdYVkZzTmh0aVltSThIOWdmZmZSUi9QYmJiN0RiN1RDWlRKNFA5M2E3SGV2V3JjT3R0OTVhNFJuejgvTXhaODRjYk5pd0FRQkVSRlpZcmRiaEFFb2VyRjdGU1FsajNLNzE4dzA0cXlTUjN6T2F6ZVlwbXFhNU5FMlRrU05IU2xaV1ZwRVdoKysrKzA2R0RoM3F1Yjl2M3o2NS8vNzdKU2twU1VhT0hDa3Z2dmhpaWEwUjF6dkdiY09HRGJKOSszWVJLWDA4V21IdW51K3IzWC93NEVFWk5HaVE1MzU2ZXJyMDdObFRSRVRXckZrajdkcTFrK25UcDR1SUZGdTNKeWNuUjhhUEgrOXU5M0NaemVhWjRKVjNJcUlxSXpJeWNvQ21hVm1hcGtuLy92MGxOVFgxc3U5UjVhR2dvS0RFOThhSEhucElqaDA3VnVUK3I3LytXcEhSUkVUaytQSGpNbWpRSVBkNzVYbXoyZnczdmY5dXZrNUtHT04yclo5dmhLMlNWK1E3MTZPSnJsRjRlSGhkVGRNMktxV21Hd3dHOWN3enorRE5OOThzOXUyTzFXb3RjdVVwT2pvYVE0WU13Vi8vK2xka1pHVGdsVmRlOFZxbU0yZk9ZT0hDaGNXbUlPN1RwMCtSbjFXclZsMzNPUTRmUG96bXpadkRack1CQUpLU2t0Q3dZVU1BRjFvUGJEYWJaNzIzR1RObTRMdnZ2dk04TnpnNEdLKy8vanFlZi81NUdJMUdwWlNhYURhYnYyemR1blhZZFFjaUlxSktJekV4OFgySHc5RldSRkpTVTFNeGVQRGdZbE8zNnlVN094czFhdnc1RE50bXN4VmI4NnU4N2RtekJ3TUhEa1JLU2dwRUpOWHBkSGEwV3EwcktqUUVVU2xZdUZHbEZCVVZGUlVZR0xnUFFLK1FrQkRNbno4Znp6NzdiTEYrZmFmVGljOCsrOHl6N2xsMmRqYVdMbDJLSlV1V29GKy9mc2pMeThQSWtTT3hjK2RPT0J5T01tWEt5c3JDdUhIajBMWnRXN3p4eGh2NCtPT1BrWmw1WVliZ1RaczJGZmtaTkdqUWRaL24rKysvUjJSa0pLWk1tWUtZbUJqTW1ERURUejMxRkk0ZVBZcEZpeFloUER3YzMzNzdMUURnNU1tVENBa0pLZko4cFJRR0R4Nk14WXNYSXpRMEZFcXB6b0dCZ1JhejJWeDhiUU1pSXZJN1NVbEpCNTFPWjFzUldaK2JtNHZ4NDhkandZSUZaWDRmTEl1c3JDelliRGJVcVZQSHM4MXV0MWRZNGVaME9yRnMyVEtNSERrUzJkblo3cW4relltSmlkWUtDVUIwRmRnaVJaV09wbWxQaWNnU3BWUmdpeFl0TUhmdVhNOFZwMHV0VzdjT2RldldoY2xrd2ovLytVOXMzYm9Wa1pHUldMSmtDVnExYW9XQ2dnS3NYYnNXcjc3Nkt2THo4eEViRzR2aHc0ZkQ2WFI2SmpRQkxyODJHd0FrSnlkandvUUo2TkNoQXlaT25JaGp4NDVoK2ZMbFdMeDRNVXdtRTJKalkyRXdHQ0FpY0xsY2NEZ2MyTEJoQTBKRFF3SDh1WGJjbFdSbFpXSGJ0bTBZTldvVSt2ZnZENGZEQVpQSmhQVDBkQXdiTmd4anhveEJlSGc0Um8wYWhTWk5tdUR3NGNObzFxeFphYThqVnE5ZWpmSGp4eU14TWJHUlVtcTdwbWxqTFJiTGY2NHFEQkVSVlZwSlNVazVBQjQxbTgzamxGSXozbnZ2dllBREJ3NWc1c3lacUZldlhvWGxjSTlyMjd0M0w4TER3NHQ4QVp1Zm40L3ExYXVYZTRiTXpFeTgvUExMN25IdERnQ3ZXcTNXcWVWKzRpcmdhai9mRUpHZktXMnEvOHM1ZXZTby9QTExMM0w4K0hGWnNHQ0JIRHAwcU1USE9Sd08yYmx6cHlRbUpzcmd3WU9sYytmTzh1YWJiM3IyWDJtTVcwNU9qdXpZc2FQVUhDNlhTNXhPcDlqdGRySGI3VVhXcVJrN2Rxelk3ZlpTbnp0cDBpVFBmcXZWS3ErOTlscXh4eVFrSk1qS2xTczk5N2R0MnliZHUzZVhhZE9tbFhwY043dmR6aVVEaUlpcXNJcGNNaUF6TTFOMjdOZ2htcWJKYzg4OUo1MDdkNVl6Wjg3SVUwODlKUjk4OElIbmNlNHg0dVc5UEFDbit2Y09LV0dNMjdWOHZybUlZOXl1Z0xOS2xqTVJVUUFDQVZRREVJQkM3YWs5ZS9aY2E3UFpZa3Q3cnZ2S2pOMXVoOTF1aDRpVWYyQWZKaUxmS3FVNlZhdFdEUk1tVE1Bamp6eWlkeVJkT0ozT1ltUG92T0dMTDc3QTFLbFRrWitmRHdBV2k4VlNmTTVtSWlMeVM2MWJ0dzR6bVV6ckRRWkRCNlBSV0M1TEJ1VGs1S0I3OSs0SUR3OUhtelp0RUIwZGpmRHdjS3hldlJvZmZmUVIxcTlmNzJtTlBILytQTHAxNjRiZHUzZDc3ZnlGU1NsVC9jZkh4M09xLytzZ0l2VUF0QVB3Y1JrTzh6Q0EzVXFwMDk1SjVYL1lLbG4rQWdEY0NPQ21pLy9yYWRadTNicDFxVVViY0tGOTRPelpzOGpJeU1DWk0yZGd0MWY1R1dockFJREJZRUR0MnJYMXpxS2I4aWphQUtCV3JWcUZqeDFVTGljaElpS2ZkT0RBZ2Q4QmRJbUtpcG9OWU16czJiTlZVbEtTVjVjTXFGR2pCclp0MitaNXIzRzVYRml5WkFuV3JGbURwVXVYZWo3bkJBWUdJajQrSGpmZVdENFhYempWZjdtd0FTanJOUDUvWER3T2xZSlgzTXFaaU5RQ0VBNmcrQ0pnVnk4R1FMSlNLdHM3cVNxbmlJaUlHa2FqOGI5S3FiOEFRRnhjSEVhTUdBR1RpZDgvbElYVDZjVGJiNytOeFlzWEE0QjdRUFlUUjQ0Y3lkUTVHaEVSNlNBeU1uS0EwV2hjRHFCV3MyYk5NR2ZPSERSdDJ0U3I1M0M1WEJnK2ZEalMwOU14YTlZc3RHalJBbXZYcnNYczJiT2hsRUpBUUFBbVRacms5VEZTSjA2Y3dJUUpFNUNTa2dJQU9TSXlock5HbHAySUJBS29qejh2VkZSejc1czRjZUlIQVBENjY2OC9Xc3JUQzNDaGFQc05RSVpTaXNWYktWaTRsVE5lT3ZZKzkwQnFBQUdhcGxYNFFPcHJOV1hLRkV5ZE9yWGNycFNWUlVrRHNpMFdDd2RrRXhGVmNSRVJFUzJNUnVNR3BWVEw0T0JnVEowNkZiR3hsMjBVdW1ZblQ1NUUzYnAxUGUyUklvTDgvSHc0SEE0RUJ3ZDcvWDF6ejU0OW1EeDVzbnZXeUZTWHk5V2ZzMFo2eCtXR0J0MS8vLzBaQVBEVlYxL1ZMK1hwTGx5NDJsa0F3S2FVcXRwamd5NkRoVnM1a3hKV2tyOE9YRW4rRWhFUkVSMU5KdE5hQUkxQ1EwTXhhOVlzUkVaRzZoMnJHSmZMaGJadDIrS0hIMzZBd2VCYnEyOGNQSGdRNDhhTlEzcDZPZ0NjRXBFNHE5VzZSZTljUkVUa0cveWwwNFdkSmZyU05FMEF3R0t4c080b0k5LzZKRWwwbFpLU2tuYlliRGJONVhMdFBIWHFGSVlORzRhMWE5ZnFOb0ZMZEhSMHNaL1RwMC9ENlhSQ0tlVlRSWnVJNE9PUFAwWmNYQnpTMDlNaEloYWxWRFNMTmlJaUtpd3BLU25IYXJVK0tpTC9BR0IvNzczMzhOeHp6K0gwNmNyVEFKU1ptWW14WThlNml6WUhnRmVzVm10UEZtMVVHYkh5TFdab2VkOEFBQ0FBU1VSQlZHZVhYbkVycWMzZy9QbnpDQXdNTExiSVpOKytmVEZxMUNpQVY5d3V4eFFWRlRYYllEQ01BYUFlZlBCQnJ3Nmt2aFkybXcweE1UR0lqNDhIQUR6NjZLUDQ3YmZmUEd2VXVHZm1zdHZ0V0xkdUhXNjk5ZFlLejhnQjJVUkVkRDBxUzZkTFlld3M4UTI4NGthVlJrbnJXaFQyNFljZlNyOSsvZVQwNmRPWFcyYUU2MXBjUVdSazVBQk4wN0kwVFpQKy9mdExhbXJxNVY3UGNsRlFVQ0NhcGhYYi90QkREOG14WThlSzNQLzExMThyTXBxSWlCdy9mbHdHRFJya1hxdm12TmxzL3B2ZWZ6Y2lJcW84V3JkdUhSWVZGYlZEMHpScDI3YXRyRm16Umx3dVY0Vy9uMTJKeStXU1RaczJ5ZDEzMysxZW56UStPanI2RnIxZnY2ckt2VTZzM2puOGdlLzBiMVV4QlFVRm1ERmpCdGF2WDQrMHREUnMzcndaRXlaTXdNOC8vNngzdEVvcE1USHhmWWZEMFZaRVVsSlRVekY0OEdCczNicFY3MWdBZ096c2JOU284ZWQ2MWphYnJkalYxZksyWjg4ZURCdzRFQ2twS1JDUlZLZlQyWkd6YUJFUjBiVTRjT0RBN3drSkNWMWNMdGQ4cDlNcHMyZlB4a3N2dllUYzNGeTlvM25rNStmanRkZGV3OVNwVStGd09FUkVsbHV0MW51NVBodjVBeFp1T3RpN2R5K2VlT0lKNU9ibVlzV0tDNStkbjNqaUNkeDc3NzBZTTJZTUprNmNpRjkvNVg5ZnJsVlNVdEpCcDlQWlZrVFc1K2JtWXZ6NDhWaXdZQUVjRG9kdW1iS3lzbUN6MlZDblRoM1BOcnZkWG1HRm05UHB4TEpseXpCeTVFajNMRnBiTWpNenpaeEZpNGlJcnBNaklTSGhCYWZUK1RpQTdNOC8veHh4Y1hGSVMwdlRPeGRPbkRpQm9VT0h1b2NENUlqSU1LdlZPZ3djRGtCK2dvVmJCVXBOVGNYdzRjUHg4c3N2NDdubm5zUDA2ZE1SRkhSaG5XT2owWWgrL2ZwaHc0WU51T1dXV3pCdzRFQzg4Y1liT2lldWZIeGxJTFhkYm9lSVlPL2V2UWdQRC9lTWJ3TXVmQnRZdlhyMWNzL0FBZGxFUkZSZWZLM1RoWjBsVkJXd2NLdEFJU0VoMERRTkd6WnN3QU1QUE9EWjNybHpaODhIKytyVnEyUEVpQkZZdFdvVm1qUnBvbGZVU3M5cXRjNTFPQnhkQVp5d1dDd1lPSEFnRWhNVHkrMThXVmxaK1A3Nzd3RUF3NGNQUjdkdTNYRHUzRG1zWHIwYTNidDM5enpPNlhUQ1pyT2hXclZxcFIzS0t3NGVQSWhCZ3dhNTEyYzdKU0lQYzMwMklpTHlKbC9vZEdGbkNWVWxuTjJsbkVrSjY3aTFiZHNXdFdyVkt2VTUyZG5aMkxWclYrRjJPczRxZVoxYXQyNGRaaktaMWhzTWhnNUdveEZqeDQ3Rlk0ODlWdVFLV0ZubDVPU2dlL2Z1Q0E4UFI1czJiUkFkSFkzdzhIQ3NYcjBhSDMzMEVkYXZYKy81VzU0L2Z4N2R1blhEN3QyN3ZYYit3a1FFbXpkdnhtdXZ2UWFId3dFUnNSZ01ocjdzN1NjaW92SmtOcHZIS2FWbUFBalFOQTB6Wjg1RXZYcjF5dldjbVptWmVQbmxsOTFmVWpvQXZNb3ZLWDBQWjVXa1NrTkttRlZTMHpRcEtDZ29kVGFrRXZaelZzbXlNVVZGUmIyaGFacEwwelNaUEhteTVPVGtlR0hlcWo5ZEhBQXRJaUpPcDFQZWV1c3Q2ZGl4bzZTa3BNajU4K2M5Zjg5dDI3Ykp3dzgvN05WenUrWGw1Y24wNmRQZHMwYTZ6R2J6TWdBQmVyLzRSRVJVTlVSRVJIVFVOTzI0cG1uU3JWczNTVWhJS0pmM094R1JuMzc2U1I1NjZDSDNlOTRmWnJPNWg5Ni9QNVdNczBwNkQxc2xxU29vOTRIVVJxTVJBT0J5dVRCOCtIRDg3My8vdzdKbHkzRG5uWGRpOCtiTmlJbUpRWnMyYlRCcDBpUTgvZlRUWGp1dkd3ZGtFeEdSM3BLU2tuYlliRGJONVhMdFBIWHFGSVlORzRhMWE5ZEN4SHVmMlVVRUgzLzhNZUxpNHBDZW5nNFJzU2lsb3JrK0d4R1ZtZkNLbTArSmlJaG9ZVGFiZjlRMFRUcDA2Q0JmZi8yMXQ3OEVsUFQwOUNKL1A1ZkxKYm01dVpLVmxWWGt5cHkzN042OVcrNjc3ejczV2pWSElpTWp6WHEvemtSRVZLV1ZTNmNMTzBzcUoxNXg4eDcybXBZektXR01XM1IwTk9yWHIxL3Fjekl5TXJCbnp4Nk9jU3NuRVJFUk5ZeEc0MytWVW44QmdMaTRPSXdZTVFJbWswbnZhTmZFNlhUaTdiZmZkczhhNlI2US9RUm5qU1FpSWw4UUdSazV3R2cwTGdkUXExbXpacGd6Wnc2YU5tMTZYY2M2Y2VJRUpreVlnSlNVRk9CQ1o4a1l6aHBaT1hDTUcxVWFVc0lWdDdGang0cmRiaS8xRzZWSmt5WmR1cDlYM01xQjJXd2VwMm1hVGRNMEdUcDBxSnc2ZGFyTTN3WldsSFBuenNubzBhUGQzenJhTlUzN2w5NnZKeEVSMGFXODBlbkN6cExLalZmY3ZJZVZiemtUa1hvQTJnSDR1QXlIZVJqQWJxVlV4UzVHVmdWRVJFUjBOSmxNYXdFMENnME54YXhac3hBWkdhbDNyTXM2ZVBBZ3hvMGJoL1QwZE9EQ1ZQOXg3TzBuSWlKZmRiMmRMdXdzOFErODR1WTluSnlrL05rQWxMWEY4WStMeHlFdnE0aUIxTjRpSEpCTlJFU1ZVRkpTVW83VmFuMVVSUDRCd1A3ZWUrL2h1ZWVldytuVHBYOGZuWm1aaWJGang3cUxOZ2VBVjZ4V2EwOFdiVlNWc2ZJdFp5SVNDS0ErZ0pzQTNBakFzL0x5eElrVFB3Q0ExMTkvL2RGU25sNkFDMFhiYndBeWxGSXMzc3FQS1NvcWFyYkJZQmdEUUQzNDRJT1lNbVVLZ29PRDljNEZBTWpQejhlY09YUGNzMGFLaUt5d1dxM0R3VmtqaVlpb0VybWFUaGQybHZnWFhuSHpIcjZBNVV4RUZJQkFYQ2pZQWxEb0t1Zjk5OStmQVFCZmZmVlZhVE9WdUhEaGcza0JBSnRTeXZjdUEva1pidzZrOWhZT3lDWWlJbi9TdW5Yck1KUEp0TjVnTUhRd0dvMFlPM1lzSG52c01RREE1czJiOGRwcnI4SGhjRUJFTEFhRG9XOThmUHl2T2tlbU1tRGg1ajE4QVhYRWY4aStLU0lpb29YUmFOeWdsR29aSEJ5TXFWT25JalkyVnBjc2UvYnN3ZVRKazVHZG5RMFJTWFc1WFAwVEV4T3R1b1FoSWlMeW5pS2RMckd4c1FnS0NzS25uMzRLc0xQRXIvRHpydmZ3QmRRUi95SDdMcjJYRE9DQWJDSWlxZ29LZDdwYzNNVE9Fai9Eejd2ZXc4bEppRXB3UFFPcHZZVURzb21JcUtwSVRFeDgzK0Z3dEFWd0FNQXZUcWV6STRzMm9wS3hjQ082REt2Vk90ZmhjSFFGY01KaXNXRGd3SUZJVEV3c3QvTWRQSGdRZ3dZTndzNmRPNEVMQTdJZnRsZ3NVOHZ0aEVSRVJEcExTa282Q0tBMWdOczRISUNvZEN6Y2lLNmdJcFlNNEZUL1JFUkVSSFE1RlROZ2g2aVNPM0Rnd084QXVrUkZSYzBHTUdiMjdOa3FLU25KSzBzR2NLcC9JaUlpSXJvU1huRWp1bnFPaElTRUY1eE81K01Bc2ovLy9IUEV4Y1VoTFMzdHVnOTQ0c1FKREIwNjFGMjA1WWpJTUt2Vk9nd3Myb2lJaUlpb0VCWnVSTmZJUFpCYVJGSlNVMU14ZVBCZ2JOMjY5WnFQczJmUEhnd2NPQkFwS1NrUWtWUU95Q1lpSWlLaTByQndJN29PU1VsSkI1MU9aMXNSV1orYm00dng0OGRqd1lJRmNEZ2NWM3l1MCtuRXNtWExNSExrU1BmNmJGc3lNelBOSEpCTlJFUkVSS1ZoNFVaMG5hNW55UUJPOVU5RVJFUkUxNE9GRzFFWlhlMlNBWnpxbjRpSWlJaXVGd3MzSWkrNDNKSUJuT3FmaUlpSWlNcUt5d0VRZVVsSlN3YkV4OGNqS0NnSW4zNzZLY0NwL29tSWlJam9PckZ3SS9JdVIwSkN3Z3VSa1pGN2pFYmo4cTFidDlhNnVEMUhSTVp3MWtnaUlpSWl1aDVzbFNRcUIrNGxBd0FjQVBBTHAvb25JaUlpb3JKZzRVWlVUcEtTa2c0Q2FBM2dOazcxVDBSRVJFUmx3Y0tOaUlpSWlJakl4N0Z3SXlJaUlpSWk4bkVzM0lpSWlJaUlpSHdjQ3pjaUlpSWlJaUlmeDhLTmlJaUlpSWpJeDdGd0l5SWlJaUlpOG5FczNJaUlpSWlJaUh3Y0N6Y2lJaUlpSWlJZng4S05pSWlJaUlqSXg3RndJeUlpSWlJaThuRXMzSWlJaUlpSWlId2NDemNpSWlJaUlpSWZ4OEtOaUlpSWlJakl4N0Z3SXlJaUlpSWk4bkVzM0lpSWlJaUlpSHdjQ3pjaUlpSWlJaUlmeDhLTmlJaUlpSWpJeDdGd0l5SWlJaUlpOG5FczNJaUlpSWlJaUh3Y0N6Y2lJaUlpSWlJZlo5STdBQkVSRVJFUitRZE4wMFlDV0ZqQ2RuSGZGcEVaVnF2MXhRb041Z2Q0eFkySWlJaUlpTHpDYnJkL2RxWEh1Rnl1VlJXUnhkK3djQ01pSWlJaUlxL1l2My8vRVFEV3l6emtZR0ppWW5KRjVmRW5MTnlJaUlpSWlNaHJSS1RVSzJvaThtbEZadkVuTE55SWlJaUlpTWhySEE1SHFjV1pVbXAxUldieEp5emNpSWlJaUlqSWEvYnYzLytUaVB4NDZYWVJTYlZZTFBGNlpQSUhMTnlJaUlpSWlNaXJST1QvTHQybWxMcml4Q1ZVT2hadVJFUkVSRVRrVlU2bjg1Tkx0N2xjTHJaSmxnRUxOeUlpSWlJaThxcjkrL2Z2QjNEWWZWOUVma3RJU05pdFk2UktqNFViRVJFUkVSR1ZCMCs3cEZKcWk1NUIvQUVMTnlJaUlpSWlLZytiM1RlY1R1Y2FQWVA0QTVQZUFZaUlpSWlJcVB4RlIwYzNkTGxjandEb0NrQURVRjhwVmFNaXptMDBHcmRxbWxZUnA3b2FlU0tTb1pTeWlzZzNOcHR0WTNKeThxOTZoN29TRm01RVJFUkVSSDRzT2pxNm9ZaE1kYmxjZjFOS3NlTU9DRkpLTlFIUVJDbjFTR0JnNEJ1YXBxMXh1VnhURWhJUzB2UU9WeG9XYmtSRVJFUkVmc3BzTmo4c0l1OEJDQWtLQ2tLSERoM1FxVk1uUkVSRUlEUTBGRUZCUVhwSHJIRDUrZms0ZmZvMERodzRnRysvL1JiZmZ2dXRJVGMzZDVCU3FvL1piQjVtdFZyWDZwMnhKQ3pjaUlpSWlJajhrS1pwSXdEOEJ3QjY5T2lCRjE1NEFmWHExZE01bGY2cVY2K094bzBibzNIanhuand3UWR4N3R3NUxGeTRFQnMzYnF3SllFMVVWRlR6aElTRWYrdWQ4MUs4VkVwRVJFUkU1R2Vpb3FLZUF2Q2Z3TUJBVEpzMkRhKysraXFMdGxMVXFWTUgvL3puUHpGMzdseFVyMTRkQm9QaE5VM1RYdEE3MTZWWXVCRVJFUkVSK1pHb3FLaTJCb05oV1VCQUFHYk5tb1dISG5wSTcwaVZRdWZPbmJGdzRVSUVCZ1lDd0d5ejJkeFY3MHlGc1hBaklpSWlJdklUTjkxMFU1REJZSGdQZ09uNTU1OUh4NDRkOVk1VXFXaWFocGRmZmhrQWpBQ1doNGVIMTlRNWtnY0xOeUlpSWlJaVAxRy9mdjFSQU82TWlZbkI0NDgvcm5lY1NxbEhqeDU0OE1FSG9aUnFHaGdZT0ZYdlBHNHMzSWlJaUlpbzNJbUlFcEZxSWxKYlJPcUp5STN1bnh0dXVBRTMzSEFEQ20rNzVLZmV4ZWRWRXhHbDkrL2lxKzY4ODg1Nkl2TFB3TUJBdlBqaWkzckhxZFRHamgyTGF0V3FRU24xOTVZdFd6YlVPdy9BV1NXSmlJaUlxR0lFQUxnUndFMFgvemZRdmFQUXdzeWRTbm11RGNBZkFINERrSEh4UGwyaWV2WHFUeXVsYXZiczJST05HalhTTzA2bEZob2FpaWVmZkJJclZxd0lybDY5K2o4QWpOTTdFd3MzSWlJaUlxb0kxWENoYU50ejZZNVpzMmE1YjY2L3dqRmlBR1NDaFZ0SlRBYUQ0WG1Ed1lBaFE0Ym9uY1V2OU8vZkgrKzg4dzVjTGxjY2dFa0E3SHJtWWFza1VSbGNydTNqS2xvLzJQWkJSRVJWU1NBdVhHa3JpeUpYNnVoUGtaR1JIUUUwTXB2TnVPV1dXL1NPNHhmQ3dzSnczMzMzQVVDbzJXeCtXTzg4dk9KR1ZEYWx0bjBBVjJ6OVlOc0hFUkZWSlFhVXZlaXFCbDU0S0pIQllPZ0xBTEd4c1hwSDhTc1BQdmdndnZubUd5aWxIZ1B3b1o1WldMZ1JsVTJwYlIvQVZiZCtzTzJEaUlpSXlrUXA5UWdBZE9uU1JlOG9maVU2T2hvQUlDS2RBQ2dBb2xjV0ZtNUVaY08yRHlJaW9qSm8wNllOR2pkdVhPSys0OGVQWTkrK2ZSV2NxUEtKaUlob0J1RG1tMisrR1dGaFlYckg4U3QxNjliRjdiZmZqa09IRG9WRlJrYTJTa3hNVE5ZckN3dTNDcVJwMmtnQUMwdlk3cW5jUmVROXE5WEtFYVdWQjlzK2lJaUl5aUFnSUFDYk5tMHFjVjlNVEV3RnA2bWNEQVpESkFEY2Z2dnRla2Z4UzFGUlVUaDA2QkNNUm1NSEFDemNxZ0s3M2Y1WlFFQkFzY0t0TUJINVQwWGxJU0lpSXRLYjNXN0hnQUVEU3QxSFY2YVVhZzNvWDdoOS9mWFgrT21ubnpCaXhJZ2kyL3YxNjRmMTY5ZkRZTGp5OTlReE1USFlzNmZFRVNpNnVmUE9Pd0VBSW1MV013Y0x0d3EwZi8vK0kyYXorWHVsMU4wbDdSZVIzeElTRW42bzZGemtmV3o3SUNJaXVqb0JBUUY0Ly8zM1M5ekhLMjVYclJVQU5HM2FWTGNBSW9MbHk1ZGovUGp4eGZZZFBYb1VJa1dIaHZYbzBhUEU0OWhzdGhMM1RaMDZGWGZmWGVKSDZITFhzT0dGOWJlVlVzMTBDWEFSQzdjS0ppTExTeXZjQU95cTBEQlVidGoyUVVSRWRIWHNkanY2OU9sVDZqNjZNcVZVY3dDNDZhYWJkTXZ3NmFlZm9ubno1b2lLaWtKYVdocWVmdnJwSXZzZmVPQ0JJdmUzYnQxYTRuRmlZbUt3WmN1V2NzdDVQZXJYcnc4QUVKR1N2NVd2SUN6Y0twalQ2Zno2TXBlSjM2cklMRlIrMlBaQlJFUjBkUllzV0lEMjdkdVh1Ry9YTG42bmZaVWFBRUM5ZXZWME9mbTVjK2Z3emp2dllPblNwVmk1Y2lWKy9QSEhJb1ZaZEhRMHZ2enlTeGlOUmwzeWxWVklTQWdBUUNtbHp3dDhFUXUzQ25heFhUSlJLUlY1eWE2VFZxdjFXMTFDa2RleDdZT0lpS2gwaHc0ZHd1alJvMHZjbDVHUjRibkNVWml2WFlYeE1YVUJvSGJ0MnJxYy9KTlBQa0ZHUmdiKzlyZS9JVE16RTJ2WHJyMnE1OFhFeEJUN1cxOTZCZFlYaHBqVXFGSERmYk9XbmpsWXVPbEFLYlVjeFdlWDlLMVJtRlFtYlBzZ0lpSXEzZTIzMys0cHhEWnUzSWk2ZGV1aVU2ZE9jRHFkdVB2dXUxbWtYYnNnQUFnTTFHZDFvZjc5KzZOUG56NllOR2tTQmc4ZWpMQ3dzR0lMZ1JkdWxWeTBhQkZhdG13SkFNV0dsc1RFeEJUWjVndGZlSnRNbnBLcG1xNDU5RHg1VmVWd09MNHM5QThBQU9CME9wZm9GSWZLQWRzK2lJaUlydXpNbVROWXVIQWhwazJiVm1UN3BWOStEaGd3QUlNR0RhcklhSFFOZ29LQzhNRUhIeUFnSUFEOSsvY0hVUG9ZdGtwTzZYbHlGbTQ2U0VwS09xaHAya0VBTFM1dU9wbVltUGk1bnBtbzdOajJRVVJFZFBXeXNySXdidHc0dEczYkZtKzg4UVpPbno2TkRoMDZBQ2grRllhdUtBOUFMWnZOaHFDZ29Bby8rWkVqUnpCMzdseVl6V2JFeGNVaE9EZ1lpeGN2TG5YbXlNS2ZmM3IxNnVXNW5aV1ZCWnZOaHE1ZHUzcCtENXZOVnI3aHI0TEQ0WERmTE5BekJ3czNuWWpJTXFYVW5JdTN0K2tjaDd5QWJSOUVSRVJYSnprNUdSTW1URUNIRGgwd2NlSkVIRHQyRE11WEw4Zml4WXRoTXBrUUd4c0xnOEVBRVlITDVZTEQ0Y0NPSFR2MGp1M0x6Z0dvbFoyZHJVdmhWck5tVFR6NTVKTm8zcnc1bWpkdmppWk5tZ0M0OE1WMWZIeDhrY2UyYmR2V2Mzdk9uRG1lRHFXZE8zZGk2ZEtsU0VsSndXMjMzWVpwMDZZaExDek1KenFWY25OekFRQWlrcTFuRGhadU9uRzVYUDh6R28xekFFQXA5YTdlZWNoNzJQWkJSRVIwZWMyYU5jUGt5Wk05VjlpYU5HbUM2ZE9uZS9hTGlLZG9Bd0NsZE8xUTgza2ljbElwZGZQcDA2ZEw3UEFwYi9YcjE4ZklrU01CWExoQ2xwS1Nnc2pJUytmaEs2NTkrL2JJemMzRmdnVUxjT3pZTVN4Y3VCRGR1M2ZIeElrVDhjSUxMK0RaWjUvRmZmZmRWOTd4cnlnek05Tjk4N1NlT1ZpNDZTUXhNZkZIczltY3BwU3FhYkZZMkNicEo5ajJRVVJFVkNvWEFCc0FCQWNIZTk0ZlM2S1VnbElLSlN5aFZIRHhPRlNJVWlvVlFOdmp4NDk3SnYyb1NFZU9ITUUzMzN5RCtQaDRKQ1VsNGZiYmI4Yzc3N3h6MmVmWWJEWjgvUEhIV0xseUpRWU1HSUJKa3laNUN2VG16WnZqelRmZnhFc3Z2WVFQUC93UVE0Y09SVVJFUkVYOEtpWEt5TWh3MzB6WExRUll1T2xKUkdRWkFBMkFYT25CNVB2WTlrRkVSSFJaTmdCL2xQRVlmMXc4RGhVaUlzbEtLYVNscGVseS9xTkhqK0xNbVRONDdMSEhNSFBtekNMTEVsdzZ6czM5R1NndUxnNTMzWFVYbGk5ZmpodHZ2TEhZTVVORFE3RjQ4V0o4OHNrbmVPV1ZWekI3OW16Y2V1dXQ1ZjY3bE9Ua3laTUFBS1hVRVYwQ1hNVENUVitmaVVpeTNpSElPOWoyUVVSRWRGa0ZBSDRERUFQZ1JoU2FXbjNpeElrZkFNRHJyNy8rNkdXZSs4ZkY1K3M2UVlTUFNnYUFYMzc1UlplVGQrblNCVjI2ZENtMi9hMjMzc0k5OTl4VFpOc1BQL3dBazhtRWxTdFhJaUFnb05oekJnNGM2TG10bEVMdjNyM1J1M2R2NzRlK0JnY1BIZ1FBdUZ5dVJEMXpzSERUVVVKQ1FoS0EvWHJub0RKaDJ3Y1JFZEhWc2VOQzhaVUZJQUNBNXcyeDBBUVcyMHQ1cnV2aTh3c3UvaThWb3BSS0JJQ2ZmLzVaN3loRlhGcTBBWDlPVGxKUzBRWUFvMGFOS3RkTTF5TWhJUUVBb0pUYXFXZU9LbFc0UlVkSEI0dElkeEc1VHluVkhrQmpBUFZ3NFQ4ZUJEaEU1QXlBRTBxcDNRQzI1K1RrYkRsNDhLQ3VNK2o0T0xaOUVCRVJYUVdsbE9CQzRWWHNpcG1tYWU3SGxQVTl0VXF5V0N5SE5VMDdlZlRvMFFhblQ1OUd2WHIxOUk3a056SXpNL0hUVHo4QndHbXIxWnFrWjVZcVViamRkZGRkTndRRUJQeERSRVlDcU0wV3RWS1psRkwxQWRRSEVBVmdlSEJ3Y0U1VVZOUlNsOHMxTXlrcEtlTUt6NitLU20zN0FLN1krc0cyRHlJaUl2SUdFWkdOU3FtL2I5dTJ6Yk1JTnBWZG9hdkIzMExuZVNuOHZuQ0xqbzUrMU9WeUxRRndnMUlLVVZGUmFOKytQVFJOUStQR2pWR25UaDJZVEg3L01sd1ZoOE9Cek14TXBLZW53Mkt4WVBmdTNkaTNiMThORVhuQllERDhUZE8wTVJhTDViOTY1L1F4cGJaOUFGZHMvV0RiQnhFUkVYbUZ5K1hhWURRYS8vNzExMSt6Y1BPaUw3LzhFZ0FnSWgvb0hBWCtmT25KcUduYVhBQmpBT0MrKys3RG1ERmpQQXNDMHRVNWNlSUUzbnp6VGM4L1dnQnZXeXlXWndFNEx2TTB1a2pUTkFFQWk4WGl6LzlmSXlJaUtoTytYM3BGZ05sc1BtRTBHa00zYjk2TUJnMGE2SjJuMGp0OStqUjY5T2dCaDhOeHptYXpoU1VuSitzNnRLWFlMQWwrd3FScDJuSUFZMnJWcW9WWnMyWmgzcng1TE5xdVE2TkdqVEJ6NWt3c1dyUUlOOXh3QXdBOHJXbmFCOUhSMFJ3WFNFUkVST1E3N0FBV3VGd3V2UHZ1dTNwbjhRc2JOMjZFMCttRVVtcVYza1ViNEtlRm05bHNuZ25ncVJ0dnZCSC8vZTkvMGJWclY3MGpWWHIzM25zdlZxNWNpY2FOR3dQQUl5S3lSTzlNUkVSRVJQU24vUHo4RlFCeU4yM2FoRk9uVHVrZHAxSTdkKzRjL3Z2Zi93SkF2b2pNMWprT0FEOHMzS0tpb2dZcXBjYlZxVk1IeTVZdFE5T21UZldPNURjYU5teUlaY3VXdVJkSi9LdW1hU1AxemtSRVJFUkVGNlNrcEtTN1hLNVpCUVVGbURsenB0NXhLcldGQ3hjaU56Y1hBTjYyV3ExSDljNEQrRm5oWmphYkd4a01odjluTkJyeDczLy9HemZmZkxQZWtmeE9XRmdZNXN5WkE1UEpCQkdaZWRkZGR6WFhPeE1SRVJFUlhXQzMyK2VLU05vMzMzeUR6WnMzNngyblV0cTJiUnMyYnR3SUFPbEtxUmYxenVQbVY0V2JVbW8rZ05xUFAvNTRpUXYra1hlMGJ0MGFmLy83MzZHVXFtRXltWmJxblllSWlJaUlMa2hPVGo0UFlBZ0E1Ny8vL1c5WUxCYTlJMVVxS1NrcGVPbWxsd0RBNlhLNW5vdVBqOC9VTzVPYjN4UnVFUkVSOXdCNHRHSERoaGc1a2gxODVlM0pKNTlFMDZaTm9aVHFHaGtaMlUzdlBFUkVSRVIwZ2RWcS9WWkVYckRaYkJnMWFoUjI3TmloZDZSS1lkKytmWGoyMldlUm41OFBBTk1URWhJMjZaMnBNTDhwM0l4RzQxUUFHRFpzR0FJREEvV080L2NDQWdJd2V2Um9BSCsrOWtSRVJFVGtHNnhXNjBJQVUvTHo4L0g4ODg5ajd0eTV5TXowbVl0SFB1WDgrZk5ZdEdnUm5uMzJXZVRrNUFEQWJJdkY0bk9mYi8xaXJZekl5TWh3bzlGNG9ISGp4dGkwYVJPVThvdGZ5K2VKQ0FZTUdJQWpSNDVBS1hWdmZIejhYcjB6K1JxdVMwTkVSSFJsZkw4c1AyYXpPUTdBSXFWVXplRGdZUFRxMVFzZE9uVEFiYmZkaGpwMTZxQmF0V3A2UjZ4d05wc05tWm1aT0h6NE1QYnMyWU9OR3pmaS9QbnpBSkFIWUx6RllsbWtjOFFTbWZRTzRBMUdvM0VvQUR6eXlDTXMyaXFRVWdxREJ3L0cxS2xUNFhLNW5nZndoTjZaaUlpSWlPaFBWcXYxdllpSWlCMG1rMmxlVGs3T3crKy8vNzdoL2ZmZjF6dVdUeEVSRjRBdmxGSmpMUlpMaXQ1NVNsUHBXeVhEdzhNRFJTVE9aREtoWDc5K2VzZXBjbUpqWXhFUUVBQ2xWSSttVFp0VzF6c1BFUkVSRVJXVmxKU1VhckZZK29ySXJTNlg2elVBM3dBNGdRdFhtS3FpZkFEcEl2S3R5K1dhNVhLNVdscXQxaDYrWExRQmZuREZMVEF3c0pOU3FxN1piRWFkT25YMGpsUGwxS3haRS9mZGR4KysrdXFya0xwMTYvWkpTMHRicDNjbUlpSWlJaW91SVNFaERjQVV2WFBROWFuMFY5eEU1QUVBYU4rK3ZkNVJxcXd1WGJvQUFFVGtJWjJqRUJFUkVSSDVwVXBmdUNtbGVnTkFwMDZkOUk1U1pVVkdScnB2ZHRRekJ4RVJFUkdSdjZyVWhWdDRlSGhkcFZUTHVuWHJva21USm5ySHFiSWFObXlJc0xBd0tLV2FSa1JFMU5jN0R4RVJFUkdSdjZuVWhWdEFRRUFFQU54MjIyMTZSNm55SWlJaUFBQW1rNm1EemxHSWlJaUlpUHhPcFM3Y2xGSjNBa0N6WnMzMGpsTGx0V3paMG4weldzOGNSRVJFUkVUK3lDOEtOMTl0ay96NjY2K3hhRkh4OWZ2Njllc0hsOHQxVmNlSWlZbnhkcXh5MGJoeFl3Q0FpTnlxY3hRaUlpSWlJcjlUcVpjREVKRTdsRks0NVpaYjlJNVNqSWhnK2ZMbEdEOStmTEY5UjQ4ZWhZZ1UyZGFqUjQ4U2oyT3oyVXJjTjNYcVZOeDk5OTNlQ2VzRllXRmg3cHUrOThjZ0lpSWlJcXJrS25YaEJxQWhBSVNHaHVxZG81aFBQLzBVelpzM1IxUlVGTkxTMHZEMDAwOFgyZi9BQXc4VXViOTE2OVlTanhNVEU0TXRXN2FVVzA1dkNRa0pjZCtzcDJjT0lpSWlJaUovVktrTE42VlVBd0M0NFlZYjlJNVN4TGx6NS9ET08rOWc2ZEtsV0xseUpYNzg4Y2NpaFZsMGREUysvUEpMR0kxR0hWTjZWKzNhdFFFQVNpa1dia1JFUkVSRVhsYXBDemNBTlFBZ09EaFk3eHhGZlBMSko4akl5TURmL3ZZM1pHWm1ZdTNhdFZmMXZKaVlHTlN2WDNRMmZidmRqajU5K25qdUh6OStIUHYyN2ZOcVhtK29YcjI2KzJhUW5qbUlpSWlJaVB4UlpTL2NnZ0FnTURCUTd4eEY5Ty9mSDMzNjlNR2tTWk13ZVBCZ2hJV0ZJVFkydHNoakNyZEtMbHEweURNcjQ2Wk5tNG84TGlZbXBzZzJYNTJzSkNBZ3dIM1R0LzRZUkVSRVJFUitvTElYYmdBQXBaVGVFWW9JQ2dyQ0J4OThnSUNBQVBUdjN4OUE2V1BZL0pCdi9UR0lpSWlJaVB4QXBTN2NSQ1JmS1ZXem9LREFwOW9sanh3NWdybHo1OEpzTmlNdUxnN0J3Y0ZZdkhoeHFUTkhGcDU4cEZldlhwN2JXVmxac05sczZOcTFLNEtDTG5RZzJteTI4ZzEvbmV4MnUvdG1nWjQ1aUlpSWlJajhVYVV1M0FEa0FLaVpsNWZuVTRWYnpabzE4ZVNUVDZKNTgrWm8zcnk1WjUyNWpJd014TWZIRjNsczI3WnRQYmZuekptRDl1M2JBd0IyN3R5SnBVdVhJaVVsQmJmZGRodW1UWnVHc0xBdzdOcTFxK0ora1d0UVVIQ2hYaE9SZkoyakVCRVJFUkg1bmNxK0FQZnZBSEQyN0ZtOW94UlJ2MzU5akJ3NUVqMTc5a1R6NXMzeDg4OC9YOVh6MnJkdmo5emNYTXlZTVFPclY2L0d3b1VMWVRLWk1ISGlSTHp3d2d2WXZuMjdwN0R6TlZsWldlNmJwL1hNUVVSRVJFVGtqeXAxNFFZZ0hRQk9uVHFsZDQ0aWpodzVnaFVyVm1ENDhPR0lqWTNGL1BuenIvZ2NtODJHOWV2WDQ0a25uc0F0dDl5Q1JZc1dlZFpHYTk2OE9kNTg4MDJzWHIwYW8wZVBSbEpTVW5uL0N0Y3NNek1UQUtDVVl1RkdSRVJFUk9SbGxicFZVa1IrVmtvOWVPellNZHg3NzcxNngvRTRldlFvenB3NWc4Y2Vld3d6Wjg3MHJIRUdvTmc0TjVmTEJZZkRnYmk0T054MTExMVl2bnc1YnJ6eHhtTEhEQTBOeGVMRmkvSEpKNS9nbFZkZXdlelpzM0hycmJlVysrOXl0WDcvL1hmM3pXTjY1aUFpSWlJaThrZVZ2WEQ3U1NtRnRMUTB2YU1VMGFWTEYzVHAwcVhZOXJmZWVndjMzSE5Qa1cwLy9QQURUQ1lUVnE1Y1dYaEtmWStCQXdkNmJpdWwwTHQzYi9UdTNkdjdvY3ZveElrVEFBQVJPYXh6RkNJaUlpSWl2MU9wQ3plbDFFRUFQbGU0bGViU29nMzRzSUlkbVFBQUlBQkpSRUZVYzNLU2tvbzJBQmcxYWxTNVp2S1duMzc2Q1FEZ2NybXNPa2ZSbGFacEl3RXNMR0c3dUcrTHlBeXIxZnBpaFFZaklpSWlva3F0VW85eE14Z01pUUR3eXkrLzZCMmx5a3RNVEFRQUdBeUduVHBIMFpYZGJ2L3NTbzl4dVZ5cktpSUxFUkVSRWZtUFNsMjR4Y2ZIbnhLUlE2ZE9uY0p2di8ybWQ1d3FLeU1qQStucDZRQnd6R3ExbnRBN2o1NzI3OTkvQk1EL1orL093Nk1xN3phTzN5Y0pVUUlFQlRmd1ZkUmkwV0tGVEVUQXFpeXlpQ0pZb2loU0VXVVJLbFJrc1ZFRVFVQUVWRnFXaW1JUkJWbkNMZ2hXRUVpUUlrc3lKQUVsQ2dJQ2xyQWtKSkNGWkdhZTl3K2FhWVlzck1tY0pOL1BkZVc2TXM4NU0rYzNnK2JrenJNVjErdVlGQjhmdjdPMDZnRUFBRUQ1VUthRDIzOHRsNlFOR3piNHU0NEtLNiszelJoVG9YdmI4aGhqaXV4Uk04WjhXWnExQUFBQW9Id284OEhOc3F6VmtteTdNWFZGRUIwZExVbXlMT3Vjd3dRckFwZkxWV1E0c3l4clRtbldBZ0FBZ1BLaHpBZTNsSlNVOVpMU3QyM2JwcE1uVC9xN25Bb25Nek5UYTlldWxURW13N0tzeGY2dXh3NFNFeE4zR1dPK1A3dmRHTE0zTGk0dTFoODFBUUFBb0d3cjg4RnQzNzU5MlpKbTUrYm1hdG15WmY0dXA4S0pqbzdXNmRPbkplbXIyTmpZVEgvWFl4ZkdtTmxudDlFakNRQUFnSXRWcHJjRHlPTjJ1ejhPREF6ODgrTEZpOVcxYTFkWmx1WHZraW9FWTR4bXovYm1rd0pMNEZka2JyZDdSVUJBd052NTJ6d2VEOE1rQVFBUTIrY0FGNlBNOTdoSlVueDh2Tk1ZRTcxLy8zNzk2MS8vOG5jNUZjWjMzMzJYdDM5Ym5OUHBqUFozUFhhU21KaVlLTW03R2JreDV1RDI3ZHYvN2NlU0FBQ3dEYmJQQVM1Y3VRaHUvelZja2o3ODhFUGw1dWI2dTVaeXorVnlhZkxrTTM4bzgzZzhiL201SEx2eWRrZGFsclhLbjRVQUFHQW5iSjhEWExoeUU5eWNUbWVNcEM5LytlVVhUWjgrM2QvbGxIc0xGaXhRVWxLU2pERWJ0Mi9menVUQ3dpM1ArOGJ0ZHMvMVp5RUFBTmdOMitjQUY2YmNCRGRKY3JsYy9TVmxmUHJwcHpvelVnMGxZZmZ1M1pvMGFaSWtaWGs4bmhmOVhZOWR4Y1hGeFVrNllJeEpqbytQWCsvdmVnQUFzQk8yendFdVRMa0tiZ2tKQ1hzOUhzOEFsOHVsSVVPR0tEazUyZDhsbFRzcEtTa2FPSENnY25KeTVQRjRSakdNb1ZqR0dEUDd2OE1relRuUEJnQ2dBbUg3SE9EQ2xLdmdKa25idDIvL1dOTDBvMGVQcWxldlh2clBmLzdqNzVMS2pXUEhqcWxQbno0NmRPaVFKQzNZdm4zN1dIL1haSGR1dC9zTFNmUDhYUWNBQUhiRTlqbkErU3Qzd1UyU0xNdDZTZExTUTRjTzZkbG5uOVhXclZ2OVhWS1psNWlZcUdlZmZWWjc5dXlScEcvUzA5T2Y5WGROWlVGQ1FzS1d1TGk0TmY2dUF3QUFPM0s3M1N2T2JtUDdIS0J3NVhuRHN5Q0h3ekZEMHJPUzFLRkRCL1h1M1Z1MWF0WHljMWxseTdGangvVFBmLzVUQ3hZc2tERkdrcFpZbHZWVWJHd3NTM2NDQUlCTDVuQTRka3Y2alhSbSt4eW4wM21UbjBzQ2JLazhCemRKa3NQaGVGSFNlRW1obG1YcGdRY2UwRU1QUGFSNjllcnAybXV2VmRXcVZSVVVWQzcySWI5a2JyZGJwMDZkMHJGang1U1VsS1RvNkdpdFhidFdIbzlIa2pLTU1XODZuYzczL0YwbkFBQW9QeHdPeHdoSmIvNzM0ZlM0dUxqZWZpd0hzSzF5SDl3azZlNjc3NzR1TUREd2JVbFBXNVpWeGQvMWxERlpraGE3WEs3SWhJU0VnLzRzSkN3c2JMTmxXZmY2czRhS3dCaXozZWwwaHZtN0RnQkF4ZUJ3T01JbGJaTWt0OXZkTWo0K2ZwMmZTd0pzcVVJRXR6ejE2dFdyRmhJUzhpZkxzcHBMdWx2U3RaS3FTNkxMN1F5M01TWk4wbkZKQ2NhWURXNjMrN1BFeE1SVWZ4Y21TUTZIZzVVWlMwbGNYRnlGK3RrQUFQQXJ5K0Z3N0RmR0JEdWR6bHBpSldhZ1VCVXFzQ1FsSloyVTlNRi92MUJHeGNheVFuQkpDUThQOTNjSkFJQ0tKMi83SEVJYlVJd0tGZHdBQUFCZ1AyNjMrNHVnb0tEcS9xNERzRE9DR3lvY2o4ZWp6TXhNcGFXbEtTMHRUU2RPbkZCS1NvcXV2ZlphTlc3YzJIdmU3Tm16OWNnamo2aEdqUnJldHErKytrcDc5KzVWMzc1OXozbWQvZnYzYS9IaXhYcmxsVmN1cXNZeFk4Wm82TkNoQ2dqdzNiVWpLeXRMdTNmdjF1OS8vM3RKMHFoUm85U2hRd2MxYU5CQXNiR3hjcmxjUHU4REFHQi9Eb2ZqRzBrdC9WMkh2emtjRG4rWFVDWVlZN1k0blU1dTloVU13UTNsV21wcXFsNTY2U1ZsWldVcEt5dExHUmtaeXM3T1ZyVnExVlNqUmcxVnIxNWRWMTk5dFdyV3JLbXdzUCt0eDdGdjN6NTkvdm5uNnR5NXM4L3IzWG5ublJvL2ZyenV2ZmZlY3c0clhMbHlwZExTMG9vOG5wS1Nvai8rOFk4RjJxT2pvK1h4ZUxSMDZWSU5IVHEwd1BFMWE5Wm94WW9WK3ZERER5Vko2OWV2MXpQUFBDTkpxbEtsaWlJakk5VzRjV01OSERoUVYxeHhSYkUxQWdCc284S0hOcHcvRm11cm1BaHVLTmV1dnZwcWpSdzVVcFVyVjFhVktsWDB6VGZmNkxQUFB0T3dZY1BVcUZFalNkS1JJMGZrY3JsVXUzWnQ3L05telpxbDU1NTdUc0hCd1dyZHVyVWt5ZVZ5eWVQeEtEZzRXSkdSa2Q1emh3OGZyZ2NlZUVCdXQxdjMzbnV2cWxmM0hlblJzcVh2dlRndExVMnhzYkdxVWFPR29xT2pDNjNiNC9ISXNxd0N2VzJTdEdqUkluWHIxazJTZFBqd1llWGs1T2pXVzIrVkpOMXh4eDJhTld1V3BrK2ZucmZ2SGdDZ0RHRWVOODZGK2VnVkY4RU41ZDd0dDkrdW4zLytXZSs4ODQ1cTFhcWxXYk5tZWNQVmloVXJOSG55WlBYcTFVdFBQUEdFSk9uUW9VT0tqWTNWWC8vNlYzM3l5U2Rhc0dDQnJycnFLcjMxMWx2NjRZY2ZOSHYyYkFVR0JzcnRkaXN3TUxEQTlkYXVYVnRrTFhuaHJpaTdkdTNTODg4L0wwa3l4cWhwMDZhU3BKeWNISzFjdVZMWFgzKzlFaE1UTldMRUNJMGNPVkllajBmWjJkbHEwYUpGZ2RkYXRteVpicnp4UnMyWk0rZjhQeXdBQUFEWUVzRU41ZDY0Y2VPMGNPRkNoWVdGS1RzN1c4T0hEOWZKa3lkMTdOZ3gzWFRUVGZyb280OVVwMDRkNy9rVEowNVU3OTY5OWROUFAybmx5cFY2OXRsbkZSc2JxOVdyVjJ2R2pCa0tEQXpVaVJNbjFMOS9mMzN5eVNlWGRRUDNPKzY0UTVzMmJkTEpreWYxeUNPUGFNT0dEWkxPOU5wVnFsUkprdTlmWTBlT0hLbmF0V3VyVjY5ZWw2MEdBQUFBMkEvQkRlVmVtelp0ZE8rOTkrcnFxNitXMisxV1ZGU1VrcE9UTlhqd1lGV3JWazNIamgzekJqZVB4NlB2di85ZWUvYnMwY0dEQi9YeHh4OHJQVDFkSTBhTTBKZ3hZM1Q3N2JmTEdLUEtsU3VyWnMyYW1qTm5qbmZZWXA2OG9aWG4wcXhaTTBsbmV0T01NZDc1YVBQbno1ZGxXYnJ5eWl1OTU3cGNyZ0lCMGUxMmE4T0dEUm8vZnZ4RmZ6WUFBQUFvR3dodUtQZkN3c0owNU1nUmZmYlpaOXErZmJ1ZWVlWVpQZnp3d3dvSUNORHUzYnMxZVBCZ1BmdnNzNHFJaUZCQVFJQldybHlwK2ZQbjZ6Ly8rWThhTkdpZzRjT0hxMXExYWhvNWNxUnljbklVRkJTazlQUjAxYTFiVnpObnpsU0hEaDEwMVZWWGVhKzNldlhxSW12SlAxUXliMzViNzk2OTllU1RUL29FdmgwN2R2aXNacG1ibTF0Z29aR05HemZxeElrVDZ0ZXZuOCs1a25UOCtIRU5IanhZRVJFUkYvL0JBUUFBd0RZSWJpajNJaU1qOWMwMzN5Z2tKRVIzMzMyM2xpeFpvamx6NWlnek0xUFoyZGs2ZmZxMDNuLy9mUjA2ZEVqOSsvZlh2Ly85YjgyYk4wK1JrWkZhdm55NUlpTWpGUklTb2laTm11amYvLzYzQWdJQzFLaFJJODJmUDErSmlZa0tEUTI5Nk5xY1RxZVNrNVBWc21WTGpSOC9Yb01HRFZKZ1lLQ1NrcEowMjIyM1NUb3oxODNsY25tSFN1YVpPM2V1bm52dU9hMWR1MWJ6NXMzekJydlUxRlIxNnRSSjk5MTMzOFYvYUFBQUFMQVZnaHZLdlVjZWVVUXRXN1pVYUdpb1FrTkRWYVZLRlQzeHhCT0tqbzVXY0hDd2dvS0NkUFRvVWIzNjZxdEtUVTFWVEV5TWJycnBKc1hFeEtoV3JWb0tEZzdXNGNPSGRkVlZWeFZZNVRGdkw3WDh6bmVvcE1majBjU0pFL1hDQ3k4b01EQlFwMCtmMXNhTkcvWGdndzhxSmlaR3paczNsM1JtMzdaS2xTcjVYRHN1TGs0N2R1elFPKys4bzZwVnEycnExS2thT0hDZ2pERWFNMmFNSWlJaVZLdFdyWXYvMEFBQUFHQXJCRGVVZXc4KytLQ2lvNk0xYmRvMHpaZ3h3eHVBUWtKQzlJOS8vRVBKeWNrYU9uU29Qdm5rRTBuU2E2Kzlwc3pNVFAzMDAwOUtTa3JTMGFOSHRYcjFhdDE5OTkwRlhqc21Ka2JwNmVscTM3Njl0KzE4aDBxT0dqVktCdzhlVkkwYU5mVGxsMThxS0NoSXExYXQwazAzM1NTbjA2bFJvMFpKa2pJek14VVNFdUo5amR6Y1hJMGJOMDY5ZS9kVzllclYxYTFiTi9YcDAwZlRwMC9Yc1dQSGxKR1JjVjRiaEFNQUxvOEdEUnAwRGdvSzJoMGJHK3VVeEY0c0FFb0V3UTNsWGt4TWpFYU1HS0Z4NDhZVjZERjc5dGxuTlhqd1lQWHAwMGZ2di8rK1FrTkQxYlZyVndVRkJhbCsvZnFxWDcrK3RtL2ZybzgvL2xnZmZQQ0I5M21XWmNudGRtdmZ2bjBYdmFya2IzLzdXN2xjTGptZFR0V29VVU1OR3paVWNuS3lSbzBhcFdlZWVVWlhYSEdGY25OejljTVBQL2pNWVpzNGNhSkNRa0xVcFVzWFNWSmdZS0Q2OXUyclBuMzZLREF3MEx2eUpRQ2dkQVFFQlBRMXhqUjNPQno3alRGejNHNzNGd2tKQ1Zza2VmeGRHNER5ZytDR2NtM3AwcVdhTW1XS0prNmNxRHZ2dkZPWm1abkt6TXowemhlclZxMmFwazZkcXVIRGgrdjU1NS9YQng5OG9GbXpabm5EMkp0dnZxa3RXN1pvd29RSnFsKy92dmQxNzd2dlByVnQyMWFXWmVuRER6LzB1ZWI1RHBYTUMxNzVUWjQ4V1I2UFJ6MTY5TkRHalJzMWFOQWdCUVVGYWZEZ3daS2tKVXVXYU4yNmRabzVjNmJTMDlNVkV4T2psU3RYNnZEaHczcnJyYmVVbloydEFRTUdxRjY5ZW1yVHBvMGFOV3FrNjYrLy9xSStPd0RBQmF0aldkWnJRVUZCcnprY2p2OFlZK1phbHJVMExpNXVreVNYdjRzRFVMWlovaTRBT0Y4T2g4Tkl2dnVZbmN2VXFWUFZybDA3M1hiYmJkcTVjNmY2OU9tam9LQWdQZjc0NDNyNTVaZTk1M2s4SG4zKytlZUtpSWp3R1paNDhPQkJYWGZkZFFvT0RqN250VHdlai9yMDZhT1BQdnJvb3M5SlNVbFJVRkNRZDhFVGw4dWxnSUFBYjAvaGdRTUg1SGE3bFpPVG8rZWZmMTdoNGVIcTJMR2ptamR2N3UxbHk4N08xdEtsUzdWdzRVSzFidDFhTDc3NDRyay9xUDhLRHcrWEpNWEZ4Zkd6QVFET1UxaFkyRHJMc3BvWGM4b3hTZk9OTVV0eWNuSTI3Tnk1TStmc0V5N21IdWR2YnJmYmRpTThUcDA2cGFwVnEvcTdqQkxGdmJyaTRoOGNaVVpadkttVnBOT25UeGZZSXVCUzVkME1BQUFsd3hoendyS3NCWklXcDZTa3JOKzNiMSsyZEhudWNZY09IZEtTSlV2VXMyZFBuNzFBQy9Qenp6L3IrUEhqYXRTb2tiZHQ4K2JOdXVhYWEvU2IzL3ltME9mY2YvLzkrdmJiYnlWSkowNmNVSmN1WGJSOCtmSkNwd3pzM2J0WHQ5NTZxMDliWm1hbTNudnZQUTBlUEZpVksxY3U5Qm9lajBmdnZ2dXVYbm5sRmUvb21NVEVSQjA4ZUZEdDJyVXI5ajI1M1c0OS9QRERtalZybG02NDRZWml6ejE5K3JST25EaFJZRlRLMGFOSEZSd2NyT3JWcS91MFoyVmxhZmZ1M2Q1RnlVYU5HcVVPSFRxb1FZTUdpbzJObGN2bFV1UEdqUXU5MXZyMTZ4VWVIcTVxMWFwSmtoWXZYcXhPblRvVlcxOXhDRzRWVjhDNVR3RmdSNWM3dEFFQVNrV1FNZVk2U2RmVXJGbnpzdjRlVnFWS0ZTMWJ0cXpBRVA3Q0JBWUdhdFNvVWNyTXpKUWtwYWVuYS9UbzBjckpLZEFacUwvLy9lODZkT2lRVDl0WFgzMmxwazJiRmpuUCsrOS8vN3NpSXlOOVhpOGtKRVRIangvWG5EbHppcXdyUGo1ZWlZbUpQbHZnWEhmZGRmcnd3dy9sY2hVKzJyUmp4NDdxMkxHak9uVG9vTFMwTkwzNDRvdmV0cnl2czMzLy9mZnExYXVYa3BPVHZXM0dHQTBiTmt6dnYvOStnZlBYckZtaktWT21lQit2WDcvZTI3TlhwVW9WalIwN1ZtUEhqdFhwMDZjTHZKKzMzMzdiK3psTDB0aXhZeVZKeWNuSkdqNTh1Qll0V2xUazV3SGt4eHczQUFYd1Z6d0FPSC9uR2lwcGpEa2hhWTB4SnVyRWlSUEw4M3JaTGxWNGVMaXV2ZlphV2RiL2ZtUUhCUVhwcTYrKzBsZGZmWlgvK2pwNjlLaGlZMk45NWxkWHFWSkZQWHIwME83ZHUxVzNibDFWclZwVmI3MzFsdmY0MEtGRGRkZGRkK25iYjcvVm4vNzBKNS9YaTRxSzByRmp4N1JodzRZQ2RTMWN1RkR2dnZ1dTNuampEUzFmdmx6VHBrMlRkR1pWNUVxVkttbm56cDJhTjIrZTkvd0hIM3hRdzRZTmt5UXRXN1pNanozMldLRzlhNDg5OXBqMys2cFZxMnJCZ2dXU3BDTkhqbWpUcGsxRmZrNU5tell0MEJZV0ZxYkhIMzljUzVjdTlVNHBtRHQzcms2ZE9xV0pFeWNXT0gvUm9rWHExcTJiSk9udzRjUEt5Y254OWlqZWNjY2RtalZybHFaUG55NWovcmVvNk9IRGh4VVpHYW1KRXlkNmUvYnlqZzhmUGx4YnQyNVY1ODZkMWJadDJ5SnJCL0xqbHpPVUdhVTVWSExuenAzNjNlOSs1NzBaYnQ2OFdUVnIxbFRkdW5XOTU4VEV4S2hKa3liZStXOGZmdmloMnJadHExdHV1ZVdDcnJWNTgyWXRYTGhRYjczMWxzL1FrUysvL0ZJdWw2dlF2eFNXRklaZkFNQ0ZLeUs0SFRQR2ZDMXBma0JBd0tyWTJOamM0bDdqWXU1eDRlSGgyckJoZzgvYzdNSmtabWJxZ1FjZVVHeHNyUDd6bi85b3lKQWhQc2VUa3BKVXIxNjlBcytiUFh1MmNuTno5ZUNERDZwV3JWcjY1WmRmZFBQTk4rdUJCeDdRM3IxN05XalFJUDMxcjMvVnZIbno5TUFERDJqZHVuVnEzYnExVnExYUpaZkxwWkNRRU84YzdiUzBOUFhzMlZQanhvM1RiYmZkSm1PTXRtelo0ak84TUNVbFJYLzg0eCsxY3VWS1ZhbFM1YncvaDN2dXVVZTMzWFpia2NkLy92bG5iZHUyVGRLWllZcDVQVjRlajZmQWF0Tm50MjNkdWxYU21jKzZTcFVxc2l4TEhvOUgyZG5aUlg3dU45NTRvOGFORzZlQkF3ZHEvLzc5MnJScGsrYk9uYXZ0MjdjckxpNU82ZW5wZXZQTk45VzJiVnNGQndkcnhvd1pDZzBOMVJOUFBIRmU3NWQ3ZGNWRmp4dFFpRW1USnVtdXUrNVMvLzc5SloxWkZDUXlNbExUcGsxVHZYcjFsSnljckhIanhtbldyRm5lcGZxRGc0UFZvMGNQL2VNZi8xQ05HalgweHovK3NkaHI1TTBUY0RnY2lvcUtVdi8rL2ZYUlJ4OHBJQ0JBNmVucCt2REREelY1OHVTU2ZhTUFnTXZwc0tTdkpNMkxpNHRiSThsZGtoY2JOMjZjcnJ6eXluUE8vYXBjdWJMR2pSc25TYXBWcTVabXo1N3RjN3haczJZRjJ2SWtKaVlxUER4Y1U2Wk0wZjMzMzYvNTgrZnJxYWVlMHNpUkkvWGpqei9xemp2dlZHcHFxcTYrK21vRkJRVXBPenRiUC96d2c0WU9IYW8zM25oRDk5MTNuMUpTVXRTL2YzLzE2TkhERzdEeUZnWGJ0Mitmbm5ycUtVblN6Smt6SlozcENYUTZuUm94WWtTUjcrbjk5OS8zenNXclZLbVNvcUtpaWp3M2Y0OWJwMDZkdlBQTEhuNzRZVTJmUGwwMzNYU1Q5M2g0ZUxpaW82TUxoTEw4Z1hya3lKR3FYYnUyZXZYcVZlUTFseTFicHQ2OWUydjA2TkVLREF5VXkrVlM4K2JOOWRwcnI2bDkrL1pxM0xpeGdvT0Q1ZkY0bEppWXFKWXRXeGI1V2tBZWdodFFpTGZmZmx0UFBmV1U3cnp6VHJWcTFVcFBQUEdFY25KeWxKS1NJa2w2OTkxM0ZSa1o2Yk8vMnZQUFA2K0RCdzlxMkxCaG1qOS92amVZU1djbWNULzAwRU1GL3BMYXFWTW5aV1ZseWVWeUtTTWpRNDgrK3Fpa015dERabWRucTArZlBwS2tWYXRXbGZSYkJnQmNKTXV5Rm5vOG5wSGJ0MitQVmlsdXdOMnFWU3RKNTMrUDhIZzg2dHExcXlUcDVNbVQzc1V5TWpNenZVTW84MEpZbm1lZWVVYjMzMysvOTdITDVWTHYzcjMxKzkvL1hvc1hMMWJqeG8zMTAwOC82YmUvL2ExeWNuSjB4UlZYS0N3c1RHKysrYWJHakJtajJiTm5xM2Z2M3ZyMTExLzEwVWNmYWZMa3lYSzVYQW9NREZSQVFJQVNFeFBWc0dGRFhYbmxsZnI2NjYrOTF3a0xDOU95WmN2TzYzM2w1dWFxYytmT3hSNi9YTnh1dHpaczJLRHg0OGNYZTE3ZWFKbTgzcjN1M2J0N2o3M3d3Z3ZxMmJPbmNuTnpaVm1XNnRhdHF4WXRXbHkyR2xGK0VkeUFRdFNzV1ZPalI0OVdhR2hvZ2I5a0hqbHlSTmRkZDUxMjdOZ2g2Y3hmQ1BQR3JrZEdSdXJ3NGNNKzh3MktjK1RJRVorQUo1MzVhMS8rZ0pmL2hna0FzSis0dUxpcC9xN2hmQVFFQkdqdTNMbEtTVWxSOSs3ZE5XWEtGTldzV1ZQTm1qWFQzTGx6bFo2ZXJpNWR1bWowNk5FK0swdDZQQjZkUG4xYUxwZExJMGFNMENPUFBLTFUxRlJ0MnJSSlE0WU0wYWVmZnFxR0RSdnExS2xUM2lHT2pSczMxdUxGaXhVVUZLVGh3NGVyZXZYcXFsYXRta0pDUW54V3ZGeXlaSWwyNzk2dC9mdjNxMSsvZnBvd1lZSWtsVmlQVzM3NTU2T2RyNDBiTityRWlSUHExNitmeng5dkplbjQ4ZU1hUEhpd0lpSWl2RzBoSVNGcTM3NTlvYStWdDVYQ3BFbVRMcmdPVkV3RU42QUlUWm8wa2VUN2wweGpqTzY1NTU0aS83cFpxVklsbnlFWDU2T3dPV3o1MjdLekw4c2NkZ0JBT2RPNmRXdnY5MmxwYVQ1TDJKODRjVUpYWFhXVjkzRzFhdFgwd2dzdjZQUFBQL2VlMzdkdlh3VUdCbnA3M05MVDAzWHk1RW05OGNZYjN1ZU5IajFhSDMvOHNUWnYzaXhqak5xMmJhdW1UWnRxMkxCaDZ0cTFxNjY4OGtyOTYxLy8wcVJKazNUeTVFbWZ1V2tiTjI1VTA2Wk5kZGRkZDZsdDI3WmF2WHExV3JkdXJkV3JWMHZ5M1Y0Z1BUMWRvYUdoM3VCMm9UMXV4YzBIejkvamxuLzdBNC9IVStpeS9NMmFOZk4rMzd0M2I1OGhrWFBuenRWenp6Mm50V3ZYYXQ2OGVkNFZubE5UVTlXcFV5ZmRkOTk5UHErVm5KenNuU2NueVR2VXRMQjZnSE1odUFGbldiUm9rYVpPbmFxMHRMUUNReHVOTVFVbU1rdFN0MjdkOVBQUFB5c3JLMHRidG15NW9BMUp6NzR4aFllSCs3VFI0d1lBS0V4ZUFNck16TlJERHoza2ZaeVRrNk9tVFp0NkgrZFhWTzlQVVpLU2t1UndPUFRhYTYvcGtVY2VVWXNXTGZUKysrOHJJeU5EWGJ0MjFlTEZpM1h6elRmcjVwdHZWbUppb25lSi9JeU1ERVZHUnVxYmI3NVJkbmEyOTk2WmxaVlY2SFZDUTBNTHRMVnAwNmJRL2Q2eXNySzh3eW9YTDE2c09YUG1hT1hLbFJvd1lJQysrT0lMN2RpeFE2KysrcXAzcTRJMWE5Ym9peSsrVUljT0hid2hLamMzVjAyYk50V0dEUnQ4ZWdDTG11TW1TWEZ4Y2RxeFk0ZmVlZWNkVmExYVZWT25UdFhBZ1FObGpOR1lNV01VRVJHaFdyVnFGZmxadWx3dWpSOC8zaWU0QVJlQzRBYWNKU0lpUWhFUkVkNVZtL0lQbGN6YlF5Wi8yelhYWEtOWnMyWkpZZ05yQUVEcFc3bHlwY0xDd29vOVo4S0VDWHIyMldkMXd3MDNxRm16WnNXT0RrbEtTdklHbkhyMTZ2bXNPSG55NUVtZE9uVks0OGVQMTY1ZHV6UnQyalQ5ODUvL2xIU20xeWt2dU1YSHgrdnV1KzlXU0VpSVltTmpWYWRPblNLdk4zUG1URDN5eUNPNjdycnJmTnBUVTFOOTVyM2x5UnY2bUpHUm9ROCsrRUJMbHk3Vi9QbnpOV0RBQUhYbzBFRTdkKzdVb2tXTDlOUlRUNmxQbno1NjVaVlhOR1RJRU5Xc1dWTi8rTU1mSkoxWlBmcW1tMjQ2NTBibGVYSnpjelZ1M0RqMTd0MWIxYXRYVjdkdTNkU25UeDlObno1ZHg0NGRVMFpHaHZyMjdWdnNheHc0Y0VDU3RHM2JOb1dIaDUvM3RBb2dEOEVOT0lmOHd5Sy8vdnByalI4LzNtZGUyNlVxYkRXdy9HME1sUVFBRk1iajhXajU4dVdhT25XcXBrNzkzelM3Z0lBQVdaYmxIWDdvOFhpMGFkTW05ZXpaMDN0T1VhdElTcjVEQmM4V0docXFOOTk4VTNGeGNYcjExVmMxWk1nUTFhcFZTeDZQUnhzM2J0VC8vZC8vU1RxejFjMzk5OTh2WTR6bXpKbWpSeDU1cE5ENmpURmF0MjdkUmUxbHRtREJBclZvMFVKVnFsUlJwVXFWdk84M01qSlNsbVZwLy83OTJybHpwMzd6bTk5bzdOaXgrdkxMTDczQmJkYXNXV3JUcHMxNVgydml4SWtLQ1FueEx1SVNHQmlvdm4zN3FrK2ZQZ29NRE5TTUdUTUtIVzB6YXRRb1NkTGV2WHYxNXB0djZwNTc3dEdrU1pOMC9QaHhQZnJvbzk1RnlJRHpRWEFEemxOU1VwTCs5cmUvNlU5LytwUDY5dTJyRjE5OHNjZ2JUWHA2dW5idjNpMkh3MUhzYS83OTczOHYwRXNYSGg3dUV4WkxZOTg2QUVEWmN2ejRjWFh2M2wxVnExYlZsQ2xUOUx2Zi9jNTdMQ2dvU08zYXRkT2pqejZxU3BVcXllVnlxVW1USmo2clJlYmZVUHRzbVptWnhWNDdiMlBwa1NOSHFuTGx5dDU1WGJmZGRwdDM4K3JvNkdpTkhEbFNyN3p5aW1yWHJsM29ITFNHRFJ1cVZhdFd1dkhHRzNYRERUY1VPTzd4ZUFwOVh0NmN0VmF0V25uM1VuM3l5U2YxK09PUCs0UW5ZNHhlZXVrbEJRVUZxWDc5K3FwZnY3NmtNNkh0KysrL0wzYnhrL3lXTEZtaWRldldhZWJNbVVwUFQxZE1USXhXcmx5cHc0Y1A2NjIzM2xKMmRyWUdEQmlnZXZYcXFVMmJObXJVcUpFQ0FnSzBhdFVxSFRod1FKOSsrcW1PSERtaUo1OThVajE2OUZDbFNwWDA0NDgvYXRHaVJWcTVjcVdjVHFmZWUrODk3M3c1QUNqekhBNkhjVGdjcGpTNDNXN3Z0WGJ2M20zR2poMXJubnp5U1JNYkcydU1NZWJZc1dPbVY2OWVadlRvMFQ3UGN6Z2NKaW9xeXJScjE4NHNXTERBMjU2YW1scWc5bGF0V2hYNjVYQTRDbTMvN0xQUFN2aGRuNmsvYnhOWUFFRHB1Wmg3M0o0OWV5N3FaMzIvZnYyS1BmNlh2L3lsMFBhb3FDanY5NW1abVQ3SDNHNjM5L3VjbkJ5emJkczJZNHd4Ky9idDh6bnYxVmRmTGZiYUF3Y085SDcvNXovL3VkQnordmZ2WCt4ckZPZkhIMzgwclZxMU1ydDI3U3IwdU1QaE1Ca1pHVDV0di96eWk5bTdkNjlKU2tveTk5MTNuK25mdjc5WnMyYU5jYmxjM25PeXNyTE0zTGx6VFVSRWhKazJiWnJKeWNreGt5Wk5NbEZSVVNZaEljSG4zUHpTMDlQTnFsV3JMdWc5Y0srdXVCaGNpeklqNzRkVVNmZEFwYVNrYU9qUW9VcE9UbGJUcGsxbGpGRjRlTGhhdEdqaHN6Q0oyKzNXZDk5OTV4MTJzV1BIRGozMzNITnEzTGl4WG4vOWRkV3VYVnRaV1ZtcVhMbXl0bS9mcnBkZWVrbWJObTA2NS9YUDNnNmdOT1gxL3NYRnhmR3pBUUJLVVduZDQzQ21SN0d3eFVjazZkZGZmMVd0V3JXS25IOTIrdlJwdi9lTWNhK3V1QmdxQ1p4bHk1WXR1dVdXV3pSbHloVE5uRGxUWDM3NXBiNysrbXRObUREQis0UGNHQ08zMnkyMzI2MjZkZXZxZ3c4KzBNMDMzNnhodzRicDhjY2ZsM1JtVmEvbXpadkw0L0hJc2l3OThjUVQvbnhiQUFCQUtqSzBTVkx0MnJXTGZhNi9ReHNxTm9JYmNKWTJiZHFvVFpzMkNnZ0lVSThlUGRTalJ3OUpaMWFVekp0SWJmNjdMWUJsV1FvTURGUkFRSUJDUTBPOW9VMlNnb09EdFg3OWVuazhIbDF4eFJYZWNmam4wcng1ODVKNFd3QUFBQ2pEQ0c3QVdRcmJwMDJTZHorWUM1Ri9JOUx6OWQ1NzcxM3djd0FBQUZDK0VkeFE1ckJYR2dBQUFDcWF3cnNXQUh2YTRlOENLb2hkL2k0QUFBQUF2dWh4UTVrUkZ4ZjNlMy9YY0tIeVZnbGo1U2NBQUFCY0NucmNBQUFBQU1EbUNHNEFBQUFBWUhNRU53QUFBQUN3T2VhNEFRQUEyQVFySndNb0NqMXVBQUFBZm1hTTJlTHZHbENtc05KMkJVU1BHd0FBZ0o4NW5jN0cvcTdCamxpZEdmZ2ZldHdBQUFBQXdPWUliZ0FBQUFCZ2N3UTNBQUFBQUxBNWdoc0FBQUFBMkJ6QkRRQUFBQUJzanVBR0FBQUFBRFpIY0FNQUFBQUFteU80QVFBQUFJRE5FZHdBQUFBQXdPWUliZ0FBQUFCZ2N3UTNBQUFBQUxBNWdoc0FBQUFBMkJ6QkRRQUFBQUJzanVBR0FBQUFBRFpIY0FNQUFBQUFteU80QVFBQUFJRE5FZHdBQUFBQXdPWUliZ0FBQUFCZ2N3UTNBQUFBQUxBNWdoc0FBQUFBMkJ6QkRRQUFBQUJzanVBR0FBQUFBRFpIY0FNQUFBQUFteU80QVFBQUFJRE5FZHdBQUFCVmFKRmVBQUFnQUVsRVFWUUF3T1lJYmdBQUFBQmdjd1EzQUFBQUFMQTVnaHNBQUFBQTJCekJEUUFBQUFCc0xzamZCUURsU1ZoWTJFT1MyaFhTL202K2g1dWNUdWVpMHFzS0FBQUFaUjNCRGJpOFhKWmxEVHE3TVgrYjIrM3VWTG9sQVFBQW9LeGpxQ1J3R1RtZHpvM0dtSlJpVGtsM3VWeGZsbHBCQUFBQUtCY0lic0RsNVpJMHY1amphM2J1M0psVFdzVUFBQUNnZkNDNEFaZmY0cUlPR0dNV2xHWWhBQUFBS0I4SWJzQmxkdkxreVEyUzBzOXVOOFprcEthbUx2VkRTUUFBQUNqakNHN0FaYlo3OSs3VHhwaUZaN2RibHJWMjM3NTkyZjZvQ1FBQUFHVWJ3UTBvQWNhWUFzdjllendldGdBQUFBREFSU0c0QVNYZ3lKRWo2eVZsNUd2S3lzM05KYmdCQUFEZ29oRGNnQkx3NjYrL1prcktQNTh0ZXVmT25hZjhWUThBQUFES05vSWJVRUk4SGsvK2VXNHNTZ0lBQUlDTFJuQURTa2hXVnRZM2tyS05NVG01dWJsUi9xNEhBQUFBWlJmQkRTZ2hTVWxKSjQweEt5ekwrall4TVRIVjMvVUFBQUNnN0FyeWR3RkFlV2FNaVpKMGc3L3JBQUFBUU5sR2NJTXRPUnlPYnlTMTlIY2RsNHZENFpqazd4b3VsVEZtaTlQcGJPenZPZ0FBQUNvaWhrckNyc3BOYUNzdkxNdTYxOTgxQUFBQVZGVDB1TUhXWW1Oai9WMENKSVdIaC91N0JBQUFnQXFOSGpjQUFBQUFzRG1DR3dBQUFBRFlITUVOQUFBQUFHeU80QVlBQUFBQU5rZHdBd0FBQUFDYkk3Z0JBQUFBZ00wUjNBQUFBQURBNWdodUFBQUFBR0J6QkRjQUFBQUFzRG1DR3dBQUFBRFlITUVOQUFBQUFHeU80QVlBQUFBQU5rZHdBd0FBQUFDYkk3Z0JBQUFBZ00wUjNJQkNaR1JrbE1wMVBCNVBxVndIQUFBQVpSdkJEVGpMZ1FNSDlQYmJieGQ1UENFaFFWT25UaTNRN25hN2RmLzk5NTh6ak4xLy8vM2U3eU1qSTVXVWxGVHMrZXZYcjlmSmt5ZTlqeGN2WGx6cytRQUFBQ2gvQ0c2b3NHYk9uS21PSFR2NmZCbGpOSGJzV01YSHg2dExseTU2OHNrbjlkaGpqeWszTjlmN3ZGdHZ2VlV4TVRHYU9IR2l6K3Q1UEI1bFpXVXBJT0Q4L3JmS3pzN1cxcTFiZGNzdHR4UjVUbng4dk41KysyMWxabVo2MjhhT0hTdEpTazVPMXZEaHc3Vm8wYUlMZU5jQUFBQW9pd2h1cUxDNmQrK3V5TWhJcGFlbmE5R2lSVnEyYkpsbXpweXBvS0FnclZpeFFqTm16RkNWS2xYVXRXdFhWYXBVeWZ1OGF0V3FhZEtrU2Rxd1lZUDI3OS92YlhlNzNRb01EQ3owV3QyNmRTdlF0bTdkT3RXdFcxZFhYSEZGb2M4NWZQaXdJaU1qTlhIaVJGMS8vZldTSkdPTUpHbjQ4T0hxM3IyN2JyMzFWclZ0Mi9haVB3TUFBQUNVRFVIK0xnRHdweDA3ZHFoTm16WUtDZ3BTUWtLQ1ZxeFlvZlQwZExWdjMxNVpXVms2ZGVxVWpoMDdwdG16WjJ2RmloWGU1MTEvL2ZWYXVIQ2hUKzlhYm02dWpER0ZCcmlmZnZxcHdMV2pvcUwwNDQ4L3FsbXpacExPektzTENRbVJaVmthTldxVUprK2VyT1BIait1T08rN1E3Tm16dFgzN2RzWEZ4Y2tZbzBhTkd1bU5OOTVRY0hDd1pzeVlvZERRVUQzeHhCTWw5Q2tCQUFEQTMraHhRNFcyWmNzV2RlN2NXWkowKysyM2EvcjA2WktrRlN0V0tEZzRXSnMzYjlhS0ZTdDArdlJwU2RMUW9VUFZzbVZMdFd6WnNzQ1F5Sk1uVDhyajhlakFnUVBudkc1OGZMd1NFaEkwWk1nUVJVZEhLem82V2xkY2NZWFdyRm1qNk9ob3BhYW1xbmZ2M3FwY3ViSUNBd1BsY3JuVXZIbHpMVml3UUpVcVZWTGp4bzBWSEJ3c2o4ZWp4TVRFSW52dEFBQUFVRDdRNDRZS0t5VWxSZkh4OFJveVpJaTM3VndMZjR3Wk0wYVNGQjRlWHVCWVhtQkxURXdzZHQ2YWRHWitYYjE2OWJ6UE9YSGloRUpDUWhRY0hDeEo2dGl4bzZUL3pXZnIzcjI3OTdrdnZQQ0NldmJzcWR6Y1hGbVdwYnAxNjZwRml4YkZYZzhBQUFCbEc4RU5GZGFxVmF2azhYaThZYTFUcDA2U3BMUzBOSFh1M0ZuSGp4LzM5c2FscGFXZDgvV2NUcWNhTkdpZ2I3LzlWbzg5OWxpeDU3NzQ0b3N5eG1qQ2hBbVNwQjkrK0VIMTY5Y3ZjRjVJU0lqYXQyOWY2R3ZrRGNlY05HblNPV3NEQUFCQTJVWndRNFVWRXhPakcyKzgwYWN0SnlkSE5XdldWRlJVbE5xMWE2ZW9xQ2hKVXV2V3JRdDlqZlQwZENVbko2dHUzYnI2K3V1dkZSa1pxUkVqUmlnMU5WVlhYMzExZ2ZOVFVsSWtTWGZjY1lja0tUVTFWYi8rK3F2V3IxK3ZCeDk4c01ENXljbkoycnAxcS9meC9Qbno5ZFJUVDNrZk4yclU2QUxmTlFBQUFNb2k1cmlod2hvNWNtU0JSVVRTMDlPOXd4WFBaYytlUFhyKytlZDE0TUFCZmZQTk53b01ERlNqUm8zVXBrMGJ6Wmd4dzN0ZWRuYTIzRzYzQmc4ZXJLZWZmdHJuTmJwMjdhcjMzbnRQR3pkdTFNTVBQMXpzOVZ3dWw4YVBIMytlN3c0QUFBRGxDY0VORmRZTk45eFFvRzNQbmoxS1NVbnhHU3JadVhObm42R1NXVmxaa3FTWFgzNVpyNy8rdWhvMmJLZ0pFeVpvd0lBQnNpeEwzYnAxMDRvVks3Umx5eFpKMHY3OSt4VWFHcXFHRFJ2cWl5Kys4TGxlaHc0ZEZCOGZyM3Z2dlZjaElTSEYxcHMzSDI3YnRtM2ViUUVBQUFCUU1UQlVFaFZlM2p5Mk9uWHFLQ1ltUmhFUkVSb3dZRUNSUXlYMzdkdW5PblhxYVBMa3lhcGF0YXI2OXUyclZxMWE2UTkvK0lNa3FVYU5HaG8wYUpBR0RScWtkOTU1UjMvNHd4KzBjdVhLQWoxNWh3NGQwdkRodzlXOGVYUDkvUFBQNnRtenA1NS8vbmsxYmRyVXUyTGxxRkdqSkVsNzkrN1ZtMisrcVh2dXVVZVRKazNTOGVQSDllaWpqNnBQbno0bC92a0FBQURBL3dodXFOQjY5ZXFsZHUzYVNUb3puNnh6NTg0K3d4eHpjbkxrOFhqa2RydTliWGZlZWFmbXpadW53TUJBZGVuU1JmWHIxOWVnUVlOOFhyZDkrL1pLU1VuUnRHblQxS1JKa3dLaGJkYXNXZnJzczgvVXIxOC9kZXpZVVI2UFI4dVdMZk91V2psbXpCZ2xKaWJxd0lFRCt2VFRUM1hreUJFOStlU1Q2dEdqaHlwVnFxUWZmL3hSaXhZdDBzcVZLK1YwT3ZYZWUrK3hKUUFBQUFDQTB1VndPSXpENFRDbGFkdTJiZWJkZDkvMVBuNzExVmZOdDk5K2E5cTFhMmZHakJsVDZIUDI3OTlmN0d2bTV1WVdhRnV5WkluWnRXdVhPWHIwYUlGakxwZkw3Tml4dytUazVKaEpreWFacUtnb2s1Q1FZRnd1VjZHdm41NmVibGF0V2xWc0RaZEQzcitIdi8rN0FBQlVMTngvZ1AreC9GMEFVSmk4SDlLeHNiR2xkazJQeHlOSkJUYld4di8ycll1TGkrTm5CZ0NnMU9UOVBzRDlCMkNvSk9CRllBTUFBSUJkOFpzcUFBQUFBTmdjd1EwQUFBQUFiSTdnQmdBQUFBQTJSM0FEQUFBQUFKc2p1QUVBQUFDQXpSSGNBQUFBQU1EbUNHNEFBQUFBWUhNRU53QUFBQUN3T1lJYkFBQUFBTmdjd1EwQUFBQUFiSTdnQmdBQUFBQTJSM0FEQUFBQUFKc0w4bmNCUUhIQ3c4UDlYUUlBQUFEZ2QvUzR3WmFNTVZ2OFhRTUsyT0h2QWdBQUFDb3FldHhnUzA2bnM3Ry9hN2djSEE2SGthUzR1RGpMMzdVQUFBQ2c3S0xIRFFBQUFBQnNqdUFHQUFBQUFEWkhjQU1BQUFBQW15TzRBUUFBQUlETkVkd0FBQUFBd09ZSWJnQUFBQUJnY3dRM0FBQUFBTEE1Z2hzQUFBQUEyQnpCRFFBQUFBQnNqdUFHQUFBQUFEWkhjQU1BQUFBQW15TzRBUUFBQUlETkVkd0FBQUFBd09ZSWJnQUFBQUJnY3dRM0FBQUFBTEE1Z2hzQUFBQUEyQnpCRFFBQUFBQnNqdUFHQUFBQUFEWkhjQU1BQUFBQW15TzRBUUFBQUlETkVkd0FBQUFBd09ZSWJnQUFBQUJnY3dRM0FBQUFBTEE1Z2hzQUFBQUEyQnpCRFFBQUFBQnNqdUFHQUFBQUFEWkhjQU1BQUFBQW15TzRBUUFBQUlETkVkd0FBQUFBd09ZSWJnQUFBQUJnY3dRM0FBQUFBTEE1Z2hzQUFBQUEyQnpCRFFBQUFBQnNqdUFHQUFBQUFEWkhjQU1BQUFBQW15TzRBUUFBQUlETkVkd0FBQUFBd09ZSWJnQUFBQUJnY3dRM0FBQUFBTEE1Z2hzQUFBQUEyQnpCRFFBQUFBQnNqdUFHQUFBQUFEWkhjQU1BQUFBQW15TzRBUUFBQUlETkVkd0FBQUFBd09hQy9GMEFBQUFBSUVsaFlXRVBTV3BYU1B1NytSNXVjanFkaTBxdktzQWVDRzRBQUFDd0M1ZGxXWVBPYnN6ZjVuYTdPNVZ1U1lBOU1GUVNBQUFBdHVCME9qY2FZMUtLT1NYZDVYSjlXV29GQVRaQ2NBTUFBSUJkdUNUTkwrYjRtcDA3ZCthVVZqR0FuVEJVRXJpTUdKc1BBTUFsV3l5cGIyRUhqREVMU3JrV3dEWUlic0RseGRoOEFBQXV3Y21USnplRWhvYW1Td3JOMzI2TXlVaE5UVjNxcDdJQXYyT29KSEFaTVRZZkFJQkxzM3YzN3RQR21JVm50MXVXdFhiZnZuM1ovcWdKc0FPQ0czQjVNVFlmQUlCTFpJd3BNS1hBNC9Fd3pRQVZHc0VOdVB3V0YzV0FzZmtBQUp6YmtTTkgxa3ZLeU5lVWxadWJTM0JEaFVad0F5NnpreWRQYnBDVWZuWTdZL01CQURnL3YvNzZhNmFrL1BmTTZKMDdkNTd5VnoyQUhSRGNnTXVNc2ZrQUFGdzZqOGVULzE3S0h6NVI0UkhjZ0JMQTJId0FBQzVOVmxiV041S3lqVEU1dWJtNVVmNnVCL0EzZ2h0UUFoaWJEd0RBcFVsS1NqcHBqRmxoV2RhM2lZbUpxZjZ1Qi9BM2dodFFBaGliRHdEQXBUUEdSQmxqR0NZSmlBMjRnUkxqOFhnV0JnUUVkUDN2UTI0NkFBQy9jamdjMzBocTZlODZMb2JENFpqazd4ck9sekZtaTlQcGJPenZPbEQrME9NR2xCREc1Z01BYktaTWhyYXl4cktzZS8xZEE4b25ldHlBRXBLVWxIUXlMQ3hzaFdWWk5SaWJEd0N3aTlqWVdIK1hVRzZGaDRmN3V3U1VZd1Ezb0FRWlk2SWszZUR2T2dBQUFGQzJFZHhnYXc2SFk1V2toLzFkeDZVcVMyUHp6L0lmbDh2Vk1DRWg0WWkvQ3dFQUFLakltT01HdXl2em9hMk1xeFVZR1BpQXY0c0FBQUNvNk9oeFE1bkFlUHpTOTl4enoybkhqaDF5dTkySC9GMExBQUJBUlVlUEd3QUFBQURZSE1FTkFBQUFBR3lPNEFZQUFBQUFOa2R3QXdBQVFJbEpTVWtwOWpHQTgwTndBd0FBd0RsTm5EanhvcDczNktPUCtqenUwS0ZEa2VlZVBuMWF5Y25KQmRxUEhqMnF0TFMwQXUxWldWbEtURXowUGg0MWFwVGk0K01sblZuWWJQUG16UVdlczNQblRobGp2STgzYjk2czNidDMrNXdURXhPam5KeWNJdXNFL0lIZ0JnQUFnSE9hUFh1Mjkvc2ZmL3hSclZ1Mzl2bHEyclNwSk9uSko1OVV1M2J0dkY4NU9UaytqN096czMwZUwxKyszUHU2MzMvL3ZYcjE2dVVUM293eEdqWnNtTjUvLy8wQ05hMVpzMFpUcGt6eFBsNi9mcjJxVnEwcVNhcFNwWXJHamgycnNXUEg2dlRwMDk1ekprMmE1UE9jQXdjT3FGZXZYa3BLU3BJa0pTY25hOXk0Y1RwMTZ0U2xmbVRBWmNWMkFBQUFBQ2pVMXExYjlkZS8vdFg3dUdYTGxwS2t0V3ZYYXZYcTFUN241Z1czQlFzVytMUzNiOTllSzFhczhENXUxNjZkVnExYVZlajF3c0xDOVBqamoydnAwcVY2OGNVWEpVbHo1ODdWcVZPbkN1M3hXN1Jva2JwMTZ5WkpPbno0c0hKeWNuVHJyYmRLa3U2NDR3N05talZMMDZkUDkrbGhlL3Z0dC9YVVUwL3B6anZ2Vkt0V3JmVEVFMDhvSnlmSE80VHozWGZmVldSa3BHclVxSEVlbnhCUWVpeC9Gd0FVeCtGd0dJbDkzUHdoYng4M2w4dlZOQ0VoNFR0LzF3TUF1RFNYZWs4TkR3OHY5cmxObXpiVnBrMmJ2STg3ZHV4WTdPc0ZCd2Q3UTk3aXhZczFkdXhZU1pMSDQxRkFnTytnc0xQYnRtN2Q2cTJwU3BVcXNpeExIbzlIMmRuWkNna0pLZlI2Tjk1NG8rYk1tU05KK3U2Nzd4UWFHcXBCZ3diNW5IUGt5QkZkZDkxMTNzY3paODdVOWRkZlgrejd5Qzg4UEZ5U0ZCY1h4Ky9ZdU96b2NRTUFBTUFGYTkyNmRiSEhqeHc1NGhQa3pwYlhReWRKblRwMVVxZE9uU1JKRHovOHNLWlBuNjZiYnJySmV6dzhQRnpSMGRFRlFsbitJRGx5NUVqVnJsMWJ2WHIxT21mdFRabzBrU1Nmbmo5ampPNjU1NTRpZXdNQmZ5TzRBUUFBb0ZDdFc3ZVcyKzMyUHM0L1ZQTFVxVk0rd1N3dmVPWEp6YzFWNTg2ZFM2Vk90OXV0RFJzMmFQejQ4Y1dldDJqUklrMmRPbFZwYVdrRmVnK05NUVY2K2dBN0liZ0JBQUNnVUt0WHIxWjhmTHdhTkdpZysrKy9YMnZYcmkzeTNJVUxGL284cmxTcGtxS2lvb284UDMrUFczNzU1Nk9kcjQwYk4rckVpUlBxMTY5ZmdibHB4NDhmMStEQmd4VVJFZUg5eWh2UzJLNWRPKzk1THBlclFOczExMXlqV2JObVhYQTlRRWtndUFGbnljaklVSlVxVmZ4ZEJnQUFmdWR5dWZUeXl5OXIvZnIxNXp3M01URlJDeFlzME9qUm95V2Q2WEU3MXp5M1BJMGFOZkorNy9GNEN2VGVTVkt6WnMyODMvZnUzZHRuU09UY3VYUDEzSFBQYWUzYXRabzNiNTZ1dU9JS1NWSnFhcW82ZGVxaysrNjdyOURyNWg4VytmWFhYMnY4K1BFWFBLOE5LQzBFTnlDZkF3Y09hTnEwYVJvelpreWh4eE1TRXJSaHd3YTk5TkpMUHUxdXQxdk5talZUVEV6TU9ZZFplRHdlSlNZbXFuYnQycnIyMm1zdlcrMEFBRnh1UjQ4ZTlmWmc1ZVRrcUhYcjFycjIybXU5aTN5a3BhV3Bldlhxa3M1c0VSQVU5TDlmTFVlT0hPbXpoOXZaaTV0OCtlV1gzdS96Rmh2SnpjMVYwNlpOdFdIREJsMTU1WlUrenkxc2pwc2t4Y1hGYWNlT0hYcm5uWGRVdFdwVlRaMDZWUU1IRHBReFJtUEdqRkZFUklScTFhcFY3UHRNU2tyUzMvNzJOLzNwVDM5UzM3NTk5ZUtMTDZwdDI3Ym4vVGtCcFlIZ2hncHA1c3laV3JKa2lVL2IwcVZMTlhic1dQM3l5eS9xMHFXTFhDNlhzck96dFhqeFlsV3FWRW1TZE91dHQyck1tREhLeWNuUks2Kzg0bjJ1eCtOUlZsYldlWTJObnpScGtqNy8vSE4xNmRKRkF3Y09MUFNjUm8wYUZia3FWbjQ1T1RuRlR2eTJnNFlORzk1aVdWWTdwOVA1Z2I5ckFRQmNtRjI3ZHVuUW9VUDYvdnZ2RlJ3YzdMTUZ3Rk5QUGFXbm4zN2FPOFR3cXF1dTBodHZ2T0U5ZnZiRzIyY3I3UGpPblR0MTAwMDMrWVMyNHVUbTVtcmN1SEhxM2J1M3FsZXZybTdkdXFsUG56NmFQbjI2amgwN3BveU1EUFh0Mjlmbk9SNlB4L3Y5bmoxN3RHREJBc1hGeFduMDZORnlPQng2N0xISDlOcHJyMm5idG0wYU9uVG9lZFVCbEFhQ0d5cWs3dDI3cTE2OWVucjk5ZGUxZXZWcUJRVUY2Wk5QUGxGUVVKQldyRmlockt3czllM2JWeEVSRWQ3UUprblZxbFhUcEVtVDFMZHZYM1hxMUVsMTZ0U1JkS2JITFRBdzhKelgvZmpqajdWbXpSck5uejlmdzRZTjA4Y2ZmNnllUFhzV2VtNTBkUFE1WDYrbytRSCsxckJodzlzREFnSWVOY1owdFN6cm52ODJFOXdBb0l4WnZYcTFIbnZzTWIzeHhodHl1OTFLU1VueDlzQU5HREJBQXdZTUtQQ2MvSFBFenVmWWl5KytxTWNmZjF5U05HdldMTFZwMCthODY1czRjYUpDUWtMVXBVc1hTVkpnWUtENjl1MnJQbjM2S0RBd1VETm16UEM1UDZla3BHam8wS0dxVTZlT0preVlJR09NR2pWcXBGZGZmZFg3eDllYU5XdnFndzgrMEhmZnNSTU83SVhnaGdwcng0NGRhdE9tallLQ2dwU1FrS0FWSzFZb1BUMWQ3ZHUzVjFaV2xrNmRPcVZqeDQ1cDl1elpQaHVIWG4vOTlWcTRjS0ZQNzFwdWJxNk1NVVVHdUt5c0xJMGJOMDRKQ1FtYVBuMjZhdFdxcFgvODR4L3EzNysvOXUvZnI4akl5QUx6NmpadjN1enpsOHV6ZmZycHA1ZmhVN2g4R2pSb1VEOGdJS0M5WlZsZEpmMWVraXlMYld3QW9DemJ0V3VYSmt5WW9ENTkrbWptekpucTJiT25UcHc0NFhPdnk3di91ZDF1MWFsVHA4amw5TVBEdzR0ZGFuL1dyRm42L3Z2dk5XTEVpUE9xYmNtU0pWcTNicDFtenB5cDlQUjB4Y1RFYU9YS2xUcDgrTERlZXVzdFpXZG5hOENBQWFwWHI1N2F0R21qUm8wYXllbDA2cFpiYnRHVUtWTTBjK1pNZmZubGwvcjY2NjgxWWNJRTd6MHIvL3VwVzdldVB2amdnL1A2NHl3QVZHZ09oOE00SEE1VEVucjI3R2wyNzk1dGpERW1NelBUSEQ5KzNMUnExY29ZWTh6RER6L3NQUyt2N2ZYWFh6Y3RXclF3TFZxMEtQQmFodzRkTWc2SHcremR1N2ZBc2UrKys4NTA3TmpSREJvMHlLU25wL3NjTzMzNnRIbnJyYmRNMjdadHpmTGx5NDNMNVRMR0dIUFBQZmVjMTN0bzBxVEplWjEzTWJwMTYyWWNEb2U1Kys2N214VHh6Mk0xYU5BZ0xDd3NiRmhZV0ZoUzNyOVZVVitsK2g4T0FLQ0FpN21uSGp4NHNOQjJ0OXR0Y25OenplblRwMDEyZHJiM0t6YzN0OGpYV3JKa1NaSEhmdnp4UjlPcVZTdXphOWV1UW84N0hBNlRrWkhoMC9iTEw3K1l2WHYzbXFTa0pIUGZmZmVaL3YzN216VnIxbmp2cGNZWWs1V1ZaZWJPbldzaUlpTE10R25Uak52dE5tNjN1OERyNTM4dldWbFo1dlRwMHlZbko2ZlFjNHZEUFE4bGlSNDNWRWdwS1NtS2o0L1hrQ0ZEdkcyTEZ5OHU5amw1QzVia0xTR2MzNEVEQnlTZFdWSHJsbHR1OGJaUG1EQkI2OWF0MHdNUFBLQzFhOWNXdWtxV0pIWHQybFgvL09jLzVYUTZOV3pZc0F0OU82VXBvRUdEQnZkWWx0WEJzcXl1bG1YZGNyNVA1RVlHQUdYUGpUZmVXR2g3UUVEQUJlOTVsamNjc2pDMzMzNjdsaTFiVnVUODd1WExsNnR5NWNvK2JmazM2RjY3ZHExM0pjbjhycnp5U2ozOTlOTjYrdW1uaTYwdC82SXFnRjN4WHlrcXBGV3JWc25qOFhqRFdsNmdTa3RMVStmT25YWDgrSEh2cHFGcGFXbm5mRDJuMDZrR0RScm8yMisvMVdPUFBlWnQ3OTY5dTE1KytXVUZCd2ZydGRkZUsvWTF1blhycHB5Y25BTHQ5OXh6ajBKRFE3MlAwOVBUdFczYnRuTy95UklTRUJBUUtxbVdaVmtGNzVBQUFGeWs0aGJscWwyN2RySFBMU3kwQWVVTndRMFZVa3hNVElHL0l1Yms1S2htelpxS2lvcFN1M2J0dkp1R3RtN2R1dERYU0U5UFYzSnlzdXJXcmF1dnYvNWFrWkdSR2pGaWhGSlRVM1gxMVZkTGtuZTUvNVl0VzU2enByVnIxeGE2aWxhVktsVjhOanpOdjQrTkgzaWNUdWNhU1dza1dXRmhZUTlJNm1KWjFpT1NiaTd1aVhGeGNVeDRBd0EvWXVRRFVMWVIzRkFoalJ3NVVuLys4NTk5MnRMVDB4VWNISHhlejkrelo0OWVmZlZWdmZUU1M5cS9mNzhDQXdQVnFGRWp0V25UUmpObXpOQ2dRWU44ems5TFM5T1dMVnNLbmR6c2RydDE3NzMzWHZ5YjhSL2pkRHBqSk1WSTB0MTMzOTA0TUREd0djdXlIcFgwRy8rV0JnQW9DOWpiRkRoL0JEZFVTRGZjY0VPQnRqMTc5aWdsSmFYWW9aSlpXVm1TcEpkZmZsa2pSNDdVcmJmZXFpNWR1bWo0OE9HeUxFdmR1blZUUkVTRUhuamdnY3NXeGpJeU1ueDYvYzQzWEphMmhJU0V6WkkyUzNxNVljT0dEUU1DQXJwS2VsVFNuZjZ0REFCZ1Z4VnRiMVBnVWhEY1VLSGxoYk02ZGVvb0ppWkdFUkVSR2pCZ1FKRkRKZmZ0MjZjNmRlcG84dVRKcWxxMXF2cjI3YXRXclZycEQzLzRneVNwUm8wYUdqUm9rQVlOR3FSMzNubkgyMzRwSG4zMFVZMGNPZktTWDZjMGJkKytmYnVrN1pLRzNIWFhYWGNHQlFWMTlYZE5BQUI3cVNoN213S1hDOEVORlZhdlhyMjhHNEVtSnllcmMrZk9takZqaHZkNFRrNk9QQjZQM0c2M3QrM09PKy9VdkhuekZCZ1lxQzVkdXFoKy9mb0Zoa1cyYjk5ZUtTa3Btalp0bXBvMGFlSWRIdm53d3c5ZlZKMW5oN1lqUjQ0b05EUlVxYW1wWldJVnJCMDdkdndncWVnTjZRQUFGVXBGMk5zVUtBbjIvNjBQS0NGNW9VMlNEaDQ4cUE0ZE91ZzN2emt6TmV2dXUrL1cxcTFiTldiTUdMVnExY3JuZVhsREZkOTk5MTNkZkhQaDYzRjA2OVpOenp6empEZTAzWHZ2dlpvNmRXcWhTeWQ3UEI3OTVTOS9PZSs2Ky9YcnA2TkhqeW9vS09pY3l4c0RBR0FubXpkdjF0aXhZMVczYmwxOSt1bW5xbGF0bWlTcGV2WHErdmpqanpWdTNEaEZSRVNvWDc5K2F0ZXVuZmMrMnJoeFk2MWV2ZHFmcFFOK3h5cHZzTFc4RmJCaVkyTkw5RG9lajBlU0xuaFBtdkxzdWVlZTA0NGRPK1J5dVpvbUpDUjg1Kzk2QUFDWHByVHVxVVU1ZTIvVG9uVHQybFhMbGkyVHcrSFFzR0hEMUtoUkkyM2R1dldjcjkrMGFWTy96M0hMMit1VmxaUlJFdWh4QTBSZ0F3Q2dwSlhIdlUyQjBrUndBd0FBUUlrcmgzdWJBcVdLNEFZQUFJQlNVMDczTmdWS0hNRU5BQUFBWlVKWjJkc1VLQWtFTndBQUFKUUpaWEZ2VStCeUliZ0JBQUNnVkZYVXZVMkJTOEYvNFFBQUFDZzE3RzBLWEJ5Q0d3QUFBRXJOQng5OFVPU3hnSUFBVFpreXhhZXR1RDNjb3FLaUxsdGRnTjJ4ZVJVQUFBQUEyQnpCRFFBQUFBQnNqdUFHQUFBQUFEYkhIRGVVQ2VIaDRmNHVBUUFBQVBBYmV0eGdhOGFZamY2dW9ZSTdabG5XQVg4WEFRQUFVTkhSNHdaYmN6cWQ5L3U3aGt2aGNEaU1KTVhGeFZuK3JnVUFBQUJsRnoxdUFBQUFBR0J6OUxnQkFBQlVJTXdiQjhvbWV0d0FBQUFxQUdQTUZuL1hVRUhzOEhjQktKL29jUU1BQUtnQW5FNW5ZMy9YY0tHWUt3NzhEejF1QUFBQUFHQnpCRGNBQUFBQXNEbUNHd0FBQUFEWUhNRU5BQUFBQUd5TzRBWUFBQUFBTmtkd0F3QUFBQUNiSTdnQkFBQUFnTTBSM0FBQUFBREE1Z2h1QUFBQUFHQnpCRGNBQUFBQXNEbUNHd0FBQUFEWUhNRU5BQUFBQUd5TzRBWUFBQUFBTmtkd0F3QUFBQUNiSTdnQkFBQUFnTTBSM0FBQUFBREE1Z2h1QUFBQUFHQnpCRGNBQUFBQXNEbUNHd0FBQUFEWUhNRU5BQUFBQUd5TzRBWUFBQUFBTmtkd0F3QUFBQUNiSTdnQkFBQUFnTTBSM0FBQUFBREE1Z2h1QUFBQUFHQnpCRGNBQUFBQXNEbUNHd0FBQUFEWUhNRU5BQUFBQUd5TzRBWUFBQUFBTmtkd0F3QUFBQUNiSTdnQkFBQUFnTTBSM0FBQUFBREE1Z2h1QUFBQUFHQnpCRGNBQUFBQXNEbUNHd0FBQUFEWUhNRU5BQUFBQUd5TzRBWUFBQUFBTmtkd0F3QUFBQUNiSTdnQkFBQUFnTTBGK2JzQUFBQUFRSkxDd3NJZWt0U3VrUFozOHozYzVIUTZGNVZlVllBOUVOd0FBQUJnRnk3THNnYWQzWmkvemUxMmR5cmRrZ0I3WUtna0FBQUFiTUhwZEc0MHhxUVVjMHE2eStYNnN0UUtBbXlFNEFZQUFBQzdjRW1hWDh6eE5UdDM3c3dwcldJQU8yR29KSEFaT1J5T2ZwSW1GOUp1OHI0M3hveDFPcDJ2bDJwaEFBQ1VIWXNsOVMzc2dERm1RU25YQXRnR1BXN0FaWlNibTd2eVhPZDRQSjdQUzZNV0FBREtvcE1uVDI2UWxINTJ1ekVtSXpVMWRha2ZTZ0pzZ2VBR1hFYUppWWsvUzNJV2MwcFNmSHo4enRLcUJ3Q0FzbWIzN3QybmpURUx6MjYzTEd2dHZuMzdzdjFSRTJBSEJEZmdNalBHRk5talpveGhRalVBQU9kZ2pDbXczTC9INDJFTEFGUm9CRGZnTWl0dXRTdkxzdWFVWmkwQUFKUkZSNDRjV1M4cEkxOVRWbTV1THNFTkZSckJEYmpNRWhNVGR4bGp2ais3M1Jpek55NHVMdFlmTlFFQVVKYjgrdXV2bVpMeXoyZUwzcmx6NXlsLzFRUFlBY0VOS0FIR21ObG50MW1XZGM2RlN3QUF3QmtlanlmL1BEY1dKVUdGUjNBRFNvRGI3VjV4ZHB2SDQyR1lKQUFBNXlrcksrc2JTZG5HbUp6YzNOd29mOWNEK0J2QkRTZ0JpWW1KaVpMMjVEMDJ4aHpjdm4zN3YvMVlFZ0FBWlVwU1V0SkpZOHdLeTdLK1RVeE1UUFYzUFlDL0VkeUFrdU1kTG1sWjFpcC9GZ0lBUUZsa2pJa3l4akJNRXBCaytic0FvTHh5T0J6aGtyWkprdHZ0YmhrZkg3L096eVVCQUNCSityLy8rNy9LMTF4elRYdkxzaDZ6TE9zK1NiVWtoZmk3cmpJbXl4aHpXTkozeHBnVnVibTVYN0NBQ2tvU3dRMG9PWmJENGRodmpBbDJPcDIxSkJsL0Z3UUFxUENzQmcwYWRBME1ESnp3LyszZGZYUlU1WUhIOGQrVEZ6QWhRWVJBRFBJU2g3UnVpaUF6QVRURlV3Nndyb2l3cVBHSUNJS2FwYWRRUlpGUzJiNXNnYTZDZ0liRkU1ZW1lTFJpbzZkUXUyb1FrQlhSb21XRlpBTGx6UllDMVBKYXdRUkNNQU81ei81QlNSa0JUU0NUZTJmeS9aekRPWGZ1eTl6ZkVDRDhjcC83WEVsWHV4MG14aHh4SE9mZnk4dkxGNHZ2K1lpQUJMY0RBREhNV210Zk1jWlEyZ0FBcnV2U3BVdFN4NDRkRnh0ajdwT2szcjE3YStqUW9lclhyNTh5TWpLVWxKVGtkc1NvOHNVWFgralFvVVBhdUhHalZxMWFwWEh1L0ZnQUFCWTVTVVJCVk5MUzBnNXhjWEZGZnI5L1JGMWQzZWpObXplZitQcDNBUnFPSzI1QUJQWHUzZnVtaElTRUs4dkt5bGE1blFVQTBISmxabVplY2RWVlYvM09HRE8wUTRjTytzbFBmcUx2Zk9jN2JzZUtLUnMyYk5ETW1UTjE0TUFCV1dzL09uVG8wQzEvZng0ZDBDUW9ia0JreGVuTTM3TTZ0NE1BQUZvdXY5Ky8yQmlUbjVtWnFhS2lJblhvME1IdFNER3BxcXBLa3laTjBvNGRPMlN0ZlQwWURPYTVuUW14ZytJR0FBQVF3L3grZjU0eFpsbGFXcHFLaTRzcGJSRldWVldsc1dQSGF2LysvWEljNTd2bDVlVy9kRHNUWWdQRkRaN2w5L3YvenhqVDMrMGNMWjIxOW5OcmJhQzh2SHlQMjFrQUFJM1RzMmZQbE5hdFcvL1pHSE4xWVdHaGJyenhScmNqdFFoYnQyN1ZBdzg4SU1keGpqaU9rMVZlWGw3cGRpWkVQNTdqQnMraXRIbURNZVlxWTh3b3QzTUFBQm92TVRGeG9xU3Jod3daUW1sclJqMTc5bFJlWHA0a2RUREcvTlR0UElnTnpDb0p6eXN0TFhVN1FvdjErT09QNi8zMzM1ZTE5aE8zc3dBQUdpY3pNL01LWTh3UGpER2FNR0dDMjNGYW5ERmp4bWpac21XeTFqN1F1WFBubnpKUkNTNFhWOXdBQUFCaVVMdDI3WVlZWXpyZGROTk55c3JLY2p0T2k5TzFhMWNOSFRwVXhwajJuVHAxdXNmdFBJaCtGRGNBQUlBWVpJeTVRNUtHRGgzcWRwUVc2K3p2dlRIbVRwZWpJQVpRM0FBQUFHSk16NTQ5VzBtNk95RWhRUU1IRG5RN1Rvdmw5L3VWbUpnb1k4eWdyS3lzMW03blFYU2p1QUVBQU1TWWhJU0VQc2FZZHRuWjJVcE5UWFU3VG92VnBrMGI5ZXZYVDVKUzI3UnBRNFBHWmFHNEFRQUF4QmhqVExZazllalJ3KzBvRi9UdXUrK3FzTER3dlBWMzNYV1hITWRwMEh2azV1WTJkYXlJNk5Xcmx5VEpHTlBYNVNpSWNzd3FDUUFBRUdQaTR1SnVrT1RKU1Vtc3RWcThlTEdtVFp0MjNyYTllL2ZLV2h1MjdyYmJicnZnKzRSQ29RdHVtemx6cHZyMzk4NFRoVEl6TXlWSnhwanIzVTJDYUVkeEF3QUFpREhXV3I4eFJ0LzR4amZjam5LZTVjdVh5K2Z6cVUrZlB0cXpaNDhlZXVpaHNPMjMzSEpMMk9zMWE5WmM4SDF5YzNPMVlzV0tpT1ZzS2wyN2RwVWtHV091Y3prS29oekZEUUFBSU1ZWVk3cEtVc2VPSGQyT0VxYXlzbEl2dnZpaWlvcUt0R1RKRW0zYnRpMnNtT1hrNUdqMTZ0V0tqNDkzTVdYVGF0ZXVuU1RKV3R2SjVTaUljaFEzQUFDQTJOTlJrbEpTVXR6T0VhYWtwRVNIRHg5V2ZuNitxcXFxOU5wcnJ6WG91TnpjWEhYcUZONTdUcDA2cFpFalI5YS8zcmR2bnpadTNOaWtlWnRDY25MeTJjV3IzTXlCNkVkeEF4cGg1Y3FWR2pSb2tGcTNidHlNdnR1M2I5ZExMNzJrcDU5K3VuN2R4eDkvcktsVHArclpaNTg5TytNVUFBQk5KVW55WG5ITHk4dlR5SkVqTlgzNmROMS8vLzFLVDAvWDRNR0R3L1k1ZDZoa1lXR2hzck96SlVsdnZQRkcySDY1dWJsaDY3dzZXVWxTVXBJa3lSakQ0d0J3V1NodVFBTlphN1ZpeFFxOS9mYmJLaWdvMEoxMzNxbWpSNC9XYjYrdHJRMHJkT3ZXcmF0ZlhydDJyVHAwNkZEL3VycTZXblBtek5FZGQ5eWhlZlBtNlZlLytsWDlQK3dBQURRQkkwbkdHTGR6aEVsS1N0TFNwVXVWbUppb3ZMdzhTUmUvaHkxV2VPMXJnT2hGY1FNYXlCaWoyYk5uYTh5WU1YcjU1WmYxNXB0djFtOExoVUxLemMwTksydm5Xcmx5cGViT25WdS83eE5QUEtHQkF3ZnEwVWNmMWZ6NTh6VjE2bFFWRkJRMCtrb2VBQUFYY1ZKU2FuVjF0ZHEzYis5Mmxub1ZGUlY2NXBsbjVQZjdOVzdjT0NVbkoydlJva1VYblRueTNNbEhoZzhmWHI5ODdOZ3hoVUloRFJreXBQNEhuNkZRS0xMaEwxRk5UWTBreVZwYjYzSVVSRG1LRzlBSXljbkpXckJnZ2RMVDB6Vjc5bXlscEtUb2tVY2VDZHVucHFaR2p6MzJtSjUvL25rbEpDUm93NFlOT25Ma2lLNjc3anBWVmxacTJyUnA2dEtsaXlaUG5peEpldnp4eHpWcjFpdzkrT0NEZXZMSkozWHR0ZGU2OGRFQUFESEVXdnVaTVNiMStQSGpuaXB1S1NrcEdqdDJySHcrbjN3K243cDM3eTVKT256NHNFcExTOFAyUGZjMmd2bno1MnZBZ0FHU3pveG9LU29xMHZidDI1V1ZsYVZaczJZcFBUMWRIMzc0WWZOOWtFWTRlZkxrMmNWS04zTWcrdkVBYnFDUnVuZnZyaXV1dUVKRGh3NVZjWEd4ZHUvZUhiYjk5ZGRmVitmT25aV1FjT2JuSWkrOTlKSWthZGV1WFJvMWFwUUNnWUIrOXJPZjFRK2RpSXVMMDR3Wk16UnMyRENOSHo5ZWUvYnNhYzZQQXdDSVFjYVlUeVhweUpFamJrY0owNmxUSnozODhNTWFObXlZZkQ2Zi92U25QelhvdUFFREJxaW1wa2F6Wjg5V2NYR3hubnZ1T1NVa0pPaUpKNTdRbENsVDlQNzc3OWNYTzYrcHFxbzZ1L2czTjNNZytsSGNnQVlxS0NqUTRNR0Q2MjkrOXZ2OUdqVnFsQllzV0ZDL1QwMU5qWDd6bTkvbzRZY2ZsaVJ0MkxCQmYvdmJtWCtucjczMldqMzc3TE9hT0hHaWNuSnl3dDY3WDc5K0dqdDJyRXBLU3VvZjFBa0F3S1d5MXBaTDBwLy8vR2UzbzRTcHFLalFDeSs4b0VtVEptbnc0TUZoMzBNdkpoUUthZG15WlJvOWVyUzZkZXVtd3NKQ1hYbmxsWklrbjgrbmhRc1hxcmk0V0pNblQ5Ym16WnNqL1JFYTdkTlBQNVVrV1dzYjFsS0JpMkNvSk5CQVU2Wk0wWlFwVThKbXJabzBhWklPSGp4WS96b3BLVWtGQlFWS1MwdVRkR2JhNDhjZWUwdy8vT0VQRlJjWHA1NDllMzdsT2RxMmJSdVo4QUNBbG1hVEpPM2N1ZFB0SEdIMjd0MnJvMGVQYXRTb1Vab3paMDdZOTcwdjMrZm1PSTVPbno2dGNlUEdxVmV2WGxxOGVQRUZuMHVYbHBhbVJZc1dxYVNrUkRObXpOQzhlZlBVbzBlUGlIK1doam83a3NZWXM4WGRKSWgyRkRmZ0VtemF0RW5mKzk3M3psdi83VzkvTyt6MWIzLzdXM1h1M0Rsc1hTZ1VVcXRXclNLYUR3RFE0bTJYemx6aDhwSkJnd1pwMEtCQjU2MS8vdm5uZGVPTk40YXQyN0JoZ3hJU0VyUmt5UklsSmlhZWQ4eDk5OTFYdjJ5TTBZZ1JJelJpeElpbUQzMlp0bTdkZW5iUmV3K1pRMVNodUFHWDRJWWJidEFmL3ZDSCt0ZG5aNVU4ZDkzRmZQcnBwMHBQVDQ5a1BBQkFDM2Y4K1BHeXRtM2JIdCs2ZFd0cVRVM051UStCOXFRdmx6YnBINU9UWEtpMFNUcHZjakF2K3VLTEw3UisvWHBKcWpsMDZORDdidWRCZE9NZU4rQVMxTlhWYWUzYXRaZDA3RWNmZmFUZXZYczNiU0FBQU02eGMrZk9XbXZ0NzA2ZE9xVVBQdmpBN1RndFZubDV1VUtoa0t5MWEvZnYzMS9qZGg1RU40b2IwQWluVHAxU1hWMmRIbnp3d1hPSFBqUllUVTJOaW91TGRmdnR0MGNnSFFBQS8yQ3RmVjJTVnExYTVYYVVGdXVkZDk2UkpGbHIvOGZsS0lnQkZEZWdFVFp2M3F6VTFGUjk5N3ZmMWZlLy8vMUdIV3V0MVk5KzlDTjk4NXZmdk9DUUVBQUFtdExodzRkWFcycy9YN2R1bmY3eWw3KzRIYWZGT1hqd29ONTY2eTFKT25ieTVNblgzTTZENkVkeEF4b2hKeWRIUzVjdTFjMDMzeHkyUGk0dVRzT0hENy9vY1JNbVRKQXhScU5IajliUGYvN3o4N1pQblRxMXliTUNBRnEydncvTkszQWNSMFZGUlc3SGFYRmVmZlZWT1k0alNVcysrZVNUNDI3blFmU2p1QUdOMUw1OSsvUFdKU1FrYU9iTW1SYzladno0OFpMTzNIeDlvU24vNzczMzNxWUxDQURBMzFscm43UFdIbDIxYXBVbm4zRVdxM2J1M0tuaTRtSkpxakxHekhBNURtSUV4UTBBQUNCR2xaZVhWeHBqSG5VY1J6Lys4WTlWVlZYbGRxU1lWMTFkcmVuVHA1KzkyamFqdExUME03Y3pJVFpRM0FBQUFHSllXVm5aSzVKK3MzLy9mazJhTklueUZrSFYxZFdhTW1XS2R1L2VMVW1yeXNyS0ZyaWRDYkdENGdZQUFCRGpEaDQ4K0tDMTlxTWRPM1pvekpneEtpOHZkenRTek5tMmJadkdqeCt2c3JJeVdXczMxZGJXM3UxMkpzUVdIc0FOQUFBUTQvYnYzMStUbHBiMkwvSHg4VXNQSERod1czNSt2bTYrK1dhTkdERkMyZG5aU2t0TFUrdldyZDJPR1ZWQ29aQ09IRG1pSFR0MmFQbnk1WHJ2dmZja1NkYmFENnFxcXY2MW9xS2kydVdJaURFVU53QUFnQlpnOCtiTkp5VGRIZ2dFSHBQMDQzWHIxblZZdDI2ZDI3RmlTWldrZWNGZzhDbEoxdTB3aUQwTWxRUUFBR2c1YkZsWldVRnRiVzJtcElldHRTdXN0WCtWOUlYTHVhS090YmJXV3J0ZjBqdlcycW1PNDJTV2xaVTlLVW9iSW9RcmJnQUFBQzNNMXExYnF5VVYvdjBYZ0NoQWNZUG41ZVRrdUIwQkFBQUFjQlZESmVGbFc5d09BRW5TTWNkeHRyc2RBZ0FBQUFBaUloQUkyRUFnd0ZoM0FBQUFYQmF1dUFFQUFBQ0F4MUhjQUFBQUFNRGpLRzRBQUFBQTRIRVVOd0FBQUFEd09Jb2JBQUFBQUhnY3hRMEFBQUFBUEk3aUJnQUFBQUFlUjNFREFBQUFBSStqdUFFQUFBQ0F4MUhjQUFBQUFNRGpLRzRBQUFBQTRIRVVOd0FBQUFEd09Jb2JBQUFBQUhnY3hRMEFBQUFBUEk3aUJnQUFBQUFlUjNFREFBQUFBSStqdUFFQUFBQ0F4MUhjQUFBQUFNRGpLRzRBQUFBQTRIRVVOd0FBQUFEd09Jb2JBQUFBQUhnY3hRMEFBQUFBUEk3aUJnQUFBQUFlUjNFREFBQUFBSStqdUFFQUFBQ0F4MUhjQUFBQUFNRGpLRzRBQUFBQTRIRVVOd0FBQUFEd09Jb2JBQUFBQUhnY3hRMEFBQUFBUEk3aUJnQUFBQUFlUjNFREFBQUFBSStqdUFFQUFBQ0F4MUhjQUFBQUFNRGpLRzRBQUFBQTRIRVVOd0FBQUFEd09Jb2JBQUFBQUhnY3hRMEFBQUFBUEk3aUJnQUFBQUFlUjNFREFBQUFBSStqdUFFQUFBQ0F4MUhjQUFBQUFNRGpLRzRBQUFBQTRIRVVOd0FBQUFEd09PTjJBQ0NXQkFLQmh5VTk5MVg3V0d0bkI0UEJIelZUSkFBQUFNUUFycmdCVGVqVXFWTnZmOTAranVQOHVqbXlBQUFBSUhaUTNJQW05TWMvL3JGQ1V2QXJkdmxrMDZaTlc1c3JEd0FBQUdJRHhRMW9ZdGJhaTE1UnM5WXViODRzQUFBQWlBMFVONkNKblQ1OStxTGx6QmhUM0p4WkFBQUFFQnVZbkFTSUFML2Z2OVVZODYxejExbHJkd2VEUVo5Ym1RQUFBQkM5dU9JR1JJQzE5cFV2cnpQR2ZPM0VKUUFBQU1DRlVOeUFDS2lycXl2NThqckhjUmdtQ1FBQWdFdkNVRWtnUWdLQndFNUpQU1RKV3Z2WFlERFkxZVZJQUFBQWlGSmNjUU1pcDM2NHBERm1oWnRCQUFBQUVOMG9ia0RrdkhWMm9hNnU3bFUzZ3dBQUFBQUFMc3dFQW9HLytQMytnMkpZTWdBQUFDNURndHNCZ0JobXJiV3ZHR015SkZtM3d3QUFBQ0I2VWR5QUNLcXJxM3N6SVNIaFNyZHpBQUFBQUFBdUxrNVN2TnNoQUFBQUFBQUFBQUFBQUFBQUFBQUFBQUFBQUFBQUFBQUFMZ1hQbGtMTXlzek12S0o5Ky9aM1cydnZOc2JjS0ttaldzQkVJZFphSzZuS0dMTkYwbHQxZFhXLzNyUnAwejYzY3dFQUFPRFNVZHdRay94Ky96OUxldEVZMDhYdExCNXcwaGp6SDZXbHBmUGREZ0lBQUlCTFEzRkR6UEg3L1JPTk1jOUppci9oaGh0MDU1MTNxbi8vL2twTFMxTjhmTXhmY0pPMVZzZU9IZE9XTFZ0VVVsS2kxYXRYeTFvcmErMXZnOEhnS0VsMWJtY0VBQUJBNDFEY0VGUDY5T2x6dXpIbXpiaTR1TGhwMDZicG5udnVrVEV0KzQvNXRtM2I5TWdqajZpeXNsTFcya1hCWUhDaTI1a0FBQURRT0MzN2Y3U0lLYjE3OSs0VUh4Ky94UmpUY2Y3OCtSbzBhSkRia1R6andJRUR1dSsrKzFSVlZlVVlZMjR2S3l0YjZYWW1BQUFBTkZ5YzJ3R0FwaElmSHovWEdOTng3Tml4bExZdnljakkwTk5QUHkxalRKeWtRdkYzSHdBQUlLckUvZzAvYUJHdXYvNzZydkh4OGI5czE2NWRmRUZCZ1JJVEU5Mk81RG5YWEhPTjl1elpvMTI3ZGwyVmtaR3gvOENCQTZWdVp3SUFBRUREOEZOM3hJUldyVm85WVl4cE5XSENCQ1VsSmJrZHg3UHk4L01sU2RiYVIxMk9BZ0FBZ0VhZ3VDRW1XR3VIUzlLdHQ5N3FkaFJQNjlHamgzdytuNHd4MlRrNU9UM2N6Z01BQUlDR29iZ2g2dm45L3I3R21PN1oyZGxxMzc2OTIzRTh6UmlqWWNPR1NaSnhIT2ZmM000REFBQ0FocUc0SWVvWlkyNlZwSUVEQnpiTCtkNTk5MTBWRmhhZXQvNnV1KzZTNHpnTmVvL2MzTnltanRWZ09UazVaeGUvN1ZvSUFBQUFORXFDMndHQXkyV3Q3V1dNa2MvbmE0NXphZkhpeFpvMmJkcDUyL2J1M1N0cmJkaTYyMjY3N1lMdkV3cUZMcmh0NXN5WjZ0Ky9mOU9FdllocnJybm03Q0pESlFFQUFLSUV4UTFSenhqelQ1TFVyVnUzaUo5citmTGw4dmw4NnRPbmovYnMyYU9ISG5vb2JQc3R0OXdTOW5yTm1qVVhmSi9jM0Z5dFdMRWlZam0vU3Z2MjdkV21UUnRWVjFkM3pzckthcnR6NTg1anJnUUJBQUJBZzFIY0VQV3N0UjJOTVJHL3Y2MnlzbEl2dnZpaWlvcUt0R1RKRW0zYnRpMnNtT1hrNUdqMTZ0V0tqL2YyVXphTU1jckl5TkRPblR0TmFtcHFGMG5iM000RUFBQ0FyMFp4UTlRenhxUktpdmhqQUVwS1NuVDQ4R0hsNStlcnFxcEtyNzMyV29PT3k4M05WYWRPbmNMV25UcDFTaU5IanF4L3ZXL2ZQbTNjdUxGSjgzNlYxTlJVU1ZKY1hCeXp1UUFBQUVRQmlodGlRYklrdFc3ZE9xSW55Y3ZMMDhpUkl6VjkrblRkZi8vOVNrOVAxK0RCZzhQMk9YZW9aR0Zob2JLenN5VkpiN3p4UnRoK3VibTVZZXVhZTdLU05tM2FuRjI4c2xsUERBQUFnRXRDY1VQVXM5YWVOTWFrMU5iV0tqazVPV0xuU1VwSzB0S2xTNVdZbUtpOHZEeEpGNytIemV0cWFtb2tTWTdqSEhjNUNnQUFBQnFBNG9hb1o0dzVMaW5sNU1tVEVTMXVGUlVWZXVhWlorVDMrelZ1M0RnbEp5ZHIwYUpGRjUwNTh0ekpSNFlQSDE2L2ZPellNWVZDSVEwWk1xUitlR2NvRklwWTdnczVmdnhNWDNNYzUwaXpuaGdBQUFDWGhPS0dXUENacEl6S3lrcDE2TkFoWWlkSlNVblIyTEZqNWZQNTVQUDUxTDE3ZDBuUzRjT0hWVnBhR3JadnYzNzk2cGZuejUrdkFRTUdTSkxXclZ1bm9xSWliZCsrWFZsWldabzFhNWJTMDlQMTRZY2ZSaXozbDFscmRlalFJVmxycmVNNCs1dnR4QUFBQUFCYUxyL2Z2elFRQ05nMWE5Ylk1bEpiVzJ2THk4dXR0ZFlHQW9IenR2ZnQyemZzOVlrVEoreFRUejFsSjA2Y2FDc3JLKzFOTjkxa2QrM2FaVWVQSG0zWHJsM2JMSm5QT25yMHFBMEVBallRQ0ZEYUFBQUFva1NjMndHQUp2Qkg2Y3hReGtpcXFLalFDeSs4b0VtVEptbnc0TUZhc0dEQjF4NFRDb1cwYk5reWpSNDlXdDI2ZFZOaFlhR3V2UExNZkNBK24wOExGeTVVY1hHeEprK2VyTTJiTjBjMC8xbjc5dTA3dTdpcldVNElBQUNBeThaUVNVUTlhKzMvR21ObS92NzN2MWQrZm43RXpyTjM3MTRkUFhwVW8wYU4wcHc1YzlTMmJkdjZiVisrejgxeEhKMCtmVnJqeG8xVHIxNjl0SGp4WW5YczJQRzg5MHhMUzlPaVJZdFVVbEtpR1RObWFONjhlZXJSbzBmRVBvTWtCWU5CU1pLMTl1T0luZ2dBQUFBQXp1WDMrLzhhQ0FUczU1OS8zcXpERHEyMWR2MzY5ZWV0Ky9qamo2MjExb1pDb1FzZXMzRGh3b2htdWhqSGNleTk5OTVyQTRHQTQvZjd2K1gyMXcwQUFBQkFDeElJQklvQ2dZQmR0bXlaSzRVb1d1emV2ZHNHQWdIcjkvcy9jZnRyQmdBQWdJYmpIamZFaXJtU1R2M2lGNzlRYlcydDIxazg2K1dYWDVZa0dXUCsyK1VvQUFBQWFJUjR0d01BVGVIQWdRTkhyNzc2Nm0rZFBIbnkrdmo0ZVBYdDI5ZnRTSjZ6YWRNbXpaMDdWOWJhdndhRHdmc2tXYmN6QVFBQW9HRzQ0b2FZVVZkWE44MWErM2xSVVpIV3IxL3ZkaHhQK2V5enovU0RIL3hBMWxySEdETlZVcDNibVFBQUFOQndYSEZEekRoMDZOQ3hqSXlNdlpMdVdybHlwZW5hdGF1eXNySmtqSEU3bXFzcUtpcVVuNSt2STBlT1NOSXJ3V0R3UDkzT0JBQUFnTWFodUNHbUhEeDRjRXZuenAxUE80NHo2TDMzM2pQYnRtMVRhbXFxVWxKUzFLcFZLOFhGeGY1RlptdXRUcHc0b1IwN2R1aVZWMTdSakJremRPTEVDVWw2SnhnTTNpT0dTQUlBQUVTZGxuMHBBakVyRUFqY1k2MTl6aGpUeWUwc2JyUFcxaHBqL3F1c3JHeTZLRzBBQUFCUmllS0dtSldUazVOc3JmMit0WGE0TWFhbnBIWnFBVmVacmJYV0dGTnRyZDFsakhrL0ZBbzl0MlhMbGwxdTV3S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CSHgvNE4zd1V2dG9ueVVBQUFBQUVsRlRrU3VRbUNDIiwKCSJUaGVtZSIgOiAiIiwKCSJUeXBlIiA6ICJmbG93IiwKCSJWZXJzaW9uIiA6ICI2MCIKfQo="/>
    </extobj>
    <extobj name="ECB019B1-382A-4266-B25C-5B523AA43C14-3">
      <extobjdata type="ECB019B1-382A-4266-B25C-5B523AA43C14" data="ewoJIkZpbGVJZCIgOiAiMjEzNDM1NzU0MjcxIiwKCSJHcm91cElkIiA6ICI0NjMzODA2MzUiLAoJIkltYWdlIiA6ICJpVkJPUncwS0dnb0FBQUFOU1VoRVVnQUFBMjRBQUFYdUNBWUFBQUFUTVh1RkFBQUFDWEJJV1hNQUFBc1RBQUFMRXdFQW1wd1lBQUFnQUVsRVFWUjRuT3pkZDNnVTFmN0g4Yzl1a2swaGtGQkRFUWdDUmhHa0NsS2tpMXlxaWloVlFBRVZwSGdqZ29JaVJieUFDSXJTbFE0RzZVZ1hGREJBNktFSEJBeGNhaUNVOUxiNyt5Ty9uWnNsSFpBRWZiK2V4OGZzekpuWk01c3NaNzV6enZrZUNR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1FHNWx5dWdJQWNyK3FWYXZlTUpsTUJYSzZIZ0FBdzUwREJ3NTQ1WFFsQUR3OHpqbGRBUUM1bjhsa0tyQi8vLzZjcmdZQTRQOVZyMTQ5WDA3WEFjRERaYzdwQ2dBQUFBQUFNa2JnQmdBQUFBQzVISUViQUFBQUFPUnlCRzRBQUFBQWtNc1J1QUVBQUFCQUxrZmdCZ0FBQUFDNUhJRWJBQUFBQU9SeUJHNEFBQUFBa01zUnVBRUFBQUJBTGtmZ0JnQUFBQUM1SElFYkFBQUFBT1J5Qkc0QUFBQUFrTXNSdUFFQUFBQkFMdWVjMHhVQWdIK0NxMWV2S2k0dVRxVktsY3JwcWlBZEZ5NWMwSjQ5ZXhRZkg2L1NwVXVyVHAwNk9WMmxYQ2NpSWtJV2kwV3VycTQ1WFJVQStNY2hjQVB3MEZpdFZuMzk5ZGRxMTY3ZFh4TEFqQjgvWGx1M2JsVytmUGtVRUJDUTdicUZoWVhKeDhkSGtsUzllblZKVXUvZXZmWDIyMjlMa2k1ZXZLZ1NKVXJjVTkwV0wxNnMrZlBucTJUSmtscTZkS21jbmJQK3o2L1ZhdFhSbzBlTi8vcjI3WnV0ZXRoc05pVWtKQ2doSVVGeGNYR0tqNDlYWEZ5Y1ltTmpGUk1Ubytqb2FFVkZSU2tpSWtJbFNwUlFyVnExSkVueDhmSHBudE5pc1Nnd01GQUJBUUdxWHIyNnVuWHJsbTdaUC8vOE04dDFUWXV2cjIrRysvdjI3YXYvL3ZlL2txUlZxMWJkOC90RVJrWnF6Smd4a3FUbm4zOCswOEJ0OWVyVm1qTm5qcDU2NmlsOS92bm5hWlpKVEV4VXMyYk5KRWxmZmZXVmZ2amhCL1hzMlZQUFBQTk11dWUxV3EyS2pZMVZSRVNFSWlNakZSa1pxWnMzYitybXpac0tEdy9YOWV2WGRlWEtGVjI1Y2tVZE9uUlEyN1p0aldQZmZmZGRSVVJFcUZPblRtclJvb1hEZVE4ZVBLaVpNMmVxVEpreXFsZXZubXJYcnAybHowV1NqaDA3cG0rKytVWUhEeDVVbno1OTFMMTc5eXdmZTcrQ2dvSjA1ODRkdmZEQ0M2bjJIVGx5UkhQbXpGRklTSWdHRGh5b3BrMmJwbnNlbTgybW1KZ1lSVVJFNk02ZE83cHo1NDdNWnJPcVZLbWltSmlZVE92aDRlRWhTYnAwNmRLOVg0eWs0c1dMMzlmeEFQNjVDTndBUERSZmZmV1ZGaTllck9YTGwydklrQ0VxVktpUSt2VHBrNjF6N05peEk5MTk0ZUhodW5idG11TGk0aFFkSFoxdU9mc05tTjNGaXhmMXlTZWY2TC8vL2E5bXo1NmRabEMwZHUxYWZmYlpaMnJidHEzZWZmZGRGU3hZVUpJMGF0UW9yVnk1TXNNNjc5Ky9YenQzN3BRa2xTeFpNdDJneldxMUtpb3FLdFYybTgybVVhTkc2ZXpaczVLa2dnVUxxbmZ2M21tZUkyL2V2UHJ4eHgvMTdiZmZLaWtwU1ltSmliSmFyUm5XTDZYU3BVdHIrZkxsa3BUaGpmMysvZnUxZXZWcUJRWUdxa0tGQ2htZXMxMjdkbGwrLy9UZUt5T1hMMTgyQXJlc2FOeTRjWnJiYlRhYjhmUE9uVHZUTFZlN2RtMTkvdm5udW4zN3RrSkRRK1h0N1ozdWU1bk5adDIrZlZ1UzlNY2ZmMmpYcmwwNmVmS2tGaTFhcEVLRkNobmw1czJicCsrLy8xNXhjWEZLU0VqSThyV3NYTG5TSVhBTENRblI3ZHUzZGVQR2pWUmxnNE9ERlJRVXBLQ2dvRXlENGJzVkxseFlCdzhlVkZKU2toWXVYS2lPSFR0bXFkZk4vZ0FrTy96OS9kV3BVeWRKeWRmajcrK3ZtSmdZSFR4NFVQNysvb3FJaURES2VuaDRhUHYyN2JKYXJSbzFhcFRLbENsamZEY2x5V1F5eWN2TFN3c1dMTkRYWDMrZDZydFFwa3daZmZubGwxbjZHN1gvSGJadTNUcmIxNVRXZVFBZ3V3amNBRHcwVFpvMDBkcTFhM1huemgxOSt1bW5hdDY4ZWJiUDhmenp6MmRhNXZidDJ4bVcyN0ZqaHp3OFBHUzFXaFVRRUtBcFU2WVlnZDVQUC8ya2dRTUhwanBtOSs3ZHNscXRXckZpaFRadTNLamV2WHVyWThlT1dhcnp1WFBuZE9iTUdVbVN0N2UzTm03YzZMRC84Y2NmVi9ueTVYWHUzRG05OXRwcm1aNXYwYUpGV3JSb1Vacjc5dS9mcjRvVksyYXBCMEZLRGl6YzNOems1dVltZDNkM1dTd1dYYnAwS2ROZWdiQ3dNUDMyMjIrU3BKa3paMnJtekptcHlzeWRPMWNWSzFiTVVqMGVKbnNnbFpHa3BLUjB5MFZHUnFhNVBiMGVTcFBKSkp2TnBtZWVlVVp2dlBHR2R1M2FwZHUzYnpzRWJqRXhNZW1lMTM0T1QwOVBlWHQ3cTBDQkFpcFVxSkNLRkNtaW9rV0x5bXExeW14T2U4cDZRa0tDOFREZzBLRkR4dmFxVmF2cTFxMWJ4bXNQRHc5WkxCYlZybDA3dzU1V0tma0JTVWE5a1drRkppNHVMcG4yTXFmMU4rdnI2NnQ2OWVwcDgrYk5DZ2dJVUZKU2twWXVYWnJtOFpHUmthbStQMmF6V1h2MzdsWHg0c1ZUQlcxbXN6bGJEelVBSUtjUnVBRjRhS3BXcmFwWnMyYXBUNTgrOHZIeDBhQkJnOVNyVjY4TWovbjU1NTgxZS9ac1NkS3laY3Z1dS9mRzdzcVZLM3IvL2ZkMTZ0UXBTVktCQWdVMGVQRGdOSWRhUlVWRnFXelpzdkx6ODFOWVdKakN3OE0xYWRJa0hUMTZWQjkrK0tHNmR1MXFsUDNxcTY4VUdCaW9ObTNhR01NSGYvNzVaMlAvdW5YcnRHN2RPb2Z6ZCsvZVhlWExsMzhnMXlWSlR6NzVwRDcvL0hNZE9YSkVkZXJVa2F1cnF5d1dpdzRjT0tDRkN4ZXFjZVBHZXVlZGQrVHU3aTQzTnpkWnJWYU5IVHRXVmFwVTBiLys5UytIYzlsNzRLWlBueTV2YjI4RkJBUW9ORFJVczJmUFZtSmlZb2IxTUpsTURxOUhqUnFsV3JWcUtXL2V2TEpZTExwNTg2WWlJaUxrNmVtcHZIbnp5c1hGUldmT25KR3pzN09PSFR1bVR6NzU1SUY5SmltbERDeHUzNzV0WEVlQkFnVWM2cHlZbUdnRWI2NnVydkwwOU16d3ZKa05QVXdaNkhmcDBrVzdkdTFLczl4WFgzMmxQSG55S0UrZVBQTDA5SlNucDZmeTVjc25KeWVuZE05ZHIxNDloOEJuMHFSSm1qUnBrajc2NkNOOThjVVhxY3EvL3ZyckRxOVQ5bkw5RmV6WGtKSFEwTkJVMjF4ZFhmWEZGMStvVUtGQzJyWnRtM3IxNnBWdTRKYVIyclZyYTlteVpicDY5YXJSeXg4VUZDU3oyZXd3bEhmUm9rWHk4L016WG0vY3VGRWZmL3h4bXVkTStaa05IanhZdi96eWl5cFdyS2paczJlbkNxUURBZ0kwYnR5NGJOY2JBRklpY0FQd1VKVXRXMVkvL1BDRDNOM2Q1ZTN0cmJpNHVIVEwrdmo0cUVDQkFzWnJYMTlmN2QyN1Y3R3hzV21XSHpWcWxEWnQyaVF2THkrSFlDa2xWMWRYT1RrNXlXS3hLQ2twU1NhVFNTKzk5Skw2OSsvdmNHUFp1WE5uSFR4NFVKczJiZEtDQlFzVUhSMHRKeWNuVFowNlZldldyZFBhdFd2MTVwdHZxbURCZ2c1RHMvTGt5U05KeXBjdm4zeDlmUlViRzZzVksxWms2ek9TcEwxNzk4cHNOdXVQUC83UXpKa3o5ZXl6ejZwWnMyWU9kYng0OGFJMmI5NHNTWHJqalRlTW0wV1R5YVExYTlabzkrN2Rjbk56VTc5Ky9TUWw5L3lGaDRkcitmTGxhdEtraVdyV3JDbEpHamR1bkpZdVhhcWxTNWZLemMxTmpSbzFTbFdmR1RObXFIVHAwc1pyKzgzem1ERmpVZzJWYk4rK3ZSSVNFbElGYnN1V0xkUG8wYU0xWU1BQXZmNzY2MXE1Y3FXbVRKa2lKeWNuZmZUUlIycmJ0cTFtekppaExWdTJaRGdIN0VIYXRXdVhoZzRkS2lsNWZsalBuajJOZlNOR2pOQzZkZXVVSjA4ZXpadzUwK0dHdm5mdjNrWUFHQndjZkU5REF0UFRvRUdEQjNhdTdQcnh4eDhkaG95ZU9IRkN2LzMybTk1NTU1MVV2OCtBZ0FENStmbXBTcFVxbVo3WFBrZnZYa1JIUjh2ZjMxKzlldldTbDVlWDl1L2ZyOFRFUlBYdjMxOUJRVUhLbHkrZnBrMmJKajgvUDFtdFZxMWJ0MDVidDI3VnlKRWpqV0RiM2QwOTFmRFF0SG9wRXhNVEhYb2NNM3M0WWJQWk5HSENCUDN5eXkrU3BLTkhqK3JaWjU5MUtOT3dZVVBqdXdZQTk0UEFEY0JETTJmT0hCMDVja1NmZmZhWjh1Yk5LMG1wRWlpa2xOYVFxNU1uVHpyMGNLVWxvNkdTbzBhTlVvc1dMZVRzN0t5UkkwY3FQajdlQ0JKdTNicWxQWHYyS0Nnb1NOdTNiMWQ0ZUxoeFhPblNwZFcyYlZ1VktWTkduM3p5aVhyMTZxV2lSWXZLWnJNWlBRVnBKVnhadm55NU1TUnQrUERoYXRPbWpTU3BVYU5HdW5QbmppWk9uS2o2OWV1bmV5M3o1OC9YTDcvOG9yMTc5NmJxRFFzTkRkWGt5Wk1sU1owNmRaTEZZcEVrT1RrNXFWcTFhdHE5ZTdmbXpKa2pUMDlQOWVqUlEyM2J0dFdXTFZ1MGE5Y3VCUVlHcW1iTm1obzdkcXgrK3VrblNjbTlRR2tGYldsSlNrclNrMDgrcVppWUdLMWR1MWF0V3JYU1k0ODk1bERtN2h2OXZIbnpLaTR1VG5Qbnp0WExMNytzVmF0V3lXcTF5bXExYXY3OCthcGZ2NzYyYjk4dW04Mm1xbFdyS2pnNE9FdDFTU205QU9xdHQ5NHllbG91WHJ6b01MZlN5Y2xKU1VsSm1qNTl1dGFzV1dOYzMrWExsNDB5SDM3NG9mRnpaZ2xRTm0vZTdCQVVkT2pRUVdGaFlabzBhWklxVmFva0tmVm5rMUoya3JtNHVMaW9SSWtTV3Jod29XdzJtN3AzNzY2SWlBaDE2OVpOYmRxMDBjbVRKNDJ5Vzdac1NUVWY3KzdQSzJWd0hoZ1lxREZqeGlnNk9scHVibTRhUG55NGNWMC8vdmlqbGl4WklyUFpySjQ5ZTZwWHIxN3BEdGVVcElFREIyYjZ2VTNyZDNmaHdnWDE3ZHRYanozMm1ENzk5Rk41ZVhrcExpNU9IMy84c1lLQ2dsU3dZRUY5OTkxM1JvLzE1Y3VYTlczYU5GMitmRm45Ky9mWGQ5OTlKM2QzZDgyYU5VdFRwMDVOOC8yV0xWdG1iSHZqalRjeXJHTktrWkdSR2p4NHNMWnMyU0pKcWx5NXNoSGMzN2h4dzloK3J3bU5BT0J1Qkc0QUhvcVFrQkI5OTkxM3NscXQ2dHk1czhhUEgrL1FnL0d3UlVWRktTNHVUcWRQbjlhS0ZTdDArUEJoaFlhR092UTJGQ2xTUkUyYk5sWHo1czMxOU5OUE94eGZ0R2hSU2NuemN1ekROemR0MnVSUTV0YXRXdzV6dit3MzVERXhNYnB6NTQ3RGVkSnk0Y0lGWTFobDc5NjlGUllXcHJDd01HUC90V3ZYako5RFEwUGw1dWFta2lWTFNrb09WSTRmUDY3QXdFRGx6NS9mS0hmbnpoMlZLMWZPQ0NBcVZhcWs1Y3VYcTBXTEZtbk83VXRQZ3dZTjFLRkRCMDJhTkVraElTRXFXclJvcG9GYjA2Wk5kZjc4ZVlXR2htcllzR0c2Y09HQ1BEdzg1T25wcVhQbnp1bmpqejlXZkh5OC9QejhWTFpzMlN6WEpic1NFaExTVEdaaXRWclQzQjRWRlpVcWFjeklrU08xWk1rU3paMDcxeGlhYXY4NzhQTHljaGpXYUUrRzQrenNyQjA3ZHVqdzRjTVpmdGJaR1E1Y3RteFpMVm15eEFpNDdNRlQvdno1NWV2cnE1Q1FrQ3lmeTg1bXMybnUzTG5HOTlWa01xbDA2ZElPZ1ZuNTh1V1ZQMzkrM2J4NVV6Tm16TkRldlhzMVpzd1lGU2xTSk0xemZ2ZmRkNW8rZlhxMjYzTHc0RUZkdW5SSkZ5OWVWTWVPSFRWNjlHaE5tRERCZUZpU2tKQ2d2bjM3S2pZMlZyR3hzVXBLU2pLT0RRNE8xdURCZ3pWeDRzUnN2MjlXN042OVcwZU9IRkhac21WMS92eDVuVHg1VWsyYk5sV2hRb1gwMVZkZlNVcWVrL3ZlZSsvZFU2ODdBTnlOd0EzQVErSG41NmYrL2Z2cm0yKyswY1dMRjlXalJ3OTkvLzMzeHY1bHk1YkoxOWRYZi83NVo1WnZYQmN0V3FSU3BVcHA0Y0tGK3UyMzN6UjI3RmlWS0ZGQ3QyN2RVcDgrZlZTblRoMTE2dFJKbnA2ZXFlWWZqUm8xeWhobW1KNXIxNjZsbXdna3M4eHdDeFlzMElJRkN5VDlMd21DdlFmcDlPblR4dmE3ZzUyVTdEZk9rdlRLSzY5a09JZXFRNGNPOHZMeTB0YXRXNDF0dzRjUDE3bHo1MVM1Y21WajI1RWpSeVQ5TDRoczBhS0Z5cFl0cS9MbHkyZllDM1MzY2VQRzZmejU4d29KQ1pHbnA2ZWVlT0lKQlFRRU9NeWR1dnQ4WnJOWjNicDEwOGlSSTQzZWlCWXRXcWhZc1dLYVBIbXk5dXpaSTBsNitlV1hzMXlQdTZXWGJiTmF0V3BwYnJmL0h0ZXVYYXN0Vzdib3M4OCtVNzU4K1hUKy9IbE5uRGhSN2RxMVU3MTY5Vkw5WFJZdFd0UUlpRjFkWFIyRzRkMDlMTTYreEVSVVZKVFdyMSt2b0tBZ3hjYkdhdFNvVWZkOG5aazVlZktrcGsrZm51bThzcnZkdUhGREkwYU1VR0Jnb0tUa1pSK0dEQm1TcXJlM1NwVXErdmJiYnpWbXpCZ2RPM1pNQnc4ZVZJY09IVFI2OU9nMEU1ZllsNlBJcmpadDJoaFpWUk1URTFXaVJBbWp0MTZTOFFERXptS3h5TVBEUTI1dWJycHk1WW9DQXdPMVlzVUtkZTdjV1MrLy9MSkdqaHlwMzMvL1hkTC9IclRrelpzMzNmbUdLZGxzTm9lLzZhWk5tNnB2Mzc2cVdMR2lGaTllck1tVEoydkNoQW5HL3BvMWEycjA2TkZHVHpnQTNDOENOd0FQVGRldVhWV21UQmw5OU5GSHFsT256Z1BwY1hOemM5UHZ2Lyt1RXlkT2FQVG8wZXJYcjUreHJsTk1USXplZXV1dE5JOTc5ZFZYdFdYTEZoVXJWa3dYTDE2VWxId3pubEdLODhqSXlEVFRyR2VrU1pNbXFsT25qa2FOR3FYRGh3L3I1czJiUm9EaTYrdnJzRFJCeWd4M0J3NGNjQWdzTTBwTWNiZXN6TGVhT25WcXFxRmpkaFVyVnRUY3VYTXpQTjdaMmRsWUJxRlZxMVlhT0hDZ3dzUERNeHoyS1NVSGFsT21UTkgxNjlkbE1wblVzV05IRlNoUVFETm56bFJzYkt3OFBEelVzbVZMSTJObGR0blgzTXVxRXlkT2FQejQ4UW9PRGxiKy9QbDE3Tmd4MWE1ZFc4ZVBIOWVSSTBlMGZmdDJWYWhRUVMxYnRyeW4ra2hTb1VLRmRQWHFWWjArZlZwNzkrNlZKR1BJckYzSzMvMysvZnQxK2ZKbGZmbmxsK3JSbzBlcXpKd0xGeTQwZW5UcTFxMnJ1TGc0ZmZMSkp6cC8vcndSeUd6WXNFR1NOR0RBQU9PNEprMmFaRnJYSDM3NHdRamFmSHg4MUx0M2I4MmJOeS9WOE5JVksxWm8yclJwK3ZlLy82MXQyN2JwbDE5KzBlM2J0N1YxNjFhSHdHM2Z2bjM2N0xQUDlQUFBQOHZKeVVuejU4L1A5dmUrYmR1MlNraElrSmVYbDN4OWZmWFdXMi9wMHFWTEtscTBxQW9WS2lSdmIyL2x5NWRQZWZMa2NmaWU5T3ZYVDZWS2xWSzdkdTFrTXBrVUVSR2gzYnQzRy9zOVBUM2w2dXFhNWZtSmE5YXNjY2kydW5QblRnVUdCdXI0OGVQRzUrN2k0aUtUeWFUNCtIanQyYk5IalJvMVV2SGl4UjNtNmdMQXZTSndBL0JRMWF4WlV6Lzg4RU9xb1ZmM0lqSXlValZxMURCZTc5bXp4MkVlemZuejUxV3ZYajB0V2JJazFiSFZxMWZYdG0zYmRPM2FOYU1ucFUrZlBucnl5U2ZUZmIrdFc3ZHEyclJwV2FxYlBhdWsvYVp5OHVUSnVuWHJsbGF0V21Vc0I1Q3k3cEpqT25uN1F0QjJUazVPMnI5L3Y4TWk0RHQzN2pRU2oremF0ZXN2ZTdKdkh6NXFUMnN2SlgvMnExYXRrc2xrVW9jT0haU1ltS2lsUzVkcTQ4YU5SaENTVnJEcDR1SWlYMTlmWGI5K1hVV0tGREY2cWtxWExxMlFrQkQ1K2ZtbFdtZnZyOVMxYTFmam1weWNuRFIrL0hpSHVrclM4ZVBIZGZ6NDhRelBrM0tJN2I1OSszVG56aDFqSGJqQ2hRdExrcFlzV1NLcjFhcUtGU3VtU21CaHp3aHAveDM2Ky9zckpDUkVwMCtmMXFKRmk0d2tHMWV2WHRXTUdUTWtKUS9KN042OXU1eWNuSXdlVER1VHlhUVNKVXBrYWEyMWxBWU9IS2dUSjA3SXpjMU5ZOGFNMFlnUkkvVG5uMzlxenB3NXFsdTNyaXBYcnF3clY2NW84dVRKaW95TTFOeTVjN1Z3NFVJVksxWk01OCtmZDhqQW1KQ1FvRkdqUm1udDJyV1NrdWNOZHVuU0pVdjE2TlNwazk1Ly8zM2pkWVVLRll6dlp2MzY5WTIxNjZaTW1XSUVsRk9tVEpIVmFqV3l1YTVjdWRLaHgvSHVUS2pObXpkWGh3NGRzdlg1cEdRZnB1cm01aWFUeWFRYU5XcW9XN2R1ZXV5eHg3UjM3MTd0MkxGREJ3OGVWSHg4dk9yWHI2L0Rody9mODNzQmdFVGdCdUFoMjdCaGd5WlBucXpHalJzN0pIeTRjZU9HM04zZHM5V2pkZmRRdy9Ed2NFVkhSOHZkM2QwaDAyTmE2MGVaVEtaVUFjS25uMzZhblV2SmtEMnJwRjNUcGsyMWRPbFNUWjgrM1FqUVhuamhCWWRqN090NGVYaDRxRkNoUWc3cDBlMExEUC84ODg4YU8zWnN1b3REUzQ3SkZpVHArdlhyK3Vpamp4eVNyZGgxN2RwVkw3MzBrc08ydTIvMjdRc2V1N3E2R2hrOXAwNmRxc2pJU0ZXdVhGbDM3dHlSbDVlWEpPbVhYMzR4Z3BpMEF2UDkrL2RyMzc1OWtwS0RrTURBUUxtNXVSbHpzUTRkT3BTdDVCejNxM1hyMXNxWEw1OFdMRmlnNjlldjYvcjE2Nm5LVEpnd1FaczNielo2c2RKaUQxWXRGb3RNSnBNeExOQmtNaG56R08yOU11Kzg4MDZxNCsxekYrMS9rLzcrL25yNzdiZDE4ZUpGZmZEQkIvcm1tMjlrczlrMGFOQWc0Ky9FMzkvZitOeExsQ2loOHVYTGErZk9uWXFQajFlL2Z2M1VyVnMzaHpVRGx5OWZicFMzdTdzWHpzWEZSWk1tVFpLbnA2Zk1ack1HRFJxa2ZmdjJLVG82V2g5ODhJRW1UNTZza1NOSEtqSXlVbWF6V2NPR0RaT3pzN01HRGh6b3NKNWNTRWlJUm80YzZaQWNKZVhubEptN2U2TDc5T2tqaThXaVFZTUdxV25UcHNaY3hNVEVST05uKzJkdVg4SWhaZEIyNnRRcExWdTJURzV1YnNiZmNHSmlvbWJNbUtGbXpabzVMSm5RclZzM0hUMTZWSzFhdGRLSUVTUFNyYU9QajQ5V3IxNHRrOG1rRjE5OFVYdjM3alY2VkwyOXZmWDQ0NC9yd3c4L1ZJTUdEZExOY2dzQTJVSGdCdUNoMnJ0M3I4TER3N1Z2M3o2SEhwbjA1aVpseE1QRHd5SEQzL0Rody9Yenp6K3JWcTFhRG5OTk1sdFEyTzZ6eno3VEUwODhrZTcrWDMvOU5jMkZwclBpOWRkZjEvTGx5NDI2UFBIRUU2cGF0YXBER2Z2TmU5NjhlZFc1YzJkVnFWTEZtQWRvbnlkbnRWbzFac3lZZE9kc1NYSUlHTStjT2FPUkkwY3FQRHhjZm41K1JvQlVvVUlGblRoeFF2UG56NWZKWkZLZlBuMk1IaVk3aThVaWk4V2lvMGVQU2tvT2dBc1dMS2lZbUJqOStPT1BrcElUUUtUTXhIZml4QW5qNTd0NzNLeFdxNUVvd3RuWldZbUppWm85ZTNhcUhyMEZDeFprZUgwUDB2RGh3M1hod2dWalBxSjl6dHVGQ3hlTWdMWmh3NGJ5OWZWTk4zQzdjT0dDK3ZmdkwwbEdZR1FQdWwxZFhWV3NXREdqN0xQUFBwdm12TWF6Wjg5S2t2SEFvWHIxNnVyV3Jadm16Sm1qdlh2M3l0L2ZYL0h4OFRwMjdKaWs1SUF6NWZETjFhdFhTNUlhTjI2cytQajROSU5tTHkrdlZGa2wwNUl5NENsZXZMaUdEeCt1SVVPR0tEdzhYRjI2ZERGK1grKzg4NDZSNUVaeUROUlhyVnFsa3lkUHltdzJhOENBQWVyY3ViT0dEUnVtRFJzMnlHUXlhY2FNR1NwWHJweGF0V3FscUtnb2RlblNSUU1HRERCNkl1OE91dXdQRDl6YzNCd1N4V1MycVBlS0ZTdlVvRUVEN2RpeFEwbEpTWHJoaFJlTTMrT3NXYk0wZnZ4NDFhMWIxMkgrcUQwQVhMZHVuVVBDb1ZXclZxVkt2aElmSDYvUTBGQ05IVHRXOGZIeHVuRGhna0pEUTNYMjdGa2RQWHBVTDc3NG9yRkVDQURjTHdJM0FBK056V1l6NXBoa3RsaHhWcVUxUCtXMzMzNXoySjVSTUpiU1o1OTk5a0RxSkNVL3pROE5EZFdWSzFkVXExWXRlWHQ3cTJEQmdrWndWcXRXclZUSk84NmRPeWNwZVdoZGd3WU5WTHAwYVljRUx1Ky8vNzYyYjkrdW16ZHZhdDY4ZWFtR1dxWmt0VnExYk5reVRabzBTYkd4c1NwUm9vUW1UNTZzWnMyYVNVck9DdG15WlV1Tkh6OWU4K2JOVTFCUWtBWVBIdXlReU1TZXNHSFFvRUdTcEdQSGpxbDM3OTZhT1hPbS9QMzk5ZHR2djhuVjFWVkZpaFJSd1lJRmRmMzZkWWVzakhjSGJzdVhMOWVKRXlmazVPU2tMNzc0UWg5KytLRU9IandvS1RsSTdOKy92Nzc4OGt1dFhidFdaY3FVeWQ0SC9oREZ4OGRyMEtCQlJ0M0R3OE9OcEMvWHIxOVhuVHAxakFDOWJObXlSZyttdlFkcjNMaHh1bkhqaHFaTm02WjgrZklwSWlMQ0NOeFNwdVB2MjdldnpwdzVveDA3ZG1qbnpwM0c5cG8xYTZhN0tQUmZvVkdqUnFwVHA0NENBd09Ob0sxMDZkSVpEbnY4OE1NUDVlSGhvWm8xYTZwNjllcjYvUFBQallDcGE5ZXVxbGF0bWthTkdxV29xQ2haTEJaMTZ0VEo2Q21UNUpDQXhQNXZoc1ZpVVkwYU5mVEhIMzhZKzFKbVRFM0wrUEhqdFgzN2R2WHMyVlBUcGsxVGl4WXRqSHI0K2ZscDFxeFpPblRvVUpvUGQ2eFdxOFAybE1OaDdSWXZYcXpGaXhjYjlTdFpzcVJLbFNxbHVuWHJxa09IRHZMMTljMXdyVW9BeUE0Q053QVB6Y21USjQzaGVuY0hidmFza25kTGI3RnR1NVM5R2JkdTNWSk1USXhjWFYwZGtnRVVLbFJJcDA2ZHlyUitiNzc1WnBwcnNka2RPSERBNk5td3M5KzhTOUxZc1dOMTZOQWhTY25yWFAzNDQ0OHFVS0NBSms2Y3FJOCsrc2dobGYrQ0JRdms2ZW1wTjk5ODAraXBzTi84cDVkcDB0dmJXNE1HRFZKQ1FvSmF0MjZkYmlhODMzLy9YVk9uVGpXR3FUM3h4QlA2OXR0dkhZYVBTc21aS0wyOXZUVml4QWlGaElUb3pUZmZWSU1HRGRTNWMyY2o4TjI2ZGF1MmJ0MHFpOFVpRnhjWHpaZ3hRNDgvL3JpR0RoMnF3WU1ITy9SQUhEMTZWRmV1WE5IZ3dZTWxwUTdjN0ZrMTI3ZHZyOGFORzZ0bXpab0tDZ3FTSkwzMjJtdDYvZlhYTlgvK2ZDVW1KdXI4K2ZPcHJpc3JQYWVabGNsc0htQjZpU3BTem8yeVdDdzZmUGl3MGZQajR1S2k4dVhMNjlDaFE2cFVxWktPSERsaVpKcnMyN2V2d3dPQkVpVks2TWFOR3dvSkNUSHE4dHR2dnhsRENGTXVPeEVYRjZjeVpjcG94NDRkRG5XcFc3ZHVwajFORDhMNTgrZTFhZE1tclZxMVNwY3VYWExZRnhvYXFsYXRXcWxObXpacTJyU3AvUHo4VXZYeXZmZmVlenB6NW96ZWZQTk5vOWUyZWZQbTZ0ZXZuNVl0VzJZa3QrbmV2YnQ4Zkh5TWJLdVNqRGw5a295Z3RXclZxbkozZDlldnYvNHFTU3Bac21TRzh5RVRFaElVRnhlbi9Qbno2Nm1ubmxLclZxM1NYRk90U3BVcURsbGlzenBVVWtyK3JqWnUzRmdYTDE3VWhRc1hkT2JNR1owNWM4YWhURmJueFFKQVpnamNBRHcwMjdkdmw1Ujg0MnUvUWJZblZiQVBqUW9ORFRYV1lnb0xDelBXTVV0dnVGSEt1U1Ayb1pLMWE5ZldtREZqRkJjWEo0dkZvcjE3OXhvM2Z4a2xSS2xidDY2cVZLbVM3djZrcEtSVWdWdkttL0s3RTBSSXlmUFdldlRvWWR5WTE2MWJWL3YzNzFkc2JLeW1UcDJxblR0M2FzaVFJZkx4OFRFQ200eXk3bFdvVUVFbWswbVhMbDB5UHMrVTEzWG16QmtOR2pUSUNHQmF0R2loanovK1dPN3U3bW1lcjNuejVpcGJ0cXlHRFJ1bVAvNzRROXUyYmRPNWMrYzBmLzU4N2QyN1YwT0hEcFdVdkM1YzBhSkZOWHo0Y0gzMjJXZjY0WWNmNU9mbnA2aW9LRjI5ZWxVdUxpN0tueisvRVh5YVRLWlU4Nm1lZnZwcGhZV0ZHY2trT25ic0tLdlZxckN3TUwzMTFsdTZmZnUyL3ZPZi82aGN1WEw2OXR0dkpmMHZRVWhTVWxLV2Vta3pLNVBaTWc0cDYyeFAveDRiRzJzTXliWDNudm42K3VybXpadHExNjZkV3JWcXBmWHIxK3ZRb1VOcTJyU3BacytlYlJ3L2FOQWdZNzA5cTlXcXpaczM2L3o1OHlwU3BJamMzTndreVNGNVRwMDZkUlFlSHE3bHk1ZHI4ZUxGeHVMdEtVMmNPRkhMbHk5WDE2NWQxYng1YzdtN3V5cytQbDRKQ1FsR2twTzBsbmJJTEt0a1FrS0M1c3lab3pObnp1anc0Y082ZXZXcXcvNTgrZktwUTRjT1dydDJyUzVldktqdzhIRE5tVFBIV09UOTZhZWZWcGt5WmRTclZ5L2R1blZMOCtiTjA1bzFhNHkvZmZ0d3lJVUxGK3JycjcrV2xQemdwV25UcHJwOCtiS1J4RVQ2WDBLWE8zZnVHQTlINnRTcG84dVhMeXkwSlYwQUFDQUFTVVJCVkJzTHhxZTFXSHpLNjdZSC93VUxGcFRaYk5ZSEgzemc4UEJFU2c3STd3NzI3VDFyU1VsSmlvNk9kdGlYTWxDOGZmdTIyclp0NjVCSjlmcjE2enA3OXF6T25qMnJrSkFRblRselJvVUxGelllNkFEQS9TQndBL0RRMkZPOFY2MWExYmhwdlh2T3phSkZpN1IwNmRKVXg5NmRFajB6b2FHaDZ0aXhZNnJ0OWdXcTA1TGUwZ0VaS1Zhc21NTER3NVV2WHo2VktsVktwVXVYTnY1TFNrclNzR0hEakJ2WHQ5NTZTKysrKzY0T0hEZ2dmMzkvUlVSRTZNU0pFM0p4Y2RINjlldU5YcDJNMHBOUG1USWxWWUJZcEVnUm93ZW1iTm15OHZmMzE0d1pNK1R2NzY4WFgzd3gwMnNvWDc2OEZpeFlvSUNBQUMxWXNFQmZmdm1sTm16WVlDUnNlT0dGRi9UV1cyL0paREpwMjdadDJycDFxdzRlUENnL1B6K0ZoNGVyZmZ2MnFjNVpwVXFWVkwwaEhUcDAwSFBQUFdjRTRjOC8vN3llZi81NUk2bkZLNis4NHBDUVJjcjZNTmY3VWF4WU1TT2hTOHBlMzNIanhpa2dJRUIxNjlZMXR0a0QrOUdqUjZ0NDhlSkdvR0FQN094enRHdzJtOGFORzZkZmYvMVZack5aNWNxVjA2bFRwNHhBMy80NzNyeDVzNUd4OG9rbm50RHMyYk8xZGV0V2h4Nit4eDU3VEI5Ly9MR3VYcjJxTDcvOFVsRlJVUW9ORFRVV28rN2V2YnQyN05oaDlHcEpxYjlYV2VIaTRxS0xGeSttV3Q4d1g3NThhdGV1bmJwMjdTb3ZMeS8xNk5GREFRRUJXcng0c1JIY1JVWkdLaWdvU0RhYlRWNWVYcG93WVlMeDBLVllzV0w2NktPUFZLNWNPZm43K3hzUEhQejgvUFQ2NjYvcnRkZGVjM2kvdkhuenFuejU4cEljZXlPZmUrNDUrZnY3S3pvNldubnk1RkhuenAxVFhVUEtJWmIyakpIMmMrWEpreWRWNExaczJUS05HemN1emM5ai9mcjFXcjkrdmNPMmxJSC9yRm16Tkd2V3JEU1BUU2s3QzZvRFFFWUkzQUE4RlBIeDhmTHk4cEt6czNPR3ZTSzFhOWRPRmJpVktGRkMvdjcrMlhxL2N1WEt5ZDNkM2VpQmtKTFhnMG81Rk8xdTk3S08yNmhSbzVRM2I5NTAxMms2ZlBpd2Z2MzFWdzBkT3RRSUFLcFhyNjU1OCtacDZOQ2hhdFNva2NxVUthTml4WXJwK1BIak9uRGdnQ3BVcUpCdUhaNTU1aG1Id00zWjJWbDkrL1oxS1BQcXE2K3FSWXNXMlVxcjcrTGlvaTVkdXFoVHAwNHltODBxWExpd1pzK2VyU1pObW1qZ3dJRkdnREo0OEdBMWF0UklMVnEwa0pRY0NCY3VYRmhoWVdHeVdDeHlkM2RYK2ZMbDA4M1FtZGJuWk84dHJGS2xpa1BnVnJod1lYM3d3UWRHbVlFREIyYjVlckxEMmRrNXpXRzZGU3RXVkVCQWdLVGtYdUlxVmFvWTEzWDNrTHRxMWFvcEtTbkpDRFRqNCtPTlJDMDllL1pVczJiTjFMbHpaMk8rVTRNR0RTUWxCMnVQUC82NHpwNDlxM2ZmZlZmbnpwMHpFbUw0K1Bqb2pUZmVVTHQyN1l5ZXgzcjE2bW5xMUtsYXZYcTFFaE1UbFppWXFFYU5Hc2xtc3htQlc2VktsZFN3WWNOVTE1T1ZySkx2dmZlZU5tM2FwRUtGQ3FsS2xTcHEwS0NCNnRXcjUvQzlzRmdzNnRxMXF6cDE2cVI5Ky9acDI3WnRSamJRRHo3NFFDYVRTU05HakpDN3U3dEtsU3FsMTE1N1RSYUxSZGV1WFRPdXYxNjllaG8xYXBUTVpyTkdqeDd0c0lURTRNR0RqV0drQlFzV1ZQMzY5WFhod2dVajhQdmdndzgwZlBod0ZTcFVLTlUxRmloUVFKMDdkelo2NWVyWHI1OW16eHdBUElwU2o2VUFnTHRVcTFiTmx0a1FzNnl5cDBSUG1UVXVwZGpZV0IwOGVGQm1zMWx1Ym03eTh2SlNxVktsakp2N2lJZ0k0NmwzalJvMUhPYkMzTzM0OGVPS2lZbVJpNHVMaWhZdG1pb2puSlE4M01sK2s5ZTZkV3Y1K1Bpa2U3NlFrQkJqdmxIUG5qMnpjTFhKd1o3SlpFcHpxS2ZWYXBYTlpuT1lDL2JubjM4YVFVUmNYSnh4ODIvdjZRa1BEMWRJU0loTUpwUGMzTnprNit0N1Q3MHJXUkVWRlpXbGpIZ3AwOENueFo3ZXYzRGh3aG1lNytiTm03cDU4NmFjblozbDZlbXAvUG56cHpuazczNVpyVlpqZmxyS0hwcTdKU1FrS0NvcVNxNnVydWtPTlUxWjl2RGh3dzY5cFRkdjN0VGl4WXVOb2FISGpoM1R5cFVyVmJwMGFYWHUzTm00dG9pSUNLMWF0VXBkdW5SUlVsS1NSbzBhcFRwMTZxaHg0OGJwem1XN2V2V3FsaTlmTG05dmIzWHMyTkY0cUZDb1VDR0h6emc2T3RvWXFwbnllMlJuLzkwVUtGREErRTdHeHNZYVBlTFprZG5mZ1pUY0U3bG56eDdWcWxYTDJIYnMyREVsSlNYSllySEl4OGNuellRajltR3I5bXU2MTdYKzR1UGpqU1JBMlYwSTNHNzY5T21Ta29kdXBzeXFtWkhqeDQ4Ync3V3orbTlIWnFwWHI2NERCdzV3SHdmOGcvQ0ZCNUNwQnhtNEFRRHVINEViOE0rVDhhTXhBQUFBQUVDT0kzQURBQUFBZ0Z5T3dBMEFBQUFBY2prQ053QUFBQURJNVFqY0FBQUFBQ0NYSTNBREFBQUFnRnlPd0EwQUFBQUFjamtDTndBQUFBREk1UWpjQUFBQUFDQ1hJM0FEQUFBQWdGeU93QTBBQUFBQWNqa0NOd0FBQUFESTVRamNBQUFBQUNDWGM4N3BDZ0I0Sk55cFhyMTZ2cHl1QkFBZ21jMW1pOHJwT2d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NBN1REbGRBZncxcWxXcnRrVlM0NXl1Qi9Db3N0bHNldzRlUEZncnArc0JJSE8wZWNEOW9jMTdOSmh6dWdMNHk5Q0FBZmZCWkRMVnpPazZBTWd5Mmp6Z1B0RG1QUnFjYzdvQytHdXQrSEp0VGxjQmVPUzgvRUhMbks0Q2dIdEFtd2RrSDIzZW80TWVOd0FBQUFESTVRamNBQUFBQUNDWEkzQURBQUFBZ0Z5T3dBMEFBQUFBY2prQ053QUFBQURJNVFqY0FBQUFBQ0NYSTNBREFBQUFnRnlPd0EwQUFBQUFjamtDTndBQUFBREk1UWpjQUFBQUFDQ1hJM0FEQUFBQWdGeU93QTBBQUFBQWNqa0NOK0FCczlsc1dTb1hmT3FndGgvNFZYZWk3bVQ1dk9zQzEyaGQ0QnJGeHNYY1R4VUJBRWhYWWxLaVZtOWZxWXRoL3pXMkxkd3dUd3MzekV2M2RYcHNOcHVDVHgvUzRvMExkT1NQNEd6VjQxYkVUWVdFbnRTeE0wZXlkUnp3ZCtXYzB4VUFjcnZBNEIwS1BuVlFTZFlrSlNZbEtURXBRWW1KaVVwSWpGZDhZb0xpNHVNVUZ4K3IyTGdZUmNkRkt5WXVSdE0rK2w2Rjh4ZlJlMlBmVHZPYzN3NmVyaDlXejlURmEvL1ZqR0Z6c2xTUHhLUkV6Vnd4VFpMMFhLVzZjbk4xZjFDWENBQ0E0Y2pwWU0xZVBWTjdqKzNXcUhmL0kwbGEra3VBSktsejh6ZlNmSjBlazhta0gxYk4wUGtyb1FyNTg0UXFsYXVjNVhvY08zdFVYODcvajB3bWs1YjhaNldjbmJodHhUOGIzd0FnRTBsSmlkb2N0REhUY2s1bUo3bGEzT1R0NmEyalo0Nm9VWTBtRGs4clUvcmp3bW1kdnhJcVp5ZG5mVHIxSTRkOStmUGxOeHJLbE9JUzRveWZYVjFjczNrVkFBQmtUZURoM3lWSmRTcy9uNjNqWnEyY3JrTWhCMUp0dnhWNVU1SjArSS9nVkE4MFhaeGROTkgvVzczOFFjdDB6MnV6MmRSK2NOdFUyNzN6ZW12MjhJWFpxaVB3S0NOd0F6SlIvYW1hZXFmZGU0cUl2cU1uZlN2STR1eWlRNmNPYXVWdnk5VHY5ZmRWcWR3emNyVzRLVEVwVWRPV2ZhZFhHcjJxMHNWOGplTmZiOVpKVVRGUnF2Tk1YUVdmUHFTQVRZc1VzSG1ScE9SZXRMdUR1L2dVQVZwS3R5TnZHVCs3MDlzR0FQZ0x4TWJIS2pCNGg1eWRuRlh0eVJycS9Ya1BoLzFwdmU3NFloYzFxdEZFNFhkdXBQdkFVa29Pd083ZTcrTHNJa2xxVktPSnNTMGhNY0ZoWDNyYlBkenlaT2ZTZ0VjZWdSdVFDWnRzK25IVEFpVWtKbWgwbjVyeUxWWkdFZEVSaW9tTDBjTDE4elRSZjdMTVpyTW16QjJyL1NmMktqNGhUb083RFhVNHg4ODdWcWxZb1dMRzYzM0g5NmlrVHltTkh6akpvZmZzdFNFdlNTWlRtdlVJdTNuTitQbnk5VXNxVWVTeEIzeWxBSUIvdWwvMy9xTFl1QmlWS1B5WThyaDdPclE5a3RKOEhSTVg3YkR0NmJLVk5QcXVrU04vWGo0bkQxY1BGU25nSTBtS2pJbVV1NnU3bk14T2txVCtIZjV0bEIwM2I0eDJIUTVVanphOTFLYitTNUtrMWR0V2FQYWFXV3BVbzRsRFdlQ2ZoTUFOeUlTbnU2ZGVidmlxWnErWnBURS9qTlMzSDA1WDlhZWVWWjNLOVNSSlVURlIycmhydmZhZjJLdHlKWi9RZ0k3K21aN1R6ZFZkcnpSdXI5Nmp1NnZha3pXTVkydzJtMHpwQkc3bkxwNDFmajd4NTNFQ053REFBNVdZbEtnVnZ5MHpYdWR4ejZNVlg2NlZKR01vWTNxdlUwcEtTdFRHWGV0MDl1SVp2ZnRxUDYzZnVWWXpsay9SQzdXYXEwLzdmcEtrV1N1bktlam9icjNacHFkZXFOWGM0WngyczFmUDFPelZNeDIyL2JwdmkzN2R0eVhkOXdiK3pnamNnQ3hvMCtCbDNZcThwWnBQMTVMRnhhS29tQ2p0REU2ZUF6Q282MGQ2dWRHcmlrK0kwOHVOWHBXYnhTM1Q4MzN4M25oZHVYNVpkNkx1cUpCM1laMi9FcXBTUlV0TFVycUIyK0hULzh2R0ZYUjBsNXJXYlBZQXJnd0FnR1JydHE5TTFhTjJMMHdtczM3NkpVQTNibC9YaTdWYnFOcVROU1JKdXc3L3JyZGZlVmRtczVNT2hSeFViRnlNQ3VjdjRuQ3NpN09MV3RSdExadk5xc3ZYTDZ0NDRSS1NwS3MzTHF0SXdhSXl5YVIxZ1d1TVlaUEFQd21CRzVDSmQ3L29hZnk4NjNDZ0pNbG1zNmE1ZitmLzczZHhkdEUzZzZhbWUwN2ZZbVUwYisxc09abWRGSjhRcHdGZjl0SDRBUk1sU1NhbER0eHUzZ2wzU0tOODRPUStoZDBLVTJIdnd2ZDRWUUFBT0xwOC9aTE1ack9zVm12bWhkT1FsSlFrU1hKMmNsYVRtaTlveWViRldyTjlwUVowOUZmcFlyNEt2ZnluRHA4T1Z0NDgrWFE3OHBiY1hOMzE5T09WSE03aDRtelJTdzNiNmF1RjQzVDZ3aW4xZXVWZG1TVDFHL2VPeXBRb3E3N3QrMnR6MEVZQ04vd2pFYmdCbWJoeTQzSzI5NmVjVUcxZjF5MWxRUGJuNVhNNkZISkFkU3MvcjBZMW1tcjE5cFg2YmYvV2RJZEtCbXhlcENScmtud0srS2hFa1pJNmNIS2ZsbXhhcEw2dkRialh5d0lBd01GVFpaNldxOFZOUCs5WUpTbDVkTWYzcTJZNGxFa3ZXY21Nb2JPTjdNZXVGbGU5VU90Ri9mVExqd29NM3FFZWJYcXB4bE0xRlhyNVR3VWQyNlVDK1FwS2txcjZWVXVWZ0NRK0lVN3ZmOVZYdHlKdTZZblNUMnJUN3ZXU3BBcVBWOVNCay92MC9sZnZLY21hOU1DdkhYZ1VFTGdCbVVnNWh2NTI1QzE5Tm4yWS9yeDh6cUZNNVNlcWFrajNZV2tPazR5S2laUWt1VnJjcEtqYmtxUXBQMzBqbTgwbVp5ZG4vYnAvaTV6TVRnb00vbDAyMldRMm14Mk9QeGh5UUp0MmI1QWt0VzNZVGo0RmZIVGc1RDV0MmJ0WmRhczhyeXBQVkh1ZzF3c0ErR2Q2cG54bDFYNm1yaEc0eGNiRlppazVpZDJkeU9RMnppdVBsd3A1RjlZejVTb3IrUFFoL2JydkY5V284S3lXYlYyaWErRlhkZmJpR1VuU2N4VnJwNnFEczVPektwWjlScjhmMnE1VG9TZDFLdlNrdy81LzFXMmxqVHZYS2M2YWRnWm00TytNd0EzSW9yTVh6MmpjdkRHNmV1T0tXdFJ0clhXQmF5UkpMZXUxMXRyZjEyaklaSDk5MEdXSUh2TXBhUnpUdFVWM3hjYkhTcEtDanU3VXk0MWVWZjY4K2JWNFkvSzZNNy90MzJxVXZSV1J2TTZOUGNPV2xMemUyL2g1WTJTejJWUzZtSythMVhwUlRrN09ldEszZ2s3K2VWd1Q1by9WaUhmRzZQRVNaZi95NndjQS9MMFY5Q3JrOExwQjlVWnFVTDJSSkduTmpwVXE1RlZZdForcEswbGFIL2l6SG4rc25QeEtQeWtwZVhTSmZRU0tUOEdpLzM5OFl3V2ZQcVR0QjM1VDYrZGYwZytmenBmSlpOYWJJN3ZJeGRsRk5TclVURlVIczlsSi9sMEc2L2REMjFXaThHUDZkdkIwU2RKN1k5L1d4YkQvcWtmcm52b2xhSk9VenRJNXdOOFpnUnVRaWRpNEdDMzc5U2V0L0hXWkVwTVMxYkplYTNWOHNhc1J1TDNacHJkaTQrTzBaYzhtL1h0aVA3V3UvNUplYnZTcVBOMDk5VXJqOWhyencwaEowcDVqUVlwUFNOQkhQVDZSbDZlM3J0MjhKcDhDUGlyb1ZWRGhkOEsxZGU4dkNqcTZTMlpUY28vYjdpTTc5ZlhpQ1lxTmo1V3JpNnZlN3pSSVRrN0pYOWsrN2Z2cGcwa0RGQmtUcVdGVEJ1dWRWOTlUL2FvTmMrVHpBUUQ4dmUwNHVFMnpWOCtTMmV5a3I0dDlwenVSdHpWanhWUjV1T1hScUhlLzBPTWx5dXJDMWZPS2lZdVJKSlY3ckx3a3FYYWxPc2Iveldhejh1Y3JvTTFCRzJXejJWVGxpV3FacnNOMk1leS9HUzdNRGZ6VEVMZ0JHYmg2NDRvR2ZUMVFFZEVSY2pJN3FWdXJOL1ZTdzNhS2lva3l5cGpOWnIzMzJnQVZMMVJjaXpiTTEvS3RQMmw5NE0rYTVQK2RnazhmMHQ3alFYcXBZVHVGM2J5bXdPQWRHdjM5WnhyNjFuQzV1cmpLYXJVYVF5TzlQYjBWZEhTWFhGeGM5UFhpQ1Vadm5MT1Rzd2E5OFpIRG90NGxmVXBwUUVkL2ZUbi9QNHFKaTlIRWhlTzFhZmNHZmRCbHNMeno1bitvbnhFQTRPOHJNSGlIdnY3eEs5bHNOcjM5eXJzcVVmZ3hsU2o4bURvMTc2cEZHK1pyNU14UDljVjc0NDNrWFc0V040MmM5YW5ET2I3NThhdFU1OTE3UE1nSXlwYjhaNFZjbkMycHluaTRlYWpXWGNNcGIwWGNWRXhjZEtwcEJjQS9BWUVia0FHZmdrVlZwL0x6T25ybXNONTdiYUNlOUgwcTNiS3ZORzZ2WjhwWDF2VGxVMVRGcjVyT1hqcXJxVXNucTNEK0ltcmZ0SU5jWFN5S2pJbFU4S21EQ2p5MFE0MmZiYW9mVnMvVXVzQTFjakk3S1RFcFVaTGtWL29wWTdoSkh2YzhHdlRHeDZwY3ZrcXE5NnZ6VEQxOTJHMW9jcTljWEl3S2VoVWlhQU1BUEREaGQ4TDEzWkt2bFpTVXFOZWJkVExXVzVPazlrMDc2TTlMNTdUejhPOWF2SEdCa1dTa1NjMW1XdnY3NnZ0KzcwN051eXBmbm54NnNYWUxTZExPdzc5cjN0clo2dk9mWHJMWmJIcXNTTWxNemdEOC9SQzRBWmw0czAwdm1Vd21oOHhYSnBOSjNubTlVNVV0Vi9JSmplcy9VVmFiVmJGeHNTcFQvSEVONk9ndkR6Y1BTZEtIYjN5c1hVY0MxZmpacHBLa1N1V2UwYllEdjhyWnlWbnVydTU2dkVSWnZkNnNrNnhXcTZiODlJMTZ0T2tsbndJKzZkYnR1WXExVmViZjMycjE5cFhxMXVyTkIzemxBSUIvb2tZMW1paC92Z0lxa0srQS90TnZndllkMzZOWEdyZFBWYTd2YS8xVnB2amplcm54cXpLYnpDcGV1SVJlck4xQzNWcjFTT09zNlV1cnQ2MTkwdzRPcjB2NmxOSzE4S3R5dGJqSnQxZ1o5WHpwN2V4ZEZQQTNrUFpLdjNqa1ZhdFd6U1k1WmtURXc1ZGVlbi9rYnZiaE93Y09IT0NYQnp3Q2FQT0FlMGViOStoZ2dERHdGeUpvQXdBQXdJTkE0QVlBQUFBQXVSeUJHd0FBQUFEa2NnUnVBQUFBQUpETEViZ0JBQUFBUUM1SDRBWUFBQUFBdVJ5Qkd3QUFBQURrY2dSdUFBQUFBSkRMRWJnQkFBQUFRQzVINEFZQUFBQUF1Wnh6VGxjQWY2MlhQMmlaMDFVQUFPQ2hvTTBEOEhkR2o5dmZsTTFtMjVQVGRRQWVjVWR6dWdJQXNvWTJEN2h2dEhrQUFBQUFBQUFBQUFBQUFBQUFBQUFBQUFBQUFBQUFBQUFBQUFBQUFBQUFBQUFBQUFBQUFBQUFBQUFBQUFBQUFBQUFBQUFBQUFBQUFBQUFBQUFBQUFBQUFBQUFBQUFBQUFBQUFBQUFBQUFBQUFBQUFBQUFBQUFBQUFBQUFBQUFBQUFBQUFBQUFBQUFBQUFBQUFBQUFBQUFrRzJtbks0QThDQlZxVkxGVzlKTFpyTzV1YzFtcTJVeW1ZcEk4c2pwZXVVeU1aS3UyV3kyZlNhVGFaUEpaRnErZi8vKzZ6bGRLUURBWDQ5Mk1rdG9KNUVyRWJqaGI2RjY5ZW9lU1VsSjc1dk41cUdTM0hPNlBvOFNtODBXSjJsOGRIVDB1SkNRa0lpY3JnOEE0TUdqbmJ4M3RKUElMUWpjOE1pclZxMWFPWnZOdHN4a01qM2o1T1NrbWpWcnFtblRwcXBhdGFxS0ZDa2lkM2ZhcDVSaVkyTVZGaGFtUTRjT2FjdVdMZHExYTVjU0V4TmxzOWxPSnlVbHZYTDQ4T0dqT1YxSEFNQ0RRenVaUGJTVHlLMEkzUEJJcTF5NTh0Tm1zL2xYazhsVXVHTEZpaG8yYkpqS2x5K2YwOVY2cElTR2htck1tREhhdDIrZmJEYmJMYXZWK21Kd2NQQ2VuSzRYQU9EKzBVN2VQOXBKNUJaT09WMEI0RjQ5OWRSVHhTd1d5KzhtazhubnBaZGUwcGRmZnFsQ2hRcmxkTFVlT2Q3ZTNtclpzcVZpWW1KMDVNZ1JON1BaL0hMaHdvV1hYcjE2OVZaTzF3MEFjTzlvSng4TTJrbmtGZ1J1ZUZRNWxTeFpjbzNKWktyWXVuVnJmZnJwcHpLYnpUbGRwMGVXeVdUU2M4ODlwNmlvS0IwNWNzVERiRGJYdjN6NTh2ZVNyRGxkTndEQVBhR2RmSUJvSjVFYkVMamhrVlN0V3JYZUpwT3ByNStmbnlaT25DZ25KLzZVNzVmSlpGTE5talcxZi85K1hiNTh1VmpSb2tVVHIxeTVzajJuNndVQXlEN2F5UWVQZGhJNWpUbHVlT1JVcVZMRjIyUXluWEZ4Y1Ntd1lNRUN4dW8vWUJjdVhGRDc5dTJWa0pCd0p6SXlzdXlwVTZkSWdRd0FqeERheWI4VzdTUnlDbjNtZU9TWXplYmVKcE9wd0wvKzlTOGFvNzlBeVpJbDFhbFRKMG5LNStIaDhYRk8xd2NBa0QyMGszOHQya25rRkFJM1BGS2VmdnBwaTZUM3pXYXpldlhxbGRQVitkdnEyTEdqbkp5Y1pEYWIzL0QxOVhYTDZmb0FBTEtHZHZMaG9KMUVUaUJ3d3lQRjFkVzFzYVNpeno3N3JFcVVLSkhUMWZuYktseTRzSm8yYlNwSkJmUG56OTgrcCtzREFNZ2Eyc21IZzNZU09ZSEFEWThVbTgzV1FaTHExNitmMDFYNTIydlVxSkVreVdReXZaN0RWUUVBWkJIdDVNTkRPNG1IamNBTmp4SW5TYTFOSnBPYU5HbVMwM1g1MjZ0Um80Wk1KcE1rMVpQa25NUFZBUUJram5ieUlhS2R4TU5HNElaSFJxVktsU3FZVEtZQ1pjdVdWZUhDaFhPNk9uOTcrZlBuVjZWS2xTVEpxMHFWS2pWenVqNEFnSXpSVGo1Y3RKTjQyQWpjOE1od2RuYXVJa2xseTViTjZhcjhZL3gvZ3lTVHlmUjhEbGNGQUpDSkI5Vk9Sa1JFR0Q5ZnZYclYrTmxtcytuU3BVdjNkZTYvRzlwSlBFd0VibmhrMkd5MlNwTGs2K3Y3d005dHRWb1ZGUldsYTlldTZkYXRXeG1XRFEwTjFZd1pNN0oxL2drVEppZ3lNakpieDhURXhHam16Sm15V3EyeVdxMWFzbVNKUXdQNk1EeisrT09TSkpQSlZQR2h2akVBSU5zZVJEdHB0VnJWdVhOblJVZEhLejQrWGkxYXRERDJ4Y1RFcUhYcjFwbWVZLy8rL2ZybW0yK3kvSjZ4c2JFNmZQaHd0dXRLTzRsL0dzYmo0cEZoTnBzclNKS2ZuMSsyajcxeDQ0WjY5ZXFseE1SRUpTVWxLU2twU1FrSkNVcE1USlRWYXBXenM3UGMzTnprN3U2dTFxMWJxMGVQSHBLU3g2L255NWRQa25UbnpoM3QyN2RQR3pac2tNMW15L0o3MjJ3MkJRUUVxRy9mdnVtV2FkdTJyY1BySzFldWFNZU9IZHF3WVlNU0VoSzBlL2R1ZVh0N3ExNjlla2FaNk9ob2RlellNY1Azdm5qeG92YnQyNWZsdXQ2dGRPblM5bXNvYzg4bkFRQThGUGZUVHRydDNyMWJSWXNXbFllSGgrTGo0Ky9wSE9YTGw5ZXdZY1BVc21YTExQWCtoWVdGYWVEQWdWcXhZb1c4dkx6U0xFTTdDUkM0NGRGU1NwS0tGeStlN1FNTEZpeW9JVU9HcUdqUm92THk4cEtMaTR1V0xWdW04dVhMNjdubm5qUEtqUjA3VnRXcVZUTmU1OCtmWDVzM2I5YlZxMWZWc1dOSHhjZkhhOFdLRllxT2p0YVNKVXNjM21QaHdvVXFWcXhZcXZlK2VmT21QRDA5NWVhVzlqSXY4Zkh4NnRTcGsxNSsrV1ZaTEJidDNMbFRXN1pza2NWaVVaOCtmZlRoaHg5cXhJZ1JhdENnZ2I3NTVoc1ZMMTVjUFhyMGtJZUhoMWF0V3BYaGRhZHN3TzVGd1lJRkpVa21rNm5vZlowSUFQQXczSE03YWJkZ3dRSTFhOVlzeStVaklpTFVzR0ZEV1N5V1ZQdTZkT25pOE5waXNhaGZ2MzZhUG4yNnNjMW1zOGxrTXNuSnlVbXZ2dnBxbXUreGR1MWEya2xBQkc1NHRCU1RKRTlQejNzNitOaXhZNW8yYlpxKy9mWmJlWGg0cUhyMTZ2cjN2Lyt0dVhQbnlzZkhSN05temRLcFU2YzBjT0RBVk1mYUc1OGxTNWFvZXZYcSt1U1RUeHdDc1RadDJ0Z3pTNlZ5NnRRcHhjVEVLQzR1VHE2dXJxbjJPenM3S3p3OFhHKzg4WWFHREJtaW4zNzZTWjkvL3Jra3FVbVRKbXJldkxtV0xGbWlLVk9tcUhuejVucjk5ZjlsSGZiMzk5ZUZDeGZTdmVhNHVMaXNmVGpwOFBEd2tDVFpiTGFDOTNVaUFNRERjRi90WkhCd3NJS0NndlRGRjErb2NlUEd4dmFVUDl0Zmp4MDdWczgrKzZ5eGJkZXVYUTVsckZhcnpPYTBaK1RZQTdUZzRHQk5tREJCa3lkUGxwZVhsMjdjdUtFQkF3Wm82TkNoZXVxcHB4ek9SVHNKRUxqaDBlSXAzWHVEMUtOSEQxMjVja1ZqeDQ3VmlCRWpWS0ZDQmZYczJWT25UNS9XaVJNbnRIWHJWazJmUGozTjRNcnU5T25UZXZ2dHQvWGFhNi9wKysrL043SjIyV3kyZEJ1bzRPQmd4Y2ZIYS9mdTNXclFvRUdxL1dheldlKysrNjQ4UFQzMStlZWZxMWV2WGc1UEtSTVNFbFNtVEJrbEpDU29aY3VXUmlNaEpjK2R5OGo5UGtsMGQzYzNmcnl2RXdFQUhvWjdiaWV0VnF2UnBuaDVlV25yMXEyS2o0OVg3ZHExdFhYclZrbkpRdytmZi81NTQzVks0ZUhoQ2drSlVlM2F0ZlhISDM5bzZOQ2hDZ2dJa0NSZHVIQkJFeVpNMEZkZmZTV3oyYXoyN2RzckppWkdraFFWRmFYT25UdExTdTY5czFxdEdqUm9rS1RrSHJybHk1ZlRUZ0wvajhBTmp4S0w1UENQWkxZTkhqeFlDUWtKeHVzdnZ2aEMrL2Z2VjF4Y25LcFdyYXE4ZWZPbWVaeTlOMjNFaUJFS0RRMlZqNCtQckZhcndzTENWTGh3WVNVbEpjblpPZTJ2MDdadDI5UzJiVnV0WGJzMnpjQXRORFJVYytiTVVWUlVsT2JPblNzUEQ0OVV3MVNzVnF2bXpwMnI3dDI3Nittbm4xYmJ0bTAxYytiTVRLODNOalpXcjd6eWlpUnArZkxsbVphL1c0cGVSWmRzSHd3QWVOanV1WjFjdUhDaEVVemRpN0N3TUgzNjZhZmF1SEdqU3BVcXBkRFFVRjI5ZWxVK1BqN2F2WHUzSWlJaWpBZWNseTlmMXUrLy95NUpDZ2dJa0tlbnAxcTJiS252di85ZStmUG4xMHN2dlNTejJXd0VWYlNUUURJQ056eEs0aVc1eGNiR1p2dHBZdTNhdGJPMWI4eVlNV3JVcUpHazVDZDVMaTR1U2t4TWxKUWNpTFZzMlZMYnQyL1hsU3RYMUs5ZnYzUUR0MlBIanVuU3BVdWFQbjI2WG4zMVZWMjhlRkVsU3BSd0tIUHUzRG5WcWxWTHpaczNWOE9HRFZXa1NKRTA2M256NWsydFdiTkdwMDZkVXMyYU5WV3paazF0M3J4WjdkdTNsNU9Ua3lTcGV2WHFXckpraVRFWi9QTGx5d29KQ1ZIRGhnMHovNURTa0dJSVNlSTluUUFBOEREZGN6c1pFUkdoc1dQSHFuMzc5dGs2emo0azBzL1BUODdPemdvT0RsYlZxbFgxMUZOUDZlREJnMnJldkxsMjc5NnQrdlhyT3h4MzgrWk4vZWMvLzFGRVJJVEdqQmtqS1huYXdlZWZmNjdseTVkcjJMQmhSbG5hU1NBWmdSc2VKVkdTM0NJaUlyTGRJTjA5OW43OSt2VmF0R2lSamg4L0xqOC9QdzBaTWtSUFB2bGttc2Zldm4xYm5wNmV4cFBJSFR0MjZPdXZ2MVpFUklUNjkrK2ZZZUEyYytaTXRXM2JWbm56NXYwLzl1NDhQS3JxL3VQNFo3SkJRQ0FpaTZLVzlvR0toWXBtZ21KK0JOR3dsSlJGTmtIVWdsUkJSRFlCQTZnZ0JCUlFHaFJVTmhFUUNBYUVCbVZSSXdpeUJCSWdBZ1psRVlGV0dvSnMyYmVaOC9zanpUUkRGdFprSnVIOWVoNGU1NTU3N3IzZkdUVEhUODZkYzlXbFN4ZTkvLzc3bWpKbGlsT2Znb05GVmxaV29VVlA4Z1VHQnNyUHowOFBQWlQzak05S2xTcnB4eDkvVko4K3A4dVV0QUFBSUFCSlJFRlVmVFIxNmxUZGZmZmRrcVJ4NDhacDl1elordUtMTDdSdzRVTDE3Tm56bWdlazlQUjBTWkxGWXJuMlg4TUNBTXJLTlkrVGd3WU5rczFta3lUOTlOTlBHakpraUdOZjI3WnRuZnJtYjBkSFJ5czlQVjFWcTFhVkpMVm8wVUpidDI2VnY3Ky9HalZxcEFNSERpZzRPRmk3ZHUzUzBLRkRuYzR4Wjg0Y05XalFRTEd4c1Jvd1lJRFR2aDQ5ZXVqNDhlT09iY1pKSUEvQkRlV0dNU2JSWXJIY2RyWFBRN3ZVNHNXTEZSVVZwWG56NXFsOSsvWWFOMjZjUm80Y3FZa1RKK3IrKys5MzZ1dnI2NnNqUjQ2b1hyMTY4dlQwMUpZdFcvVEREeitvUjQ4ZVNrbEpVWHA2dXBLU2twU1RrMU1vdUVWSFJ5cytQbDdqeDQrWGxMZkFTWmN1WGZUTk45K29UWnMyMS9VZXBMenZNRXljT0ZIZmZQT05FaElTOU5OUFAwbVNXclZxcGZidDI4dmYzMS9MbGkzVDdiZGYrMEpYQlc2Yk9YdmRCUU1BU3RXTkdpZnZ2ZmRlUlVkSFM1TGk0dUowNTUxM3FsNjllanAwNkpEUzB0S2NWbDgrZmZxMFl3YnN3UWNmMU1LRkN6VjA2RkExYk5oUUd6WnNVRnhjbk9yVnErZFlOai9mMkxGakpVa3JWNjUwWEV2S0M0VTllL2FVSkUyZVBQbTYzZ2ZqSkNvYWdodktrNU9TbWlRbUp1cVBmL3pqVlIvOHl5Ky9hTnEwYVVwUFQ5ZUNCUXRVczJaTlNWS0RCZzAwYWRJa2pSZ3hRdTNhdFZPL2Z2MVVxMVl0U2RMbm4zK3UwTkJRL2Z6enp4bzZkS2o4L1B3MGV2Um8xYTVkVzM1K2Z2cjY2NjkxNXN3WlpXZG55OXY3ZjdlM0h6cDBTR0ZoWVFvTkRYVmNwMXExYWhvOWVyUW1USmlnbWpWck9nMThCWFh1M0xsUUNNekt5bkphYXRsbXMybjM3dDNhdEdtVHRtN2Rxa2FOR2psdWIzbmhoUmRVdlhwMXpaNDlXNTkrK3FtZWVPS0pRcmRuWHFsejU4N2x2eXpiSjVvQ0FLN0ZkWTJUbHpwMDZKQmVmZlZWVFowNlZmWHExZFBaczJjMWR1eFl6Wm8xUzAyYk5wVWtIVHg0VVBmY2M0K2t2T0QyOGNjZkt6czdXMjNhdE5Hamp6NnEyYk5uRjVxeHUxNk1rd0RnNXZ6OS9hZGJyVll6Zi81OGN6VnljbkxNYTYrOVpnSURBODM3Nzc5dmNuSnlIUHVzVnF2amRXSmlvaGt5WklocDFxeVoyYng1c3pIR21DVkxscGdlUFhxWXhNUkUwN2x6WjNQdzRFRmpqREUybTgxeDNLNWR1MHhJU0loak96WTIxanp5eUNQbW5YZmVLYktlZDk5OTF6ejg4TU5tNWNxVnhtNjNGOW9mRmhabVltTmpqVEhHWkdkbm00a1RKNXJ3OEhDblBsOTg4WVhwMzcrL1diMTZ0VGw3OXF6SnpjMDFwMCtmTnMyYU5YUDBPWG55cEJrL2Zyd0pEQXcwUTRjT0xmSmFsN05telJwanRWcU52Ny8vTWxmLy9RTUFTbmF0NDJTKzNOeGN4N2g0K1BCaDA3RmpSN056NTA2blBxdFdyVEt0V3JVeVI0OGVOY1lZMDY5ZlA3Tmh3NFlpejVlVmxXVmF0V3BsVHA0ODZkVGVva1VMeCtzMmJkcVlKNTU0d3VsUFVmMEtZcHpFellvWk41UWJ4cGdmTEJhTDAzM3ZWOExMeTB1UFBQS0lCZzRjcUx2dXVxdllmblhyMXRYTW1UTjE4T0JCM1h2dnZZcUlpTkFYWDN5aER6LzhVTFZyMTliWXNXTWR2K0diT1hPbVZxNWNLUzh2TDNsN2UydjA2TkdTOG03NWVQdnR0OVczYjE4TkhqeTR5T3NNR3paTXZyNittalp0bWk1ZXZLZzc3N3hUczJmUGR1eTMyV3phdG0yYlk2V3FzMmZQNnJiYmJ0UG16WnNkZmRhc1dhT09IVHRLa25idTNLbVhYbnBKSGg0ZWF0Kyt2YVBQM1hmZnJZa1RKMnIwNk5HNmNPRkNzYytaSzhteFk4Y2tTY2FZZzFkOU1BQ2dURjNyT0htcE0yZk9hTlNvVVpveVpZcisvT2MvTyszcjFxMmJmdnJwSjgyWk0wY2RPblRRcVZPbkZCd2NYT3dpWURhYnpYSHJvNlJDRDhTZU1tV0ttalZyNXRpT2lZblJiNy85cHJTME5NZWRMRjkrK1NYakpBQ1VKdzg4OE1BRFZxdlY5TzdkKzZwL0kxYWNzTEN3WXZlbHBLU1lqSXlNRW84dk9QTm1qREZKU1VrbUppYm1pcTZka0pCZ3NyT3pyNmp2NWRqdDltdjZUZUhsUFAvODgvbS9TWHprOG45REFBQlh1dDV4MG02M08yYll6cDgvWDJ5LzdPeHNrNVdWWlU2ZE9tVzJiZHQyMWRjcGJpYk5HR01tVDU1c21qVnJabHEwYUdIbXpwMTcxZWN1RHVNa0tvS3IvOVVDNERwZVZxdjFyTVZpcVI0ZEhhMWJiNzNWMWZWVWFNbkp5UW9PRHBiZGJrLzE4UENvdVdmUG5wekxId1VBY0tGeU1VNG1KaVplMTRJZzdvSnhFbVhOdzlVRkFGY2gxeGl6MWhpampSczN1cnFXQ20vUG5qMHl4c2hpc2V4Z01BS0FjcUZjakpNVkliUkpqSk1vZXdRM2xEZVJrdlRkZDkrNXVvNEtMLys3QXNhWW9oK1lBd0J3UjR5VFpZUnhFbVdONElaeTVmejU4MThiWTg3dDNMbFRTVWxKcmk2bndqcC8vcnkrL1BKTFNicG9zOWsrZFhVOUFJQXJ3emhaTmhnbjRRb0VONVFyeDQ4Zno1VDByczFtMDBjZmZlVHFjaXFzRlN0V0tEYzNWNUtXN2QrL1A4M1Y5UUFBcmd6alpObGduSVFyRU54UUhzMlJsUHo1NTUvcjVNbVRycTZsd2psOStyUVdMMTRzWTB5YU1lWk5WOWNEQUxocWpKT2xpSEVTcmtKd1E3a1RIeDkvUnRLRW5Kd2NUWmd3UVRhYnpkVWxWUmcybTAxdnZ2bW1zckt5SkdsV2ZIejhLVmZYQkFDNE9veVRwWWR4RXE3azZlb0NnR3Z4bi8vOFovZnR0OS8rMTlPblQ5ZExUazdXLy8zZi8xM1RnelB4UDhZWXpaOC9YMUZSVVpMMFkzeDhmQzlKZGhlWEJRQzRCb3lUTng3akpGeU40SWJ5eWw2blRwMXZQRHc4bms1SVNLaVNtWm1waHg1NmlFSHBHdG50ZGkxY3VGQno1c3lSTWVhQ3BQYUppWW1uWFYwWEFPQ2FNVTdlUUl5VGNBY0VONVJicDArZnZsQ25UcDB0Rm92bGlmMzc5MWMrY09DQW1qWnRxaG8xYXJpNnRISWxNVEZSWVdGaFdyRmloU1NsU09vZUh4OGY2K0t5QUFEWGlYSHl4bUNjaEx2ZzF5NG85d0lDQXU2ejIrMnJMUlpMUTA5UFQ3VnIxMDV0MjdiVlBmZmNvNW8xYTZwU3BVcXVMdEd0WkdkbjYvejU4enB5NUlnMmJ0eW9EUnMyS0NjblI1TCtaWXpwRlI4ZkgrUHFHZ0VBTnc3ajVOVmhuSVM3SXJpaFFtalVxRkcxS2xXcVRKYjBnc1ZpWVFTNkNzYVliSXZGc2lnbkoyZk1nUU1IenJ1NkhnREFqY2M0ZWUwWUorRXVDRzZvVVB6OS9Xc2JZNTYzV0N6QkZvdWxzYVNha2lxN3VpNTNZb3pKc2xnczV5WDlLT203dExTMGVZY09IV0pWTEFDNENUQk9YaDdqSkFEY3hLeFdxN0ZhcmNiVmRRQUE0STRZSjRITDR6bHVBQUFBQU9EbUNHNEFBQUFBNE9ZSWJnQUFBQURnNWdodUFBQUFBT0RtQ0c0QUFBQUE0T1lJYmdBQUFBRGc1Z2h1QUFBQUFPRG1DRzRBQUFBQTRPWUliZ0FBQUFEZzVnaHVBQUFBQU9EbUNHNEFBQUFBNE9ZSWJnQUFBQURnNWdodUFBQUFBT0RtQ0c0QUFBQUE0T1lJYmdBQUFBRGc1Z2h1QUFBQUFPRG1DRzRBQUFBQTRPWUliZ0FBQUFEZzVnaHVBQUFBQU9EbUNHNEFBQUFBNE9ZSWJnQUFBQURnNWdodUFBQUFBT0RtQ0c0QUFBQUE0T1lJYmdBQUFBRGc1Z2h1QUFBQUFPRG1DRzRBQUFBQTRPWUliZ0FBQUFEZzVnaHVBQUFBQU9EbUNHNEFBQUFBNE9ZSWJnQUFBQURnNWdodUFBQUFBT0RtdkZ4ZEFGQVIrZnY3dDVZVVVrVDc5QUtiTWZIeDhhdktyaW9BQUFDVVZ3UTNvSFRrV2l5V2taYzJGbXl6Mld6ZHlyWWtBQUFBbEZmY0tnbVVndmo0K08zR21ITWxkRW5PemMxZFYyWUZBUUFBb0Z3anVBR2xJMWRTWkFuN3YwbElTTWd1cTJJQUFBQlF2aEhjZ05LenVyZ2R4cGlWWlZrSUFBQUF5amVDRzFCS1VsSlN0a3BLdnJUZEdKTjIvdno1S0JlVUJBQUFnSEtLNEFhVWtxTkhqMllaWXo2N3ROMWlzV3c2ZnZ4NHBpdHFBZ0FBUVBsRWNBTktrVEdtMEhML2RydWRSd0FBQUFEZ3FoRGNnRktVbEpTMFdWSmFnYWFNbkp3Y2doc0FBQUN1Q3NFTktFV25UcDFLbDFUdysyeGJFaElTVWwxVkR3QUFBTW9uZ2h0UXl1eDJlOEh2dWJFb0NRQUFBSzRhd1Ewb1pSa1pHUnNsWlJwanNuTnljbGE0dWg0QUFBQ1VQd1Ezb0pRZE9uUW94Uml6MW1LeGJEdHc0TUI1VjljREFBQ0E4c2ZMMVFVQU53Tmp6QXBKdDd1NkRnQUFBSlJQQkRlNE5hdlZ1bEZTc0t2cnVGR3NWdXRNVjlkd3ZZd3hzZkh4OGMxZFhRY0FBTUROaEZzbDRlNHFUR2lyS0N3V3kwT3VyZ0VBQU9CbXc0d2J5b1U5ZS9hNHVnUklDZ2dJY0hVSkFBQUFOeVZtM0FBQUFBREF6UkhjQUFBQUFNRE5FZHdBQUFBQXdNMFIzQUFBQUFEQXpSSGNBQUFBQU1ETkVkeHdVN2x3NFlLclN3QUFBQUN1R3NFTkZjNmlSWXNVR3h2cjJJNkppZEhSbzBjbFNhMWJ0eTcydUsrLy92cTZycHVabWFuOSsvZGYxem1La3BHUm9RTUhEamkySjAyYXBIMzc5a25LZTB6Q3JsMjdpajEyeG93Wk43d2VBQUFBbEQyZTQ0WUtwMkhEaGhvN2Rxd2lJaUpVdDI1ZFJVUkVhT0RBZ1pjOUxpd3NUTzNhdGRPQkF3ZjB3Z3N2cUVxVktxcGN1YkpqZjA1T2pzNmVQYXZkdTNjWGVmeVpNMmMwZlBody9mT2YvMVNOR2pXS3ZVNUFRSURxMUtsVDdQNmtwQ1NuNTlaOTg4MDNXcnQycmViT25TdEoycng1czU1NjZpbEpVdFdxVlRWbXpCZzFiOTVjSTBhTVVLVktsWnpPdFhUcFVyMzg4c3VTcE1PSEQrdWxsMTV5MnArYW1xcVltSmhpYXdFQUFJQjdJTGlod2drS0NsSmdZS0NXTFZ1bVljT0dhZCsrZlFvTkRaWEZZcEVrZGV6WTBkRjM2TkNoYXRldW5kUHg5OTEzbjBKRFE3Vmx5eGFGaDRjN2pwczBhWko4Zkh3a1NaOTk5cGtqU0VtU01VWVdpMFdlbnA3cTBhTkhrWFZGUjBjN1hxOWR1MWFlbnA2Rit0aHNOajMwMEVOT2JhdFdyVktmUG4wa1NZbUppY3JPenRZZi92QUhTZEs5OTk2ckpVdVdhUDc4K1RMR1NKTGk0dUkwZXZSb3gvSEJ3Y0dTcEUyYk5qblZJRW1CZ1lGRjFnb0FBQUQzWW5GMUFVQkpyRmFya2VRMEEzVWwwdFBUVmJseVpXM2Z2bDA3ZCs3VUs2KzhJaWx2dHV2U2M0V0VoRWpLbXpHclhidTJwazJicHFaTm0rcjExMStYcDZlblJvNGNxWmt6WitvLy8vbVBac3lZNFFoditmYnQyNmQvL09NZm1qVnJsbXJVcUtHelo4OXEyTEJoZXUyMTEvU25QLzJwVUcwQkFRR0tqWTB0TWJnVnJERWdJRUJWcTFhVnhXS1IzVzVYWm1hbXFsU3BVdVQ3dnZQT094VVJFZUYwYkVtZlhXQmc0RlhOdUFVRUJFaVM5dTdkeTg4T0FNQU5rei9lTTc0QXhXUEdEUlZTZnJEWnVuV3JPblRvVUdMZkRSczJTTXFicWN0L0xVbWpSbzFTLy83OTFhWk5HOTE5OTkyYU8zZXVVMmg3NG9rbmxKR1JJVWxLUzB2VDAwOC9MVWxLU1VtUjNXNTNoRVVmSHgrdFhyM2E2Wm9GWi8wdXAyRHdtamh4b3VyVnE2ZisvZnRmOGZFRnRXM2I5cHFPQXdBQWdHc1IzRkNoTEZpd1FKOTg4b215czdNVkZSV2w3ZHUzYThlT0hVNTlMZzFOYTlldWRkcmV2bjI3SWlNamRmandZVDM2NktNYU5XcVVObTNhcE42OWU2dFdyVnJxMDZlUFFrSkM5Si8vL0VmYnRtMlRKRVZHUnVxV1cyNVJodzRkdEdEQkF0MTY2NjNxMHFXTFBEdzhGQlFVVktqT3E3bFZzdUMrclZ1MzZ1MjMzeTd4TTJqYnRxMXNOcHRqdStDdGtwZCtwNjFidDI0bG5nc0FBQUFBTHN0cXRScXIxV3F1MXNNUFAreTBIUndjYk5MUzBvd3h4alJyMXN4cDM4V0xGODMrL2Z0TjgrYk56VnR2dldVMmJOaGc5dTdkYTNKemM0MHh4clJvMGNJWVk0ek5aak9IRGgweUtTa3Bqdlp6NTg2WjBOQlE4K0tMTDVyejU4OGJZNHhKU2tveXc0WU5NMDgvL2JUNThjY2ZIY2ZueThyS0tySDI0dlp2MmJMRkJBUUVtTURBUU5PaFF3ZW5QdzgvL0xENTdMUFBISDIvLy81N3A5cUwrMXhzTmx1SnRWd3EvKy9EMWY5ZUFBQXFGc1lYNFBLWWNVT0ZaN1BabEpXVjViUkNwQ1RaN1hidDNMbFRFeWRPVk5PbVRXV3hXUFRVVTAvcHh4OS9WR2hvcUtOZlptYW0weTJHQlJmNG1ETm5qaG8wYUtEWTJGZ05HRERBNmZ3OWV2VFE4ZVBIbmRvdVhWSHl3b1VMaW9tSlVXQmdvUHo4L0J6dGw2NHNLVW5MbHk5WDM3NTl0V25USm4zNjZhZU9GU1RQbnordmJ0MjY2Zi8rNy84a1NibTV1Um8yYkpnMmI5NTgyYy9td0lFRFdybHlwU1pQbm56WnZnQUFBSEFkZ2hzcXZOallXRFZxMUVnZUhzNlBMYng0OGFJbVRacWtyNzc2U2xMZWQ5enExNit2K3ZYcnEzMzc5bzUrUVVGQmhWWmp6RGQyN0ZoSjBzcVZLNTM2dEczYlZqMTc5cFFrcDFEazQrUGo5RDI2Z3FzNkZ0Y3VTWHYzN3RVUFAveWdxVk9uNnBaYmJ0RUhIM3lnRVNOR3lCaWpOOTk4VTkyN2Q5Y2RkOXdoS1crUmxabzFhMHFTc3JPejFiWnRXOVd1WGR1eGFNbkZpeGNkanlzNGZQaXd2THo0TVFBQUFPRHUrRDgyVkdpblRwM1MxS2xUTlg3OGVFZWJ0N2Uza3BPVGRlVElFZDE5OTkyRmpzbi9UbGkrakl3TXA3WUhIbmhBNGVIaHBWZjBKWEp5Y2pSdDJqUU5HREJBTldyVVVKOCtmVFJ3NEVETm56OWZ2LzMybTlMUzB2VGlpeTg2K3YvMDAwLzY5ZGRmZGZEZ1FmbjQrRGdGeWw2OWV1bkpKNTlVYm02dUpNblB6MCt2di81Nm1iMFhBQUFBWEJ1Q0d5cVVqSXdNTFYyNlZIYTdYZHUzYjllYU5Xc1VHaHJxV01aZWtwNTk5bGs5Kyt5ejh2SHgwZENoUXd1ZFk5T21UVTdiUVVGQmhkcUtrai9ESmttMzNucHJzZjJ5czdPdjVLMDR6Smd4UTFXcVZGSHYzcjBsU1o2ZW5ucnh4UmMxY09CQWVYcDY2dU9QUDNaYTZDUTZPbHFkT25YUzY2Ky9McHZOcG5QbnpqbG00SVlQSDY3aHc0ZGYxZlVCQUFEZ2VnUTNWQ2hyMXF6UjhlUEh0V3JWS3MyZlAxLzc5KzlYWEZ5Y1BEMDlIUS9TdHRsc3N0bHN5czNOVlZoWW1KWXVYU29wYnlidVdrMlpNa1hObWpWemJNZkV4RGhtd3dxZU55Y25SMDgrK1dTUjV5Z1kvSEp5Y2lSSi8vem5QL1h0dDk5cTBhSkZTazVPMW5mZmZhZjE2OWNyTVRGUllXRmh5c3pNMVBEaHc5V29VU08xYTlkT0R6NzRvSDc2NlNlOTg4NDdHamh3b0JZdFdxVG5uMzllRnk1Y2NBcDN4aGpINTFDL2ZuMHRXYkxrbXQ4N0FBQUFTaC9CRFJWSzkrN2QxYXRYTDFrc0ZrMmNPRkZTWGxETHpzNlczVzZYTVVZZUhoNk9QNTZlbnVyZHU3ZVNrcExVdFd2WElzOVpjTkdRNGhRTWJWTGVyTjNRb1VOVnFWSWw5ZW5UeDlIK3U5Lzl6dW1aYnZuTDhkOXh4eDFhc1dKRm9mWm16WnJKMzk5ZkZ5OWVWTDkrL1JRUUVLQmV2WHJwMFVjZmRRU3g5dTNiS3lvcVNvc1dMZEt2di82cVdiTm02YzQ3NzVTVTl5eTZmSGE3M2ZISG1QOHQzRlhVWXdrQUFBRGdYbmc2UGR4YS90TEFsNjZ3NkE0U0V4TjErKzIzbDluMXNyS3lIQ3RKdWtyK0xhZDc5KzdsWndjQTRJYkpIKzhaWDREaWVWeStDNENpbEdWb2srVHkwQVlBQUFEWEliZ0JBQUFBZ0p2ak8yNUFFVEl5TXZUSUk0OG9MaTZ1VksrVG01dXI5UFIwcGFTazZNS0ZDenAvL3J5U2twSjA0Y0lGL2YzdmYzZjAyN0ZqaCtNQjIva09IandvdTkydVAvLzV6NlZhSXdBQUFGeVA0QVlVd1JnanU5MSsyWDVCUVVFbDdzL0l5RkRkdW5XMWZ2MTZSOXRqanowbVNmTHk4cEtYbDVkOGZYMVZ1WEpsVmF0V1RYNStmcXBSbzRhcVY2K3VsSlFVVmF0V1RaSVVHaHFxYmR1Mk9aMTd4b3daVGd1ZkFBQUFvT0lpdU9HbWw1NmVycFl0VzhyWDE3ZlF2a3VEV1VaR2htSmpZeDByTVY0YXB2S2RQbjFha3laTjBxbFRwelJ1M0RpbmZhbXBxZGMxazllc1dUUEhxcEhUcDAvWDlPblRKVWxKU1VtS2lZbTU1dk1DQUFEQWZSSGNnUDhxR01MeXcxeFJiWmNURlJXbG1UTm5xbXZYcmdvUEQ1ZVBqODgxMS9UNDQ0OUxrakl6TS9YNDQ0OHJQRHhjM3Q3ZVdyTm1UYUcrZ1lHQjEzd2RBQUFBdURlQ0czQUREUjQ4V09mT25kUHMyYlBWcUZHakl2dlk3WGExYXRXcXhQTzBidDFhNDhlUGR3UzBvS0NnSXNNYUFBQUFiZzRFTitDLzJyWnRlMFZ0SlltSmlkRTMzM3lqVzIrOXRkZytucDZlMnJKbGk3cDM3NjRKRXlib3Z2dnVjOW8vWU1BQU5XelkwS25OR0tPNHVMaGl3eUFBQUFBcU5vSWI4Ri9SMGRHTzEvbTNSUmJWSmtrZmZQQ0JsaTlmWHVSNU9uWHFWR1Q3dG0zYmxKR1JJVzl2YjBsUzE2NWR0WGp4WXNkMzFDUXBQajVleDQ0ZDA3dnZ2cXVzckN4RlJrWnExNjVkeXM3TzF2cjE2OVc0Y1dObFoyZXJZOGVPMS8xK0FRQUFVSDRRM0lCcjhOSkxMK21sbDE0cTFCNFFFS0MxYTlmS3o4K3Z5T05TVWxKVXZYcDFTVktQSGoyMGZQbHliZDI2VlMxYnRsUjZlcm9tVDU2c0lVT0dxRXFWS3NySXlOREJnd2ZWdFd0WDdkdTNUMis4OFlZa3ljZkhSMnZYcmkxMGJyN2pCZ0FBVUhFUjNJRC9LbXBwLzZMYWJEYWJZMVhKcS9YTEw3L29ycnZ1a2lSVnJseFpZV0ZoR2pObWpNTER3elZ2M2p6ZGUrKzlqZ1ZKZkgxOU5YWHFWRW5TaEFrVHJ1bDZBQUFBcUJnSWJzQi9YVzVWeVh5VEprMVNZR0NnMnJScGM5WFhpSStQVjVNbVRSemJBUUVCNnR1M3IvcjE2NmNHRFJvb1BEejgyb29IQUFCQWhlYmg2Z0lBVjZ0U3BZcGlZMk9kMnJ5OXZlWGg0YUVMRnk0NHRhZWxwU2syTnJiRXhVZUtZN1BadEg3OWVzY0R1Rk5TVWpSdjNqek5uVHRYM2JwMVUwWkdoZ1lQSHF4dDI3WXBOemYzMnQ4UUFBQUFLaHhtM0FDcDBLMlAzdDdlNnQyN3R6cDM3aXk3M2U1b3Q5dnRhdEdpaGZ6OS9SMXR5Y25Ka3ZJZXVpM2wzUUpabE1qSVNOV3NXVk5lWGw0YU4yNmNObTNhcFB2dnYxOXo1ODVWNDhhTmxaV1ZwVTgvL1ZTVEowOVdabWFtZ29PRE5XalFJTmxzTnNlQ0pwS1VrNU9qbmoxNzNyRDNEZ0FBQVBkSGNBT0tNV0xFQ0kwWU1lS3kvYjc2Nml0Tm5UcFZucDZlNnRLbFM3SEJMU2dvU00yYk41ZXZyNjlxMTY2dHhZc1hPeTM3WDZsU0pmWHQyMWZQUFBPTWR1N2NxV3JWcW1uRWlCSDYxNy8rcFc3ZHVqbjZlWHQ3YThXS0ZZWE96K0lrQUFBQUZaZkYxUVVBSmJGYXJVYVM5dXpaNCtwU1NwUS9LK2ZoVWJIdlBnNElDSkFrN2QyN2w1OGRBSUFiSm4rOFozd0Jpc2VNRzNBRFZQVEFCZ0FBQU5maS96WUJBQUFBd00wUjNBQUFBQURBelJIY0FBQUFBTUROOFIwM2xBdjVpMklBQUFBQU55Tm0zT0RXakRHeGwrK0ZNdmFEcXdzQUFBQzQyVERqQnJjV0h4L2YzTlUxM0Fnc2N3d0FBSURyd1l3YkFBQUFBTGc1Z2hzQUFBQUF1RG1DR3dBQUFBQzRPWUliQUFBQUFMZzVnaHNBQUFBQXVEbUNHd0FBQUFDNE9ZSWJBQUFBQUxnNWdoc0FBQUFBdURtQ0d3QUFBQUM0T1lJYkFBQUFBTGc1Z2hzQUFBQUF1RG1DR3dBQUFBQzRPWUliQUFBQUFMZzVnaHNBQUFBQXVEbUNHd0FBQUFDNE9ZSWJBQUFBQUxnNWdoc0FBQUFBdURtQ0d3QUFBQUM0T1lJYkFBQUFBTGc1Z2hzQUFBQUF1RG1DR3dBQUFBQzRPWUliQUFBQUFMZzVnaHNBQUFBQXVEbUNHd0FBQUFDNE9ZSWJBQUFBQUxnNWdoc0FBQUFBdURtQ0d3QUFBQUM0T1lJYkFBQUFBTGc1Z2hzQUFBQUF1RGt2VnhjQVZFUldxL1VaU1NPS2FOK2IvOW9Zc3pRK1BqNjhUQXNEQUFCQXVVUndBMHJIZmtuK1JiUTcyb3d4UThxdUhBQUFBSlJuM0NvSmxJSzllL2Z1bDNTc3VQM0dtRisvLy83NzdXVllFZ0FBQU1veGdodFFTb3d4UzB2WXZhSE1DZ0VBQUVDNVIzQURTb25GWXZtOHVIMDJtMjE1V2RZQ0FBQ0E4bzNnQnBTU3ZYdjM3alhHL1B2U2RtTk0wdjc5Kzc5MVJVMEFBQUFvbndodVFPa3hrcFlWMGY3bGYvY0JBQUFBVjRUZ0JwU3VOVVcwZlZybVZRQUFBS0JjSTdnQnBTZytQbjZYTWVaMC9yWXg1bHg4ZlB6WHJxd0pBQUFBNVEvQkRTaGRkb3ZGVW5BaGtxOGsyVnhWREFBQUFNb25naHRReW93eFVRVmVyM0JsTFFBQUFDaWZDRzVBS1l1UGo5OXVqRGtuS1RrbkoyZTlxK3NCQUFCQStlUGw2Z0tBbTBDdXBFaEpkUklTRXJKZFhRd0FBQURLSDRJYlVEWldTN3JOMVVVQUFBQ2dmQ0s0QVdVZ096djd1N1MwTkc1TkJnQUF3RFVodUFGbGdGc2tBUUFBY0QwSWJuQnJWcXQxbzZSZ1Y5ZUIvekhHeE1iSHh6ZDNkUjBBQUFBM0UyN2RncnNqdExrWmk4WHlrS3RyQUFBQXVOa3c0NFp5WWMrZVBhNHVBWklDQWdKY1hRSUFBTUJOaVJrM0FBQUFBSEJ6QkRjQUFBQUFjSE1FTndBQUFBQndjd1EzQUFBQUFIQnpCRGNBQUFBQWNITUVOd0FBQUFCd2N3UTNBQUFBQUhCekJEY0FBQUFBY0hNRU53QUFBQUJ3Y3dRMzRDYVFtcHJxNmhJQUFBQndIUWh1cUpDbVRKbFNaUHZnd1lQTHVKSWJ3MjYzNisyMzMxWk9UbzZqN2NDQkE5cXdZY05sajdYWmJPcmF0YXNTRXhOTHMwUUFBQUNVSWk5WEZ3Q1VodWpvYUkwZE8xYTllL2QyYWo5NjlLaFQyd2NmZktES2xTdXJaY3VXOHZYMXZleDVNekl5RkJNVEl4OGZuMEw3UWtKQ0pFbTV1Ym02Y09HQ2F0V3E1ZGdYSEJ5c1YxNTVSUmN1WEZEcjFxMTF5eTIzRkh1TjFOUlViZHk0VVg1K2ZvNjJmZnYyNmNDQkEvTDI5bmEwMWFsVFIrUEdqVlBidG0zbDVWWDRQK1hISDMvY1VjL0ZpeGYxd2dzdkZPcXpaczJheTc1bkFBQUF1QjdCRFJYYTh1WExuYmFEZzRNTHRhV25wMHVTNXM2ZHE1TW5Uem9DMktWc05wc2VldWdoeDNrazZlTEZpNnBSbzRaZWZmVlZ4K3pYK3ZYcnRXN2RPbjN3d1FmRjFyVmx5NVppOXdVRUJCUnFXN05talRwMTZsUmtiWjA2ZFhLOHZ1V1dXN1J5NVVwSlVsSlNrbUppWW9xOVRtQmdZTEg3QUFBQTRGNElicWhROG9OTlNrcUtRa0pDRkJFUm9SNDlldWl1dSs2U0pOV3NXVk45Ky9iVnYvLzliMjNjdUZHU1ZLbFNKWTBiTjA2clY2L1dMYmZjVW14dzgvRHcwTGh4NCtUbDVhVk5telpKeWd0WithL3pqOHYvUGxuQjgxekpMWTNGT1hmdW5MNzk5bHU5OHNvcjZ0bXo1eFVmbDVPVFUyTC9ncmRkQWdBQXdMMFIzRkNoNUFlazRPQmd4MnNmSHg4dFhyellxVi9CVU9YcDZha3VYYnBvNGNLRk9uZnVuS0tpb29vOS83ZmZmaXNQajZLL0dwcVVsS1E5ZS9aSWtuNysrV2MxYU5CQVV0RXphTVdGdzZJc1dyUklrbFMxYWxYRng4ZHJ3b1FKeGZZTkR3OTNYTmZiMjFzclZxd290aTh6YmdBQUFPVUh3UTBWM3ZuejUvWDN2Lys5VUZ0QnAwK2YxcWxUcC9UTk45K29SbzBhMTMzTko1OThVbkZ4Y2NYdUwya0dybURRTzNIaWhMNysrbXZIdHIrLy94Vi9MNDBaTndBQWdJcUQ0SWFiZ3MxbUszSC92Ly85YnhsajFLRkRoeEw3ZmZiWlo3cjk5dHN2ZXoyTHhYSlY5UlZuM2JwMUdqeDRzTjU1NXgxSllzWU5BQURnSmtWd1E0VjM2NjIzbG5pcnBKUTN5N1Y3OSs0U3o5TzhlWE5WcVZMbHN0ZExUMDlYMWFwVlMreHpwYmRLUHZQTU02cGV2Ym9qdUYzdGpGdit5cExGN1FjQUFFRDVRSEJEaFdPTWtjMW0wNmVmZnFybXpadGYwYTJTbDVPUmtTRzczZTYwakg5MmRyWWthY0dDQlVwS1NuSzBIemx5UkwvLy9lOUxQTitWM2lwWnZYcjFRdnZidFd0WDVLTUxNakl5SExkVnJsNjlXaEVSRVZxL2ZyMkdEeCt1enovL1hELzg4SU5DUTBNZGp3NzQ1cHR2OVBubm42dHo1ODRsMWdvQUFBRFhJN2lod3NqT3p0Wnp6ejJuek14TVBmNzQ0L3I5NzMrdlYxNTVSY1lZWldSa09QVTF4cWgzNzk2cVg3OStpVXZtNTN2dXVlZFVyVm8xZVhoNEtDMHRUUU1HRE5ESmt5ZDEvLzMzS3owOVhjSEJ3VHA1OHFUc2Ryc1dMbHlva3lkUEtqSXlVdDI3ZDNjOFF1QkdPWC8rdk5QMzN2TGwzL3FZbHBhbTJiTm5LeW9xU3BHUmtSbytmTGc2ZCs2c2hJUUVyVnExU3IxNjlkTEFnUVAxOHNzdjY1VlhYdEZ0dDkybUZpMWEzTkFhQVFBQWNHTVIzRkJoK1BqNGFQcjA2YXBidDY2ajdiUFBQbE55Y3JMbXpwMHJxOVdxMXExYjY2MjMzdExUVHordHYvemxMMDRQdEM0b1Aremx6MnlXM2U0dUFBQWdBRWxFUVZTdFdMSEM4VWlCcWxXcmF0U29VV3JjdUxFcVZhcmtPS1pSbzBZYU0yYU1VbE5UTlcvZVBMMzMzbnVLakl6VXlKRWpTL0ZkRjdaeTVVbzk5dGhqcWxxMXFyeTl2Wldjbkt6cTFhdHJ6Smd4c2xnc09uSGloQklTRXRTZ1FRTk5tVEpGNjlhdEk3Z0JBQUM0T1lJYktwU0NvUzBsSlVVTEZpelF0bTNiMUwxN2Q3VnMyVkpTM3V6WnJGbXpOR3ZXTEEwWU1FRGR1M2N2OGx4Ly9ldGZsWktTSW92Rm9wbzFhem90Q3VMdjcrOTRuWm1acVZtelptbkRoZzNxMUttVEprK2VMQjhmSDgyY09WTWJOMjdVaEFrVDlQVFRUK3ZaWjU5MUhOT3FWYXRyZm85MnU3M0k3NjdsZjJldFRaczI4dkh4a1NROThjUVQ2dEtsaXp3OVBSMzlqREY2NmFXWDVPWGxwU1pObXFoSmt5YlhYQXNBQUFBQXlHcTFHcXZWYXE1RmFtcXFXYmR1bmNuSnlTbHkvKzdkdTgzeDQ4ZExQSWZOWmpQWjJkbVh2VlpVVkpRNWZmcDBrZnZPbno5dnpwNDlhNHd4SmlVbHhmVHYzNy9FYy9YdjM5K2twS1E0dFkwWU1jTHhldENnUVVVZU4yVElrTXZXZWIzeS96NWMvZThGQUtCaVlYd0JMdS9HckZrT2xKTDhIK0w1RDdhR2ErVXZuTEozNzE1K2RnQUFicGo4OFo3eEJTaWVoNnNMQUFBQUFBQ1VqT0NHbThxRkN4ZGNYUUlBQUFCdzFRaHVxSEFXTFZxazJOaFl4M1pNVEl5T0hqMHFTV3JkdW5XeHh4VzF4UDYxc3R2dFNrdExVMUpTMG1YRDRva1RKelJ2M3J3aTk2V25wMnZHakJsRlBpdzdQVDFkQVFFQlNrOVBML0w2MzMzM25Zd3hTa3RMSy9iYW16ZHZMdm1OQUFBQXdDMndxaVFxbklZTkcycnMyTEdLaUloUTNicDFGUkVSb1lFREIxNzJ1TEN3TUxWcjEwNEhEaHpRQ3krOG9DcFZxcWh5NWNxTy9UazVPVHA3OXF4Mjc5NnRzMmZQcW4vLy9zck56WlhOWnBQTlpsTk9UbzV5YzNObHQ5dmw1ZVdseXBVcnk5ZlhWNTA2ZFZLL2Z2MGtTYzJhTlhNOFZEczVPVm03ZCsvV2wxOStLV09LL2o2MnA2ZW40dUxpTkhIaVJFMmVQUG1xUG9lUkkwZnF5eSsvMUxoeDQyUzFXdlg4ODg5TGtnWU5HcVFQUC96UTBZZnZEd0lBQUxnL2doc3FuS0NnSUFVR0JtclpzbVVhTm15WTl1M2JwOURRVUZrc2VkOTM3dGl4bzZQdjBLRkQxYTVkTzZmajc3dnZQb1dHaG1yTGxpMEtEdzkzSERkcDBpVEhNdnUzM1hhYnhvd1pvOXR2djEwMWF0U1F0N2UzVnExYXBULys4WTk2K09HSEhlZWFObTJhckZhclkvdldXMjlWZEhTMFRwOCtyZDY5ZXlzN08xdi8vT2MvbFo2ZXJoVXJWampWc1d6Wk10MXh4eDJhUG4yNm5uenlTWDM1NVpkcTM3NzlGWDBHSGg0ZTh2THlVbzBhTmZUZWUrL3AyTEZqT25IaWhPcldyYXY0K1BpcitEUUJBQURnRGdodXFKQmVmZlZWVmE1Y1dkdTNiMWVuVHAzMHlpdXZTTXBiRlhIdDJyVk9mVU5DUWlUbFBZOHRKQ1JFMDZaTlU1Y3VYYlI3OTI1Tm1EQkJJMGVPMU15Wk01V1ltS2daTTJZNGprdElTTkNjT1hQMC92dnZxMHFWS2dvSUNOQ0lFU08wZVBGaTFhMWJWeDk5OUpFT0h6NnM0Y09IRjZydm1XZWVrWlQzWU8rQWdBQ05HemZPYVhhdmMrZk9qc0JZcjE0OWZmVFJSMnJZc09FVnZmZHo1ODdweUpFajh2THkwaHR2dktFVEowN28zTGx6dXZQT096VisvUGlyK0JRQkFBRGdMZ2h1cUpDcVZLa2lTZHE2ZGFzNmRPaFFZdDhOR3paSXlwdXB5Mzh0U2FOR2pWTC8vdjNWcGswYjNYMzMzWm83ZDY1anhrMlMrdlhycDhURVJFMmJOazBUSjA1VTQ4YU45Znp6eit2SWtTUDY4Y2NmdFduVEpzMmRPMWVWS2xVcTl0cEhqaHpSQ3krOG9KNDllMnJCZ2dXcVhidTJwTHlIWkh0NGVDZzFOVlc1dWJtcVU2ZU9QRHl1N0N1cGt5Wk5VdlhxMVpXVGs2UE9uVHVyWWNPR3FsbXpwdXgydTlPRHVBRUFBRkIrRU54UW9TeFlzRUNmZlBLSnNyT3pGUlVWcGUzYnQydkhqaDFPZlFyZUtpbXAwQXpjOXUzYkZSa1pxY09IRCt2UlJ4L1ZxRkdqdEduVEp2WHUzVnUxYXRWU256NTlITE4wbzBlUGRsbzRaTXFVS2Rxelo0K3lzckxrNysrdmF0V3FGVmxuL216YXhJa1RIYmN3MnUxMm5UbHpSclZyMTViTlpwT1hsNWZDd3NKMDlPaFJuVGh4UXJHeHNWcTZkS2tXTDE1YzR2dlp0R21UcEx5RlIvejkvZVhqNDZNbFM1Ym8yTEZqZXVPTk42NzBvd1FBQUlBYkliaWhRbm51dWVmMDNIUFBLVEF3VUhYcjF0VzZkZXNrNWEwbStjVVhYNmhLbFNwNjhNRUhGUmNYNXpnbU9UbFpKMDZjVUc1dXJxWk1tU0ovZjMvMTY5ZFBUWnMybGFlbnA0S0NnclJ0MnphTkhqMWFSNDhlVmIxNjlSUVlHRmhzRFVYdGUrdXR0L1RZWTQ5Snlsdmt4TnZiVzdtNXVaS2tMVnUycUVPSER2cnV1KytVbUppb0lVT0dPSUxiMjIrL0xlbC9ENzd1Mjdldit2YnRLeWx2VmNtV0xWdHE3ZHExamhuR2d1Njg4MDRsSmlZcU5UVlZpeFl0MHNLRkM2L2xJd1VBQUlBYklMaWh3clBaYk1yS3luTDZEcG1VdDJUK3pwMDdOWEhpUkRWdDJsUVdpMFZQUGZXVWZ2enhSNFdHaGpyNlpXWm1xbTNidG83dDZPaG94Y1RFT0oxcnc0WU5pb2lJME1HREI5V29VU09OR1RORzk5NTdiNUgxWEx4NFViZmNjb3N5TWpJazVkM08rZDU3N3lrbEpVVkRodzUxQ203WDQwOS8rcE0yYnR5bzVjdVhhL3o0OGZyZDczNTNYZWNEQUFDQTZ4RGNVT0hGeHNhcVVhTkdoYjRqZHZIaVJVMmFORWxmZmZXVnBMenZ1Tld2WDEvMTY5ZDNXcjB4S0NoSTBkSFJ4WjUvOGVMRmlvcUswcng1ODlTK2ZYdU5HemRPSTBlTzFNU0pFM1gvL2ZjNzlmWDE5ZFdSSTBkVXIxNDllWHA2YXN1V0xmcmhoeC9VbzBjUHBhU2tLRDA5WFVsSlNjckp5Ym51NFBiZ2d3OXEzTGh4ZXYzMTE5V3FWU3VscDZjWE9UTUhBQUFBOTBkd1E0VjI2dFFwVFowNjFXazFSVzl2YnlVbkordklrU082Kys2N0N4MFRIQnpzdEoyUmtlSFU5c0FERHlnOFBGeS8vUEtMcGsyYnB2VDBkQzFZc0VBMWE5YVVKRFZvMEVDVEprM1NpQkVqMUs1ZE8vWHIxMCsxYXRXU0pIMysrZWNLRFEzVnp6Ly9yS0ZEaDhyUHowK2pSNDlXN2RxMTVlZm5wNisvL2xwbnpweFJkbmEydkwyOUM5V1drSkNnQ3hjdXFFV0xGaVcrNzlPblQydjI3Tm1xWExteTR4Yk5wVXVYeW1hekZab3RCQUFBQUlEcllyVmFqZFZxTlZjcVBUM2R6SnMzenp6MDBFTm0yN1p0NXBWWFhqSGJ0bTF6NmpOMzdselR0V3RYMDZ0WEw3TjkrM1pIZTRzV0xZbzg1Nlh0T1RrNTVyWFhYak9CZ1lIbS9mZmZOems1T1k1OUJXdE5URXcwUTRZTU1jMmFOVE9iTjI4MnhoaXpaTWtTMDZOSEQ1T1ltR2c2ZCs1c0RoNDhhSXd4eG1hek9ZN2J0V3VYQ1FrSmNXeG5aV1VacTlWcVhudnROZE9yVnkvSE1XbHBhY1pxdFpxMHREU24rbjc0NFFjVEVoSmlQdnJvSS9QaWl5K2EwTkJRWTdQWlRHaG9xSW1NakhUcWV6V2ZiWDUvcTlWYTlOUENBUUM0Um93dndPVXg0NFlLWmMyYU5UcCsvTGhXclZxbCtmUG5hLy8rL1lxTGk1T25wNmRqSlVlYnpTYWJ6YWJjM0Z5RmhZVnA2ZEtsa2xUa0RGZFJ2THk4OU1namoyamd3SUc2NjY2N2l1MVh0MjVkelp3NVV3Y1BIdFM5OTk2cmlJZ0lmZkhGRi9yd3d3OVZ1M1p0alIwNzFuRTc1TXlaTTdWeTVVcDVlWG5KMjl0Ym8wZVBkcHpud0lFRHFsS2xpcG8wYWFLd3NMQVNId3VRazVPak1XUEc2S21ubnRJenp6eWpGaTFhcUUrZlB1clJvNGRPblRxbHA1NTZTc2VPSFZPbFNwV1VtSmhZNHFNS0FBQUFBT0NLWE8yTVczWjJ0ckhiN1U1dHVibTVKajA5M2FTbXBwcVVsQlNUbHBabU1qSXlURlpXbHNuTnpUVlBQUEdFYWRXcWxYbjMzWGVMUEdlSERoMnUrUHBoWVdIRjdrdEpTVEVaR1JrbEhsOXc1cTJnYytmT0ZXckx5Y2t4eTVZdGM1cnh5NzlPUWRIUjBhWk5temJtYjMvN204bk56VFd2dnZxcUNRa0pNVjI2ZERHTEZpMHFzWjVMOFJ0UkFFQnBZSHdCTHMvaTZnS0FrdVQvRU4relo0K3JTNEgrOTFpQ3ZYdjM4ck1EQUhERDVJLzNqQzlBOFlxLzV3b0FBQUFBNEJZSWJnQUFBQURnNWdodUFBQUFBT0RtQ0c0QUFBQUE0T1lJYmdBQUFBRGc1Z2h1QUFBQUFPRG1DRzRBQUFBQTRPWUliZ0FBQUFEZzVnaHVBQUFBQU9EbXZGeGRBSEFsQWdJQ1hGMENBQUFBNERMTXVNR3RHV05pWFYwREN2bkIxUVVBQUFEY2JKaHhnMXVMajQ5djd1b2FiZ1NyMVdva2FlL2V2UlpYMXdJQUFJRHloeGszQUFBQUFIQnpCRGNBQUFBQWNIUGNLZ2tBQUlBeTVlL3YzMXBTU0JIdDB3dHN4c1RIeDY4cXU2b0E5MFp3QXdBQVFGbkx0VmdzSXk5dExOaG1zOW02bFcxSmdIdmpWa2tBQUFDVXFmajQrTzNHbUhNbGRFbk96YzFkVjJZRkFlVUF3UTBBQUFCbExWZFNaQW43djBsSVNNZ3VxMktBOG9EZ0JnQUFBRmRZWGR3T1k4ektzaXdFS0E4SWJnQUFBQ2h6S1NrcFd5VWxYOXB1akVrN2YvNThsQXRLQXR3YXdRMEFBQUJsN3VqUm8xbkdtTTh1YmJkWUxKdU9IeitlNllxYUFIZEdjQU1BQUlCTEdHTUtMZmR2dDl0NUJBQlFCSUliQUFBQVhDSXBLV216cExRQ1RSazVPVGtFTjZBSUJEY0FBQUM0eEtsVHA5SWxGZncrMjVhRWhJUlVWOVVEdURPQ0d3QUFBRnpHYnJjWC9KNGJpNUlBeFNDNEFRQUF3R1V5TWpJMlNzbzB4bVRuNU9Tc2NIVTlnTHNpdUFFQUFNQmxEaDA2bEdLTVdXdXhXTFlkT0hEZ3ZLdnJBZHlWbDZzTEFBQUF3TTNOR0xOQzB1MnVyZ053WndRM0FBQ0Fjc3BxdFc2VUZPenFPbTRVcTlVNjA5VTFYQzlqVEd4OGZIeHpWOWVCaW9kYkpRRUFBTXF2Q2hQYUtncUx4ZktRcTJ0QXhjU01Hd0FBUURtM1o4OGVWNWNBU1FFQkFhNHVBUlVZTTI0QUFBQUE0T1lJYmdBQUFBRGc1Z2h1QUFBQUFPRG1DRzRBQUFBQTRPWUliZ0FBQUFEZzVsaFZFaWdGL3Y3K3JTV0ZGTkUrdmNCbVRIeDgvS3F5cXdvQUFBRGxGY0VOS0IyNUZvdGw1S1dOQmR0c05sdTNzaTBKQUFBQTVSVzNTZ0tsSUQ0K2Zyc3g1bHdKWFpKemMzUFhsVmxCQUFBQUtOY0lia0RweUpVVVdjTCtieElTRXJMTHFoZ0FBQUNVYndRM29QU3NMbTZITVdabFdSWUNBQUNBOG8zZ0JwU1NsSlNVclpLU0wyMDN4cVNkUDM4K3lnVWxBUUFBb0p3aXVBR2w1T2pSbzFuR21NOHViYmRZTEp1T0h6K2U2WXFhQUFBQVVENFIzSUJTWkl3cHROeS8zVzduRVFBQUFBQzRLZ1Ezb0JRbEpTVnRscFJXb0Nrakp5ZUg0QVlBQUlDclFuQURTdEdwVTZmU0pSWDhQdHVXaElTRVZGZlZBd0JBVVVKQ1FxNzVXTHZkcnJTME5KMCtmVnIvL3ZlL2krMlhtNXVyNU9Say9mcnJyMHBJU05DMmJkdTBldlZxZmZ6eHgwNzlkdXpZVWVqWWd3Y1A2b2NmZnJqbUdvR0tnQWR3QTZYTWJyZC81dUhoOGZSL04xbVVCQURnTWkrLy9MS09IVHRXcVAyMzMzN1Q0NDgvWHFoOXpabzFrcVRwMDZkcjE2NWRzdGxzeXMzTmRmelQxOWRYSGg0ZTh2WDFsYSt2ci96OC9QVE9PKy9JWXJGSWtoNTc3REZKa3BlWGw3eTh2T1RyNjZ2S2xTdXJXclZxOHZQelU0MGFOVlM5ZW5XbHBLU29XclZxa3FUUTBGQnQyN2JOcVk0Wk0yYW9UNTgrVi9RZTgwTm9ibTZ1TGx5NG9GcTFham4yQlFjSDY1VlhYdEdGQ3hmVXVuVnIzWExMTGNXZUp6VTFWUnMzYnBTZm45OFZYUmNvYlFRM29KUmxaR1JzckZxMWFxWXh4aU0zTjNlRnErc0JBTnk4WnN5WTRYaHRzOWswYjk0OEhUbHlSQ2twS2JyampqdjBsNy84UlYyN2RpMTAzT0RCZ3pWbzBDRDUrUGpJeTh0TGI3Lzl0bjczdTkvcHlTZWZMUEY2cWFtcGlvdUx1K1o2bXpWcnBqdnZ2Rk5TWG5pY1BuMjZKQ2twS1VreE1URUtEZzZXSkYyOGVGRTFhdFRRcTYrK3FnMGJOa2lTMXE5ZnIzWHIxdW1ERHo0bzl2eGJ0bXdwZGw5QVFNQTExdzJVQm9JYlVNb09IVHFVNHUvdnY5WmlzZFE4Y09EQWVWZlhBd0RBamgwN05IUG1URm10VnIzOTl0dnExS21UM252dlBVMmJOazBiTm16UWl5KytLSDkvZjBmL1R6LzlWT3ZYcjVja1pXWm02cmZmZnROZGQ5MmwxYXNMUDdKMHhZcHIreDFsL294ZlptYW1Ibi84Y1lXSGg4dmIyOXN4NjFkUVlHQ2dKR25UcGsyUzhrSlcvdXY4R2JmVTFGU25iVW1PVUFlVVJ3UTNvQXdZWTFaSXV0M1ZkUUFBYmw2NXVibjY3TFBQRkJVVnBZeU1ESVdHaHFwRml4YVNwTC8rOWErcVZLbVN4bzhmciszYnQrdk5OOStVaDRlSDNuampEWjA1YzhZUjJpUXBQVDFkdnI2K3hWNm5aOCtlanZCbXQ5dlZxbFdyRXV0cTNicTF4bzhmN3dob1FVRkJSWWExSzVXVWxLUTllL1pJa243KytXYzFhTkJBVXRFemFOZnozVDZnckJIY1VHNVlyZGFOa29KZFhjZjFzRnF0TTExZHc3VXd4c1RHeDhjM2QzVWRBSUJyNStYbHBhU2tKUFhyMTAvVHBrM1RsQ2xUblBaLzlkVlhqdGQydTEyREJnMVN3NFlOMWFSSkV6MzY2S09TcEZtelp1bTMzMzdUeElrVHIraWFucDZlMnJKbGk3cDM3NjRKRXlib3Z2dnVjOW8vWU1BQU5XelkwS25OR0tPNHVEZzFhdFRvR3Q2bHN5ZWZmTExFV3pWTG1vSGpWa200RzRJYnlwTnlIZHJLTTR2RjhwQ3Jhd0FBWEwraFE0ZEtraVpObXVTNHRiQW9nWUdCNnRpeG8xUGJybDI3OU1rbm42aE9uVHJxMmJObmtjY1Z2RTB5SXlORDN0N2VrcVN1WGJ0cThlTEZqdStvU1ZKOGZMeU9IVHVtZDk5OVYxbFpXWXFNak5TdVhidVVuWjJ0OWV2WHEzSGp4c3JPemk1VXg5WElYeVFGcUFnSWJpaDM4bTkvUU5uZ040NEFVUEhrZjQvc1NoMDVja1N2di82NlBEMDl0VzdkdWlMN3RHM2IxbWs3SlNWRjFhdFhseVQxNk5GRHk1Y3YxOWF0VzlXeVpVdWxwNmRyOHVUSkdqSmtpS3BVcWFLTWpBd2RQSGhRWGJ0MjFiNTkrL1RHRzI5SWtueDhmTFIyN2RwQzE4ci9qbHRKMHRQVFZiVnExUkw3Y0tza3loT0NHd0FBd0UybWN1WEtKWDZQckdBdyt1bW5uelI0OEdDOStPS0xtak5uam5yMzdsM2tNUmN2WG5UYS91V1hYM1RYWFhjNXJoY1dGcVl4WThZb1BEeGM4K2JOMDczMzN1c0lqNzYrdnBvNmRhb2thY0tFQ1ZmMVhyS3pzeVZKQ3hZc1VGSlNrcVA5eUpFait2M3ZmMS9pc2R3cWlmS0U0QVlBQUhDVHljek12T0piRU0rZVBhdXVYYnVxZS9mdW1qTm5qcFl2WDE1a3YwdG4zT0xqNDlXa1NSUEhka0JBZ1ByMjdhdCsvZnFwUVlNR0NnOFB2L1kzSUNrdExVMERCZ3pReVpNbmRmLzk5eXM5UFYzQndjRTZlZktrN0hhN0ZpNWNxSk1uVHlveU1sTGR1M2ZYUXc5eDF6L0tONEliQUFEQVRlYUpKNTdRNk5Hamk5My85dHR2TzE2M2FOSENzZnFrcEN1YWNiUFpiRnEvZnIwbVRab2tLZSsyeWVYTGwydkpraVhxMXEyYmR1N2NxY0dEQit0dmYvdWJIbjc0WVhsNVhmMy9rbGF0V2xXalJvMVM0OGFOVmFsU0pVZDdvMGFOTkdiTUdLV21wbXJldkhsNjc3MzNGQmtacVpFalIxNzFOUUIzUW5BREFBQzRTZVEvc0ZweVhrV3lLRjkrK2FWR2p4NnR2L3psTDA3dE5wdnRzdGVKakl4VXpabzE1ZVhscFhIanhtblRwazI2Ly83N05YZnVYRFZ1M0ZoWldWbjY5Tk5QTlhueVpHVm1aaW80T0ZpREJnMlN6V1p6TEdnaVNUazVPY1V1aENMSjZWbHptWm1abWpWcmxqWnMyS0JPblRwcDh1VEo4dkh4MGN5Wk03Vng0MFpObURCQlR6Lzl0SjU5OWxuSE1aZDdWQUhnVGdodUFBQUFONG1TVnBLOEV0MjZkZE9MTDc1WTVMN1pzMmM3WGdjRkJhbDU4K2J5OWZWVjdkcTF0WGp4WXFkbC95dFZxcVMrZmZ2cW1XZWUwYzZkTzFXdFdqV05HREZDLy9yWHY5U3RXemRIUDI5djd5SWY2RjNVNGlTVksxZldQZmZjbzc1OSs2cE9uVHBPKzFxM2JxMkFnQURaN1haSmVZOUdDQWdJMEx4NTg0cDlyd01HRExpbW1VQ2d0TEJHS3NvTnE5VnFKRmFWTEd2NVg4N2V1M2N2UHk4QXdNMHdOcm9YeGt5VUpnOVhGd0FBQUFBQUtCbkJEUUFBQUFEY0hNRU5rSFRod2dWWGx3QUFBQUFVaStDR204YWlSWXNVR3h2cjJJNkppZEhSbzBjbDVYMXB1VGhmZi8zMVZWOHJJU0hocW8vNThjY2ZDeTNOSEJzYnE1WXRXeW91THU2S3ovT1BmL3hEeDQ4ZnYrcnJBd0FBd0gyeFZBNXVHZzBiTnRUWXNXTVZFUkdodW5YcktpSWlRZ01IRHJ6c2NXRmhZV3JYcnAwT0hEaWdGMTU0UVZXcVZGSGx5cFVkKzNOeWNuVDI3Rm50M3IzYjBmYjg4ODhySmlaR1V0NFhsUzlkM1VxU2Z2dnRONmRBdG5uelp0MTIyMjJPN2RUVVZFMmRPbFZkdW5UUk8rKzhvOFdMRjh2WDE5ZXhQekF3VUg1K2Zzckt5bEpRVUpEQ3dzSzBkdTFhUlVSRTZOdHZ2M1gwcTFxMXFpSWpJNi93VXdJQUFJQTdJcmpocGhFVUZLVEF3RUF0VzdaTXc0WU4wNzU5K3hRYUdpcUxKVy9ocDQ0ZE96cjZEaDA2Vk8zYXRYTTYvcjc3N2xOb2FLaTJiTm1pOFBCd3gzR1RKazJTajQ5UHNkZjE4UERRaGcwYm5Ock9uVHZudE55eGxQZThuUHdIbm1abloydjA2TkZxMWFxVmhnMGJwdW5UcDJ2a3lKR2FNV09HNHlHam5wNmUyckJoZzk1OTkxMVZxMVpOQ1FrSitzYy8vcUYyN2RycHJiZmVrc1ZpVVhSMDlHV2Ywd01BQUFEM3g2MlN1S204K3VxckdqNTh1SGJzMktGT25UcHAzYnAxV3J0MnJTUnA3ZHExamovdDJyVlRTRWlJUWtKQ2xKbVpxWkNRRU8zZnYxOWR1blJSMWFwVk5XSENCQ1VuSjJ2eTVNbEtURXpVeXkrL0xDa3YvSFhzMkZIWjJkbnEyTEdqVHB3NDRiajJ6ei8vckxadDI2cHQyN2JxMnJXci92clh2enIyeGNYRjZlelpzMnJVcUpFdVhMaWdsMTU2U1hYcTFOSFFvVU1sU1NOR2pGQ2RPblhVcjE4Ly9mTExMMDd2YWZmdTNmcnpuLytzTjk1NFF3c1dMTkRKa3ljVkZoYW1YYnQyYWNhTUdSbzVjbVJwZjZ3QUFBQUFrTWRxdFJxcjFXcHVoRGZmZk5OOC8vMzNqdTJTenR1aVJRdW43ZlBuejVzZVBYcVlCeDk4MEhUcjFzMmNPWE9tMERFUFAveXc0M1d6WnMyYzl0bHN0a0w5QncwYVpGcTBhR0dPSGoxcTJyVnJaejc4OE1NaWExbXlaSWxwMmJLbCtlV1hYMHlMRmkzTXVYUG5USWNPSFl3eHhsSEhzV1BIVEZCUWtMRmFyV2JldkhuRnZxOHJsZis1dS9ydkh3QlEySTBjRzNIOUdETlJtcmhWRWplRkJRc1c2Sk5QUGxGMmRyYWlvcUswZmZ0MjdkaXh3NmxQd1ZzbEpUbG00dkp0Mzc1ZGtaR1JPbno0c0I1OTlGR05HalZLbXpadFV1L2V2VldyVmkzMTZkTkhJU0Voa2lSampLS2lvdlRJSTQvSWJyYzcyaThWRVJHaG8wZVA2c3laTTVLa1AvemhEd29QRDFlVEprMFVFQkRnOUVEVkJ4OThVSEZ4Y2VyY3ViT3FWNjh1U2ZybGwxOVVzMlpOSlNjbmEvdjI3ZnJ1dSsvMDg4OC9xM2Z2M3JycnJydTBkT2xTZmZIRkYzcjY2YWZWcTFldjYvc1FBUUFBQU9CeWJzUnZGUXZPaEJsalRIQndzRWxMU3pQR0ZKNFp1M2p4b3RtL2Y3OXAzcnk1ZWV1dHQ4eUdEUnZNM3IxN1RXNXVyakhtZnpOeE5wdk5IRHAweUp3NWM4WkVSRVNZSVVPR0dLdlZhb1lPSFdvdVhyeG9talZyWm43OTlWZlRwMDhmeDduUG5qMXJIbnZzTVdPejJjejQ4ZVBOOXUzYkM4M3NYZnBlTDYwdnYzKy9mdjNNRjE5OFlaWXVYV29PSFRwVWFQL2h3NGZOMGFOSHIrNkR1cVFPZm5zSUFPNkpHVGYzd3BpSjBzU01HMjVhTnB0TldWbFpUaXRFU3BMZGJ0Zk9uVHMxY2VKRU5XM2FWQmFMUlU4OTlaUisvUEZIaFlhR092cGxabWFxYmR1Mmp1MVBQLzFVNjlldlYzQndzT0xpNHZUZWUrODU5dFdyVjAvcDZlazZmZnEwNnRhdHEram9hRDN5eUNQeThQRFE0TUdEVmJ0MmJhY2Fzck96UzF6d3BLRDI3ZHZycDU5KzB0YXRXN1ZpeFFxbitoNS8vSEZKMG9RSkU2NzRjd0VBQUlEN0liamhwaFViRzZ0R2pSckp3OE41alo2TEZ5OXEwcVJKanRVWWc0S0NWTDkrZmRXdlgxL3QyN2QzOUFzS0NsSjBkTFRUc1V1V0xKRWt6WnMzcjlEMU9uVG9vQ1ZMbG1qSWtDRmFzbVNKWXdYSlMwT2JKUDNyWC85UzNicDFyK2g5MUsxYlYzdjI3RkhQbmozbDUrZW5EaDA2T09wYnMyYk5GWjBEQUFBQTdvM2docHZTcVZPbk5IWHFWSTBmUDk3UjV1M3RyZVRrWkIwNWNrUjMzMzEzb1dPQ2c0T2R0ak15TXB6YUhuamdBWVdIaHhkN3pTZWVlRUk5ZXZUUXNXUEg1Ty92cjhhTkd4ZmJkOGVPSFdyYXRPbGwzMGRVVkpTKy92cHJOV25TUkFzWEx0U01HVE11ZXd3QW9PSUpDQWh3ZFFrQVNobkJEVGVGakl3TUxWMjZWSGE3WGR1M2I5ZWFOV3NVR2hycU5OQTkrK3l6ZXZiWlorWGo0K05ZaHIrZ1RaczJPVzBIQlFVVmFpdUpyNit2R2pkdXJNMmJOMnZxMUtuRjlrdFBUMWRFUk1RVjM5NFlGQlNrMXExYjYrdXZ2OWJycjcvdWFDOTRxK1NRSVVQVXBrMmJLNjRWQUZBK0dHTmlMUmJMUTY2dUEwNStjSFVCcUpnSWJyZ3ByRm16UnNlUEg5ZXFWYXMwZi81ODdkKy9YM0Z4Y2ZMMDlIUThTTnRtczhsbXN5azNOMWRoWVdGYXVuU3BwTHladUN1Vm5wNnV6TXhNZVhrNS82ZDErdlJwVFpnd1FWNWVYcG84ZWJLbVRwMnE3Ny8vWHYzNjlWT3RXclVjL1l3eGV2WFZWM1hQUGZlb2VmUG1sNzFlbHk1ZG5ONWpRZHdxQ1FBVlgzeDgvT1VIaTNJZ2YwR1B2WHYzV2x4ZEMrQ3VDRzY0S1hUdjNsMjlldldTeFdMUnhJa1RKZVVGdGV6c2JObnRkaGxqNU9IaDRmamo2ZW1wM3IxN0t5a3BTVjI3ZGkzeW5INStmb1hhZXZUb29UTm56amdkVTY5ZVBjMlpNMGNkT25SUWh3NGRaTEZZRkJBUW9QZmVlMCtmZi82NS92NzN2MHVTK3Zmdkw0dkZvdDY5ZSt0UGYvcFRvWE5mK2lCdFQwL1BhLzQ4QUFBQVVMN3dXdzJVRy9tL2pTdjRiRE9VdnZ6YlNma3RLQUNndEREakJseWV4K1c3QUFBQUFBQmNpZUFHQUFBQUFHNk80QVlVMEsxYnQ2dnFuNVdWcGRPblR4ZHFQM1BtakM1ZXZGamtNVk9tVENteWZmRGd3VmQxYlFBQUFOdzhXSndFS01LWFgzNnBqei8rdU5qOXk1WXRrN2UzdHc0ZVBLZzMzbmhEOCtmUGR6d3cyeGlqY2VQR3FXN2R1bzZGVUFxS2pvN1cyTEZqMWJ0M2I2ZjJvMGVQT3JWOThNRUhxbHk1c2xxMmJDbGZYOS9MMXB5UmthR1ltQmo1K1BoYzZkc0VBQUJBT1VGd0F5VDE3TmxUVXQ2RHVYdjI3S2tWSzFabzE2NWRTa3hNTE5SMzl1elpqdGYrL3Y3cTBxV0xvcUtpOU1JTEwwaVNsaTlmcnRUVTFNcytESHY1OHVWTzI4SEJ3WVhhMHRQVEpVbHo1ODdWeVpNbkZSSVNVdVM1YkRhYkhucUl4L2dBQUFCVVZBUTM0TDlXckZqaGRLdmt2bjM3dEhqeFlxYytmZnIwa1NTdFhyMzYvOW03OXppYnl2Ny80Kzg5eGpqa1VPNmlwTnNoZCs3cVc1bzlKTWxwU0VRNWxmSkxTZVNPZEZNYXlTa1JDU1VpNVJBYU9aVlRrUjdKcVVnWlpraW9IRzdud3pqUGVmYWV2YS9mSDNQdmRjKzI5eHd3N0QzajlYdzhlclRYdGE2MTFtZnROTXQ3MXJXdVpRMTVkTHZkQ2drSjBiUnAwNngrYnJkYkRSbzBzSlpqWW1LczBKV1ltS2dXTFZwb3pwdzVldUtKSjFTcFVpVkpVcmx5NWRTNWMyY2RQbnhZcTFhdGtpUVZLMVpNZ3djUDFxSkZpMVNxVktsc2cxdElTSWdHRHg3czgvNDRBQUFBRkE3OExRL0lRZW5TcGIyV1BTL3JidGV1blJYeW1qZHZycWxUcCtxMjIyNnora1ZFUkdqZHVuVXFXYktrMWJaaXhRcEptWGZXUEovRHdzSjh3bUhXY0Zha1NCRzFhZE5HTTJiTTBKa3paN1JreVpKc2ExMnpabzFDUW5oc0ZRQUFvREFpdUFIWnFGbXpwczl6YURmZWVHTytIdVBzMmJQV0M3aXp0bVYxNHNRSkhUMTZWRC84OElQS2xpMmJyOGNIQUFCQXdVQndBN0x4eHg5LytMUWxKaWFxWDc5K0dqMTZ0TlZtakxtczQ3aGNyaHpYSHo1OFdNWVl0V3paTXNkK1gzMzFsVzYrK2ViTHFnVUFBQURCaWVBR1pDTTlQVjJMRmkyU0pHMkFGdUVBQUNBQVNVUkJWR3ZDRXMvbjJyVnJXLzNjYnJmZjF3ZzBiTmpRK3R5OWUzZTkrT0tMUG4xdXVPR0dISWRLU3BuRExqZHYzcHhqclhYcTFQRWFsZ2tBQUlEQ2hlQUdYSUtZbUJoSmt0UHBWTjI2ZGZYVFR6K3BlUEhpMW5wL3o3aEptWGZuWEM2WDVzMmJwenAxNnVScHFHUnVVbE5UNVhhN1ZhcFVxVXM4R3dBQUFBUTdnaHVRUldKaW9tNjQ0UVpKMHJGang5U3BVeWRKMHFGRGg2elBXZTNZc1VPMzNYYWJWMmp6eCtGd3FHdlhya3BMUzFQcjFxMVZwVW9WUlVWRnlSaWoxTlJVcjc3R0dIWHMyRkdWSzFmV3hvMGJjNjI1YTlldUtsMjZOQk9UQUFBQUZHSUVOMERTKysrL0x5bHpGa25Qa01oYmJybEZzMmZQbHBRNVBETHJaNC9vNkdnMWE5WXMxLzJIaFlWcDdOaXgxa3U2cGN4bjBoSVNFdlRwcDUvS2JyZXJTWk1tR2pseXBKNTU1aGs5OHNnaktscTBxTjk5ZWNLZTU2WGNDeFlzc0Y0cEFBQUFnTUtKNEFaSVhsUDVleHc3ZHN5YVZmTE1tVE0rTTB4R1IwZHI1ODZkR2pwMGFKNk9rVFcwSlNZbWF2cjA2VnEvZnIzYXQyK3YrdlhyUzhxOGUvYlJSeC9wbzQ4K1V2ZnUzZFcrZlh1LyszcjAwVWVWbUpnb204Mm1jdVhLNWJrR0FBQUFBTGlpN0hhN3NkdnQ1a3I2OXR0di9YN09hdm55NWVhdnYvNHlUWnMyTlgvODhZZmZQbmE3M1NRbkoyZDduS1NrSkxOOCtYTGpkRHI5cnQrOGViUFp2MzkvanJXNlhDN2pjRGh5N0pNZlBOOTdvUC83QXdBS0w2NDFRTzVzZ1M0QXlDdlBEL1F0VzdZRXVoUkpVa3BLU3JZek9SNDllbFMzM0hLTDljTHVnaXdpSWtLU0ZCc2JXL0JQQmdBUWxEelhlSzQxUVBZWUtnbGNvcHltMzY5WXNlSlZyQVFBQUFDRkhkUFFBUUFBQUVDUUk3Z0JBQUFBUUpBanVBRUFBQUJBa0NPNEFRQUFBRUNRSTdnQkFBQUFRSkFqdUFFQUFBQkFrQ080QVFBQUFFQ1E0ejF1S0hBOEw0UUdBQUFBcmhYY2NVT0JZWXpaRk9nYXJtRy9CN29BQUFDQWF4bDMzRkJneE1YRjFRbDBEWmZLYnJjYlNZcU5qYlVGdWhZQUFBQVVQTnh4QXdBQUFJQWdSM0FEQUFBQWdDQkhjQU1BQUFDQUlFZHdBd0FBQUlBZ1IzQURBQUFBZ0NCSGNBTUFBQUNBSUVkd0F3QUFBSUFnUjNBREFBQUFnQ0JIY0FNQUFBQ0FJRWR3QXdBQUFJQWdSM0FEQUFBQWdDQkhjQU1BQUFDQUlFZHdBd0FBQUlBZ1IzQURBQUFBZ0NCSGNBTUFBQUNBSUVkd0F3QUFBSUFnUjNBREFBQUFnQ0JIY0FNQUFBQ0FJRWR3QXdBQUFJQWdSM0FEQUFBQWdDQkhjQU1BQUFDQUlFZHdBd0FBQUlBZ1IzQURBQUFBZ0NCSGNBTUFBQUNBSUVkd0F3QUFBSUFnRnhyb0FvREN5RzYzOTVMMGtaOTI0L2xzakhrM0xpNXV3RlV0REFBQUFBVVNkOXlBSzhEcGRINmJXeCszMi8zRjFhZ0ZBQUFBQlIvQkRiZ0N0bS9mdms5U1hBNWQvdHkyYmR1T3ExVVBBQUFBQ2phQ0czQ0ZHR095dmFObWpGbCtOV3NCQUFCQXdVWndBNjZRakl5TWJNT1p6V2FiY3pWckFRQUFRTUZHY0FPdWtPM2J0Lzloak5sNVlic3g1ait4c2JGYkFsRVRBQUFBQ2lhQ0czQUZHV05tWDlobXM5bHluYmdFQUFBQXlJcmdCbHhCTHBkcjJZVnRicmViWVpJQUFBQzRLQVEzNEFyYXZuMzdka2w3UGN2R21NTmJ0Mjc5T1lBbEFRQUFvQUFpdUFGWG5qVmMwbWF6clFoa0lRQUFBQ2lZQ0c3QWxmZU41NFBMNVpvYnlFSUFBQUJRTUJIY2dDc3NOalkyVnRJaFk4eUpiZHUyclExMFBRQUFBQ2g0UWdOZEFIQU5NTWFZMlRhYjdSWkpKdERGQUFBQW9PQWh1Q0VvMmUzMlZaSWlBMTFIZnJQYjdjOEh1b2I4Wkl6WkZCY1hWeWZRZFFBQUFCUjJESlZFc0NwMG9hMHdzdGxzOXdlNkJnQUFnR3NCZDl3UTFMWnMyUkxvRXBDTmlJaUlRSmNBQUFCd3plQ09Hd0FBQUFBRU9ZSWJBQUFBQUFRNWdoc0FBQUFBQkRtQ0d3QUFBQUFFT1lJYkFBQUFBQVE1Z2hzQUFBQUFCRG1DR3dBQUFBQUVPWUliQUFBQUFBUTVnaHNBQUFBQUJEbUNHd3FsZDk5OTEyOTdyMTY5OHZVNEsxZXU5R243ODg4L2RlREFBYi85RXhJU2xKQ1FJRW42OHNzdi9mWXh4bWorL1BsZWJiLysrcXVpb3FLVW1wcnExYjU4K1hJdFhiclU3MzUyN2RxbE45NTR3NnR0MDZaTnFsKy92bUppWXZ5ZkVBQUFBSUtTTGRBRkFQN1k3WFlqU1Z1MmJMbWs3U01qSTdWNjlXcDE3TmpScTMzUG5qMnFYcjI2dFR4cDBpUVZMMTVjOWV2WFY0a1NKWExkYjJwcXFqWnUzS2l3c0RCSlV1M2F0WDFDME5xMWF6VnUzRGpObmoxYnBVdVg5bG8zZXZSb2xTOWZYczgvLzd6UHRwMDZkZExzMmJQbGNybDAvLzMzZTUyNzArbFUvLzc5ZGY3OGVVMlpNa1VoSVNGS1NFaFFwMDZkOU5GSEg2bHk1Y28rdFU2ZVBGbUppWW5xMTYrZkpDa3BLVW5QUGZlYzZ0V3JwMTkvL1ZXelpzM0swemxuSnlJaVFwSVVHeHZMenhFQXdHWHhYUGU1cGdEWkN3MTBBY0NWTkhmdVhLL2x5TWhJbjdhVWxCUkowcWVmZnFxREJ3K3FSWXNXZnZmbENWVCtQUHp3dzNLNVhOWnllbnE2V3JkdWJTMnZYcjFhRG9kREsxZXVsTnZ0MXZ6NTgrVjJ1NjFqclZpeFFuLysrYWZmZmJkcjEwNnBxYW5LeU1oUWNuS3lXclpzS1VsS1MwdFRXbHFhWG5ycEpXc2ZXWDMzM1hjYVBYcTBKTW5oY09pTk45NVF3NFlOMWJ0M2I0MGRPMVo5Ky9iVnVISGpWS3hZTWIvSEJRQUFRUEFndUtGUThRU2h4TVJFdFdqUlFuUG16TkVUVHp5aFNwVXFTWkxLbFN1bnpwMDc2L0RodzFxMWFwVWtxVml4WWhvOGVMQVdMVnFrVXFWS1pSdmNRa0pDTkhqd1lJV0doaW95TWxLUzVIYTdGUmtacWZQbnoyZDdkN0IyN2RxU3BLKysra3IxNjlmWGtDRkRyUFlMdzVZLzhmSHhXcjkrdlZkYlJFU0UxL0VlZXVnaHIvVXhNVEU2ZmZxMGF0U29vWFBuemlrcUtrcVZLbFhTdi8vOWIwblNhNis5cG1IRGhxbExseTRhTVdLRXFsYXRtbXNkQUFBQUNCeUNHd29WVHhDS2pJeTBQb2VGaFduV3JGbGUvYktHc3lKRmlxaE5temFhTVdPR3pwdzVveVZMbG1TNy96VnIxaWdrSkVTclY2K1dsQm0rVnE5ZXJlKysrMDRaR1JrYVAzNjh5cFFwb3hkZmZGR1RKMDlXMWFwVk5YejRjRW5TblhmZXFYcjE2bDNTZVdXOWUrZXZMUzB0eld2ZHpKa3pKVWw3OSs1Vno1NDkxYVpORy9YbzBjTmFIeElTb3FGRGgycjI3Tm5xM0xtelB2LzhjMVdwVXVXU2FnTUFBTUNWUjNCRG9YZjI3Rm05OE1JTFBtMVpuVGh4UWtlUEh0VVBQL3lnc21YTFh0VCtIUTZIL3ZHUGY2aExseTZxVkttU2V2YnNLVWw2L3Zubk5XalFJQlV0V2xUMTY5ZlhxRkdqbEp5Y2JHM25kcnZWcWxXclBCM2p3Z2xJSWlJaXZOcXkzbkdMaVluUnlaTW5KVWxWcTFiVkJ4OThvTHZ2dnR2bkxwM25HYnZISDM5Y1pjcVV1YWh6QmdBQXdOVkZjTU0xSWV2elovNGNQbnhZeGhqcitiSHNmUFhWVjZwUW9ZTCsrT01QYmQrK1hXNjNXeTFidHRRamp6eWl4eDU3VEIwNmRMRDZsaWhSUW1QR2pOSElrU08xZi85K241a2lhOWV1cldYTGxua3Q1NGRseTVhcFQ1OCs2dGV2bjBKQ1FuVDMzWGZuMkovUUJnQUFFUHdJYmlqMGJyamhoaHlIU2txWmQ3QTJiOTZjNDM3cTFLbWpraVZMeWhpajExOS9YZmZkZDU5Q1FrSzBjT0ZDSFR0MlRIMzY5TkdNR1RQOGJqdG8wQ0JKbWNNYlBTRXk2eDIzcjcvK09zZGorM3Z1TG10YjFxR1N2WHIxMGswMzNlVFYxK0Z3V0ROaEFnQUFvT0FodUtIUU1jYkk1WEpwM3J4NXFsT25UcDZHU3VZbU5UVlZicmRicFVxVlVraElpSll2WHk1Sit2Nzc3MVdtVEJtVktWUEdhNklSZjY4SmtLUno1ODVwM2JwMVZwOWx5NVlwTWpKU3hwaHNqejErL0hocjZuMlBpSWdJcitObEhRSjVZV2lUcEVPSERxbENoUXA1UEZzQUFBQUVHNEliQ2cySHc2R3VYYnNxTFMxTnJWdTNWcFVxVlJRVkZTVmpqTStMcTQweDZ0aXhveXBYcnF5Tkd6Zm11dSt1WGJ1cWRPblNDZ201Y3Urczl4ZjBIbjc0NFd6NysxdjMzSFBQNmRsbm4vVnAvL25ubjNYdnZmZGVYb0VBQUFBSUdJSWJDbzJ3c0RDTkhUdlc2ODdTVjE5OXBZU0VCSDM2NmFleTIrMXEwcVNKUm80Y3FXZWVlVWFQUFBLSWloWXQ2bmRmbnJEbmVVSDFnZ1VMckZjSzVDZTMyeTJYeStVVkNQZnYzMjhOYTF5NWNxWGY3U0lpSXJKZGQ2R1VsQlRObVROSFE0Y092ZXg2QVFBQUVCZ0VOeFFxV1VOYlltS2lwaytmcnZYcjE2dDkrL2FxWDcrK3BNeTdaeDk5OUpFKyt1Z2pkZS9lWGUzYnQvZTdyMGNmZlZTSmlZbXkyV3dxVjY2Y1YvQTVkdXlZaWhVcnB0RFF6UCtGR2paczZMV3QyKzMyYW12U3BJbUdEQm1pKys2N3o2dGYzNzU5VmJkdVhkbHNOajM1NUpQYXQyK2ZpaFl0cXFlZWV1cXl2Z2NQWTR3R0RCaWdPKzY0UTNYcTFNbVhmUUlBQUFDQUpNbHV0eHU3M1c0dVIxSlNrbG0rZkxseE9wMSsxMi9ldk5uczM3OC94MzI0WEM3amNEaDgycDk1NWhsVHExWXRNM0Rnd0V1dXIxYXRXbjZQNTNhN2M5MzJ0ZGRleTdYUHpKa3pqVEhHL1BMTEwrYjgrZk0rNitmT25adUhLclBuK1c4VTZEOHJBSUNDajJzS2tEdGJvQXNBL1BIODhNNDY2UWFDaTJmQ2xOallXSDZPQUFBdWkrZTZ6elVGeU42Vm0ya0JBQUFBQUpBdkNHNUFJWldSa1JIb0VnQUFBSkJQQ0c0b2xOTFQwL1g5OTkvN3RMdmRiaTFjdU5EcmhkWFpXYkpraVU2Y09HRXRSMGRIV3pNNXBxU2thTnk0Y1hJNm5UN2JwYVNrS0NJaVFpa3BLWDZQLytPUFA4b1lvK1RrNUd5UHZYYnQybHpyeTgzdzRjTzFaTW1TeTk0UEFBQUFBbzlaSlZFb0pTY242NU5QUHRIZXZYdlZvMGNQcTMzT25EbGFzR0NCSG43NFlSVXZYbHlTTkcvZVBNMmFOY3RuSHdNR0ROQzc3NzZyRHovOFVMdDM3OVlubjN5aUtWT21TSktLRkNtaW1KZ1l2ZjMyMjNybm5YY3VxcmErZmZ2cXUrKyswK0RCZzJXMzI5V3RXemRKVXMrZVBmWHh4eDliZlR6UDkwVkdSbHJiRml0V1RDdFdySkRMNWRMOTk5OXZ2YTVBeW54SnVHZWJJMGVPS0NZbVJtKzg4WVlrNmFHSEhzcTJudlhyMTE5VS9RQUFBQUFnS1g5bWxUeCsvTGpwMHFXTE9YUG1qREhHbU4yN2Q1c21UWnFZUFh2MitQUnQwS0NCMzg5ejVzd3hUcWZUZE9yVXljeWZQOTlybXlOSGpwajY5ZXViRlN0V2VMVW5KeWNidTkxdWtwT1QvZGIxd0FNUEdLZlRhUndPaC9uamp6L00vdjM3VFdwcXFubmdnUWVzUGxuUHZWNjllajZmTXpJeWZMNmZyTXNEQnc0MGl4Y3ZOdkh4OGViMDZkTmVNMWhtZDV5THhReGdBSUQ4d2pVRnlCMTMzRkRvVEpzMlRUTm56clNXSDN2c01hK1hhWGZ1M05sYWw5UGRKczk3Mk1hT0hhdFNwVXBwMHFSSm1qUnBrdHExYTZmZXZYdXJZc1dLbWpadG1xcFhyNTZudXM2Y09hUGR1M2NyTkRSVWI3MzFsZzRjT0tBelo4N28xbHR2MVpBaFF5N2hUUDNic21XTERoNDhxR0hEaHVuVlYxL1YzWGZmblcvN0JnQUFRR0FRM0ZEb2RPdld6UnArS0dXK2hMcFdyVnBhdm55NXlwWXRtKzEyclZ1M2xpVHIyYlIxNjlaSmtoNTg4RUg5OE1NUEtscTBxTlUzS1NsSkdSa1pLbCsrdkVKQzh2YW82UERodzFXbVRCazVuVTQ5L3ZqanFsNjl1c3FWS3llMzI2MGlSWXBjOUhsSzBzTVBQK3pUTm0vZVBCMDdka3h0MjdhVjArblVlKys5cDZsVHAxN1MvZ0VBQUJBY0NHNG85SXpKSEhsaHMrWDhhcGlsUzVkSyt0K2ROZytYeTZYUVVPLy9WWVlORzZZOWUvYm93SUVEMnJScGsyYlBudTN6bkZ5clZxMjhsbGV2WGkwcGMrS1I4UEJ3aFlXRktUbzZXdnYyN2ROYmI3MlZiVjFwYVdscTBhS0ZWWXRIU0VpSU5WbUs5TC8zcWtWRlJTazBORlF2dlBDQ29xS2lyR2Y1QUFBQVVIQVIzRkNvdU4xdU5XalF3Tys2Ung5OTFHKzd2K0dTMzMvL3ZZWU5HeVlwYzFyOSt2WHIrOTNHRTVZNmQrNXNEY0ZNU1VsUi9mcjF0V3paTXBVc1dkSm4zN2ZlZXF1T0h6K3VwS1Frelp3NVV6Tm16TWp4bklvWEw2NFZLMVpJK3Q4a0l3NkhROWRkZDUzZi91WExsOWUwYWROMCsrMjNxM0hqeHBJeXZ4ZlAzVG1IdytIM1RoMEFBQUNDRjhFTmhVcElTSWhQRUZ1NmRLbmVlZWNkUGYzMDArclZxMWUyMjJZZEt0bXNXVE0xYTlaTWUvZnVWWWNPSFRSbzBDQTFiOTQ4WDJxODg4NDd0V3JWS3MyZE8xZERoZ3pSMy8vKzk0dmVSMEpDZ3BLVGsvMEdzSjA3ZDJyR2pCbnEyN2V2NXMyYnB4bzFhbmpkbmF0YnQ2NzEyUk04QVFBQUVOeDRqeHNLdGZUMGRNMmNPVk1EQnc3VW9rV0w5T3V2djJiYmQrblNwVnE2ZEtuWFhiS3RXN2VxVEpreSt1eXp6L0x0aGRhMWE5Zld4eDkvckpkZmZsa05HemIwKzc2MzNCdzhlRkNOR3pmV3lwVXJyWDg4NHVQakZSa1pxWk1uVDZwVXFWS3FXTEZpdnRRTkFBQ0F3T0dPR3dvdHA5T3BRWU1HNmZiYmIxZWJObTFVdW5ScHZmNzY2eG84ZUxDYU5Xdm0wMy96NXMwNmVQQ2dIQTZIZXZic3FUZmVlRU5MbGl6Um0yKytxVW1USm1uaXhJbnEwNmVQMzJQdDJMRkQ1ODZkVTcxNjlYS3M2Y1NKRTVvOGViS0tGeTl1RFdPY1BYdTJYQzZYTm03YzZIZWIxTlJVNjExdXBVdVhscFE1VkRPN0lhR05HalZTbzBhTmxKS1Nvci8rK2t0bnpwekpzU1lBQUFBRVA0SWJDcVc5ZS9kcTJMQmhLbHUyck1hTUdTTkphdEtraVRJeU1qUjA2RkN0V0xGQzNicDEwOTEzMzYxUFB2bEVOOXh3Zzc3ODhrdmRjY2Nkc3Rsc2V1dXR0N1J4NDBhbHBLU29hZE9tcWx5NXNycDI3YXBpeFlycHBaZGVrczFtazhQaGtDUzk5ZFpiMnJOblQ0NFRqRWlaNFM0cUtrcnQyN2ZYbGkxYk5HTEVDTDM3N3J2YXUzZHZqa01XMjdScG84R0RCMXZMQnc0YzBQcjE2L1h5eXkvNzdUOTU4bVRySmQwMWE5YlVrMDgrS2JmYjdmVjhYRTR2NUFZQUFBQ0FQTG5VRjNDZlAzL2V2UG5tbTZaUm8wWW1PanJhdUZ3dW56Nzc5KzgzdlhyMU1uYTczYnowMGtzbVBUM2RhMzJEQmczTVR6LzlaQm8yYkdoMjd0eHB0Vy9mdnQwMGJkclVkTy9lM2FTbnA1dk5temViaHg1NnlNeVpNOGZyT1A1ZXdPMXdPRXlyVnExTWRIUzBNY2FZWGJ0Mm1kcTFhNXUyYmR1YU9uWHFtSzFidDVxOWUvZWF3NGNQbTgyYk41dTZkZXY2UGIralI0K2F4eDkvM0d6WXNNRVlrL2tpYnBmTFpVNmNPR0ZxMTY1dGpESG05OTkvTi92MzcvZmFMdXNMdUxQaUJkd0FnR0RBTlFVQUNxaExEVzdHR0xONDhXSno3dHk1WFB2OThjY2Y1dGl4WXo3dFE0WU1NYnQyN1RKeGNYRSs2ODZlUFdzMmJ0eG9MWjg1Yzhhbmo5UHBORjk4OFlWeE9wMWU3WW1KaVY3TEsxZXVORTJiTmpYUFB2dXN5Y2pJTUFNR0REQXRXclF3YmRxME1UTm56dlJiYzgrZVBjM25uMzl1TGYveXl5K21WcTFhSmlJaXd2VHIxeS9iYzEyMWFwWGY5aDkvL0RIYmJYTERSUllBa0YrNHBnQzV5L25GVmtDQWVINTRiOW15SmRDbEJCV0h3Nkd3c0RDZmRyZmJuZWNYZ2VjWHovRE8yTmhZZm80QUFDNkw1N3JQTlFYSUhyTktBZ1dJdjlBbTZhcUhOZ0FBQUZ4ZC9HMFBBQUFBQUlJY3dRMEFBQUFBZ2h6QkRRQUFBQUNDSE1FTkFBQUFBSUljd1EwQUFBQUFnaHpCRFFBQUFBQ0NITUVOQUFBQUFJSmNhS0FMQUhMaWVja3pBQUFBY0MzampodUNrakZtVTZCclFKNzhIdWdDQUFBQXJnWGNjVU5RaW91THF4UG9HdktUM1c0M2toUWJHMnNMZEMwQUFBQW9lTGpqQmdBQUFBQkJqdUFHQUFBQUFFR080QVlBQUFBQVFZN2dCZ0FBQUFCQmp1QUdBQUFBQUVHTzRBWUFBQUFBUVk3Z0JnQUFBQUJCanVBR0FBQUFBRUdPNEFZQUFBQUFRUzQwMEFVQUFBRGcyaEllSHQ1RVVncy83V096TEc2TWk0dGJlUFdxQW9JYndRMEFBQUJYVzRiTlp1dDdZV1BXTnBmTDFlN3FsZ1FFTjRaS0FnQUE0S3FLaTR2YllJdzVrME9YaEl5TWpPVlhyU0NnQUNDNEFRQUE0R3JMa0RRL2gvVS83Tml4dzNHMWlnRUtBb0liQUFBQUFtRlJkaXVNTVY5ZXpVS0Fnb0RnQmdBQWdLc3VNVEh4SjBrSkY3WWJZNUxQbmoyN0pBQWxBVUdONEFZQUFJQ3JicytlUGVuR21LOHViTGZaYkt2Mzc5K2ZGb2lhZ0dCR2NBTUFBRUJBR0dOOHB2dDN1OTI4QWdEd2crQUdBQUNBZ0lpUGoxOHJLVGxMVTZyVDZTUzRBWDRRM0FBQUFCQVFSNDhlVFpHVTlYbTJkVHQyN0VnS1ZEMUFNQ080QVFBQUlHRGNibmZXNTl5WWxBVElCc0VOQUFBQUFaT2FtcnBLVXBveHh1RjBPaGNFdWg0Z1dCSGNBQUFBRURCLy92bG5vakZtbWMxbVc3OTkrL2F6Z2E0SENGYWhnUzRBQUFBQTF6Wmp6QUpKTndlNkRpQ1lFZHdBQUFDdUFydmR2a3BTWktEckNHWjJ1MzFDb0dzSVJzYVlUWEZ4Y1hVQ1hRY0NpNkdTQUFBQVZ3ZWhEWmZFWnJQZEgrZ2FFSGpjY1FNQUFMaUt0bXpaRXVnU1VJQkVSRVFFdWdRRUNZSWJjQVhZN2ZaZWtqN3kwMjQ4bjQweDc4YkZ4UTI0cW9VQkFBQ2dRR0tvSkhBRk9KM09iM1ByNDNhN3Y3Z2F0UUFBQUtEZ0k3Z0JWOEQyN2R2M1NZckxvY3VmMjdadDIzRzE2Z0VBQUVEQlJuQURyaEJqVExaMzFJd3h5NjltTFFBQUFDallDRzdBRlpLUmtaRnRPTFBaYkhPdVppMEFBQUFvMkFodXdCV3lmZnYyUDR3eE95OXNOOGI4SnpZMmxpbkZBQUFBa0djRU4rQUtNc2JNdnJETlpyUGxPbkVKQUFBQWtCWEJEYmlDWEM3WHNndmIzRzQzd3lRQkFBQndVUWh1d0JXMGZmdjI3WkwyZXBhTk1ZZTNidDM2Y3dCTEFnQUFRQUZFY0FPdVBHdTRwTTFtV3hISVFnQUFBRkF3RWR5QUsrOGJ6d2VYeXpVM2tJVUFBQUNnWUNLNEFWZFliR3hzcktSRHhwZ1QyN1p0V3h2b2VnQUFBRkR3aEFhNkFNQWZ1OTIrU2xKa29PdklUemFiVFhhNzNSM29PaTZWTVdaVFhGeGNuVURYQVFBQWNDM2lqaHVDVmFFS2JZV0J6V2E3UDlBMUFBQUFYS3U0NDRhZ3RtVUw3NmtPQmhFUkVZRXVBUUFBNEpyR0hUY0FBQUFBQ0hJRU53QUFBQUFJY2dRM0FBQ0FBc2dZSTRmRGtXLzcyN1JwazlmeXVuWHI4clRkcWxXck5HblNKSi8yZHUzYXllM08yNXhjZGV2V3pWTS9qOVdyVjJ2YnRtMjU5dXZTcFl0KytPR0hpOXAzVmhrWkdVcElTTkNSSTBlMFk4Y09yVisvWG9zV0xkSm5uMzNtMWUvbm4zLzIyWGJuenAzNi9mZmZML25Zd0lWNHhnMEFBS0FBY0xsY2V2SEZGelZvMENCVnExWk4wNmRQVjJKaW9sNTk5Vldmdmc4OTlGQ2U5amw2OUdnOStPQ0RrcVNvcUNpdnNEWmt5QkJyT1NJaVFyZmNjb3NrNmZqeDQ5cThlYk9relBBNGJkbzBSVVZGK2V6N3dJRURNc1o0dGJWbzBjSnZIUTZIdysrNnQ5OStXL2ZmN3owMzFsZGZmYVhQUC85Yzc3Ly92aVFwT2pwYTRlSGgrci8vK3orZjdZOGZQNjZiYnJySi84bG5vM0hqeHBLazBOQlFoWWFHcWtTSkVpcGV2TGhLbHk2dDY2Ky9YbVhMbGxXWk1tV1VtSmlvMHFWTFM1TDY5ZXVuOWV2WGUrMW4zTGh4ZXU2NTV5N3EyRUJPQ0c0QUFBQUZ3T0xGaTVXV2xxYXFWYXRLa2xxMmJLbU9IVHVxWThlT3V2bm1tNzM2WGhnaWNqTjU4bVNscEtTb2RldldWcHRuZWVuU3BRb0xDOU95WmNza2VZZkM1Y3VYcTFxMWFycnZ2dnUwZi85K3ZmRENDMTc3ZmZqaGg3MldWNjllN2ZmNGRldlcxWW9WSzNLc01UVTFWUk1tVE5DaFE0ZjArZWVmNi9ycnIxZEdSb2J1dU9NT3ZmcnFxK3JjdWJNNmRlcGs5WGU3M1RwMTZwUjY5T2loa0pDY0I1a3RYcnpZQ25oSlNVbUtpWW5Kc1g5T2F0V3FwVnR2dlZXU05IYnNXSTBkTzFhU0ZCOGZyNDBiTjE3eWZnR0NHd0FBUUpBN2R1eVlKazZjcVBIang4dG1zMG1TYnJubEZuWG8wRUdEQncvVzVNbVRGUnA2NlgrdDY5R2poK2JObTZlbFM1ZGFiUTBiTnZSYXZ0QzVjK2MwWThZTVRaa3lSZEhSMGRxNWM2ZFhNSXVJaU5ES2xTdFZwRWlSUzY0cnF6ZmZmRk0vL2ZTVGJyamhCajM1NUpNS0N3dFRpUklsVkxKa1NWV3JWazBMRnk3VXNXUEhyTHQvcDA2ZGt0dnQxdHExYXhVV0ZwWXZOVnpJRTNUVDB0TFV1blZyZmZEQkJ5cGF0S2pmNysxaWg0TUNGeUs0QVFBQUJMR1VsQlQxN2R0WDdkcTFVODJhTmIzV2RlL2VYUys5OUpMZWZQTk5qUmd4NHJJRFN0WTdaazZuMCt0enUzYnRKR1dHRkVsYXRteVo0dVBqMWJWclY1MC9mMTd6NXMzTDB6SHExcTJyOHVYTGU3VTVuVTZ2dTMxSGpoeXhobU42REIwNlZHRmhZU3Bac3FTR0RoMnFLbFdxNlBubm43ZldwNlNrS0Q0KzNsbytlZktreXBRcGM5SGZpZHZ0VnNPR0RYUHMwNlJKRXcwWk1zUUthQTg5OUZDT0lSZklEd1EzQUFDQUlKV1NrcUpYWDMxVk45NTRvM3IxNmlWSjJyRmpoNnBVcWFMcnJydE9vYUdoK3VDREQ5U3JWeTkxNjlaTnc0Y1AxelBQUE9OM1g2bXBxU3BSb29SUGU1czJiZlQ2NjY5TGtpWk9uR2kxWjMzbXJHalJvbHEwYUpHay93MlZiTisrdlZxM2JxMysvZnZyMldlZlZZVUtGUlFaR2VtMTc2eERKU2RObXFRNzc3eFRrbnhDVHQyNmRiM2FMcnc3bFRYVUhUdDJUR1hLbEZGY1hKd1dMMTZzMDZkUHEzang0cnJ1dXVza1NXRmhZZnJ5eXkrVmxKU2toSVNFWE85MHpaczNUNVVyVjdhV2l4UXBvblhyMXFsOSsvWWFPblNvN3JubkhxLyszYnQzVi9YcTFiM2FqREdLaVlsUmpSbzFjandXY0RrSWJnQUFBRUZxMHFSSkNna0owWHZ2dmFlUWtCQWxKaWFxVjY5ZUdqUm9rSm8wYVNKSktsT21qRDc5OUZPOS9mYmIrdjc3NzYzbjIxSlNVbFN5WkVsclh4RVJFVnEyYkptdXYvNzZiRU5jMWp0WW5qdHVicmZiN3pETUVpVks2TXN2djFUUm9rWFZ2bjE3U2RrL3czYTVsaTVkS21PTVB2bmtFOFhFeEdqaXhJa3FXclNvdnZ2dU85MTIyMjBhT1hLazNubm5IZDF4eHgzV05uWHExTkdXTFZ0eTNHL2R1bld0Q1Vha3pIQmJ0R2hSU1ZMYnRtMDFhOVlzNnhrMVNZcUxpOU8rZmZ2MDRZY2ZLajA5WGZQbno5ZXZ2LzRxaDhPaGI3LzlWbmZkZFpjY0RvZGF0V3FWejk4QVFIQURBQUFJV3ErODhvcENRa0tzNFg1VHAwN1ZQZmZjWTRVMmp4SWxTbWpVcUZGZXN6ajI2ZE5IN2RxMVUvUG16YjM2eHNmSHEzUG56cG80Y2FKdXYvMTJyM1VMRml5d1BudUdDNmFucHlzdExjMW5xT1MrZmZ2MC92dnZLenc4WE04OTk1eEtsaXlwVHo3NUpOdVpJN05PUHBJMTJDUWtKTWpoY0toSmt5WldtTHp3TlFjSER4N1VpQkVqVks1Y09ZMFpNMGJmZlBPTjVzNmRxM3IxNmlreU1sTERoZzFUdjM3OTFMaHhZejN6ekRPNjhjWWJzL3RLTFE2SFF3Nkh3eXU0SlNZbXFreVpNcEtrSjU1NFFuUG56dFZQUC8yayt2WHJLeVVsUmUrODg0NWVlZVVWbFN4WlVxbXBxZHE1YzZmYXRtMnJiZHUyNmEyMzNwSWtyNGxjc3VJWk4xd3VnaHV1YWFtcHFkcXpaNDgxREdMNDhPRjYvUEhIVmJObVRXM1pza1VaR1JtcVU2ZE9qdnVZTm0yYXFsU3BvcVpObTE3MDhZMHhjanFkMlk2Ly84OS8vcVBGaXhlcmQrL2VLbEtraUZKVFUvWHd3dzlmOUd4aEFJQ0NxWGp4NHRibjNidDNhK25TcFpvelo0Nmt6R3ZFeElrVE5XYk1HR3ZXUk0vRUpVdVdMSkVrUGZMSUl6NzdMRisrdkhyMzdxMWV2WHBweG93WlBqTlNYaWdoSVVIVnExZlgzTGx6SmYxdnFHU3BVcVhVcVZNblZhdFdUZFdxVmJPR0c4Ykh4L3ZjNmFwZHU3YjFlZXpZc2FwWHI1Nmt6Tmt2cDB5Wm9sMjdkcWw2OWVvYU5teVlLbFNvb0EwYk5sajlEeDgrckgvOTYxL3EycldyWW1KaTlNd3p6NmhwMDZhYVBIbXk0dVBqRlJVVnBSWXRXdWlMTDc3UXBFbVQxS0ZEQjZXa3BGamZSWGE2ZE9taWtpVkxXbmZZUE45cHBVcVZKR1YrOThPR0RWUC8vdjMxd1FjZmFNcVVLZnJuUC85cERkdjBoR1VwOC9rN0FMZ20yZTEyWTdmYnpaWDI5ZGRmOHB2bytRQUFJQUJKUkVGVW0rN2R1MXZMa1pHUlpzK2VQY1lZWTNidDJtVmF0MjV0Um80Y2FkTFMwdnh1bjVDUVlPclhyMjkyN2RxVnArTmxaR1NZTGwyNm1MMTc5eHBqakprNmRhcjU0SU1Qc3UwL2Z2eDQ4OXBycjFuTHljbkpWK1Y3dVpEbnYwZWcvMXdBUURBSUR3OXZFaDRlM2xBWCtRdnd5N20ycGFlbm02ZWZmdG9zV3JUSWFuTzczZVpmLy9xWG1UaHhvbGZmdzRjUG0wY2ZmZFFjT1hMRTUyZjUyYk5ucmVVUFAvelFQUFhVVXlZNU9ka01HRERBUFA3NDR6Ny90RzNiMXNURXhKaW9xQ2hydTNyMTZ2bXRiK3ZXcmRaeExsU3JWaTJ2NWVUa1pETnk1RWpUbzBjUGMrN2NPZlBBQXcrWXZYdjNtbzRkTzVxMWE5ZjYzYjh4eG16ZnZ0MGNPWExFTEZpd3dQeS8vL2YvVE5ldVhjM1BQLzlzVHA4K2JXYk9uR25TMHRLeXZXWmZhT2ZPbmVheHh4N3phcHM4ZWJJWk4yNmNWMXQwZExTSmlJZ3dIVHAwTUE2SHcrKytzbjRuRHp6d2dOOCsyYlhuaG1zd1BMampobXZhd29VTHJaZGpIajkrWEE2SHczby96ai8vK1U5RlIwZHI2dFNwMXRDVFgzLzlWWU1HRGJLMlQwaElVRmhZbUY1NTVaVnNqN0Z5NVVycjg4VzhneWNsSlVWTGxpeFJXbHFheit4V1daZHZ2dmxtelo4Ly8xSk9Id0J3YVZyWWJMYSs0ZUhoWnlUTmw3UW9NVEh4cHoxNzlxUmZpWU81M1c2TkhEbFN0OTU2cTlxMmJXdTFwYVdsNlpWWFh0R0xMNzZvQng1NFFCRVJFWktrTVdQRzZJMDMzbERGaWhXVmtwS2k0c1dMNjhTSkU1TGs5VDZ6VjE1NVJZY1BIOWJXclZzMVlzUUliZGl3UVgvKythZTZkT21pZ1FNSDZxbW5ubExObWpVMVljSUV2Nk5QOXUzYnB6VnIxbWpMbGkzNjdiZmY5STkvL0VNelpzekk4VndjRG9lKy92cHJSVWRIcTBPSER1cmZ2NzkxWjZ4YXRXcWFNR0dDQmc0Y3FJVUxGNnBidDI2Njk5NTdKV1VPUC96KysrODFZOFlNSlNVbEtUSXlVbSs5OVpadXVPRUdMVnk0VU1PSEQ5ZFRUejJsa0pBUXJ6dG9XU1VtSnFwbzBhSXFYcnk0TWpJeXRIejVjcTlKUmx3dWw3Nzk5bHNOSHo3YzZqOTM3bHhGUjBlclhidDIrdVdYWDlTclZ5ODkrK3l6ZXVDQkJ5N3I5UXZBcGNqNUhqSVFJSjdmTE9YMlVQSGxpb2lJMEhYWFhTZWJ6V1pkQkxNK3lKM1ZyYmZlYWcxUGtUTEgyM2ZyMWszUjBkR3FVS0dDRGgwNnBOdHV1eTNiWXgwN2Rrd2RPM2JVK1BIanZhWnovdmpqanhVWEYrZnpEcDdKa3lmcjFLbFRHang0c05XV2twS2krdlhyWC9IdjVVS2V2d3pFeHNieU13UEFOUzg4UEh5c3pXYnJlMEZ6Z2pIbUsyUE13dmo0K0xWSGp4NU51WEM3UzcyMlRaZ3dRYk5temJLZXZVcFBUMWRJU0lpdXUrNDZhMmJKNU9Sa2ZmbmxseXBac3FUUzB0S3NJWmE5ZS9lMmh0ZlhxVk5ISDMvOHNkOWpuRGh4UWwyNmROSHc0Y01WRVJHaHVMZzREUmd3UUNOSGp0VGd3WU0xZi81OGhZYUd5dUZ3cUhuejV0cXdZWVBXckZtanpaczM2Lzc3NzFkNGVMaFZYMFJFaE05MC8vSHg4ZnIxMTEvVnFWTW4zWFBQUGVyZXZidjF3bXNwOC9rdno4dXBqVEZhdG15WlpzeVlvVEZqeGxqUDRaMDZkVW9wS1NrcVZxeVlObXpZb0hYcjF1bXZ2LzVTNjlhdDFhRkRCNVVyVnk3SDcvSHR0OS9XTjk5OEl5bHpTT25mLy81M2pSZ3hRdi84NXo4bFNYUG16TkgzMzMrdnFLZ296WnMzVDZ0WHIxYk5talhWcTFjdjNYWFhYVXBQVDllOGVmTTBkKzVjcGFXbEtUSXlVajE3OXBUTDVkTFRUeit0Tld2V1NNcDhBWGUxYXRWOGpuL28wS0ZMZWdFMzEyQUFRZTFxRFpYTWF1alFvV2JLbENsNTZ1c1o4cmhxMVNwck9hZDZrNU9UVGNlT0hjMzQ4ZU45MWptZFR0TzFhMWZ6K3V1dlcwTkJqREZtNHNTSjVzeVpNejc3WWFna0FBUldlSGo0V00vUHhXeitTYkxiN2JQdnUrKytOalZxMUxCbXZyalVhOXV4WThmTXI3LythdmJ2MzIvT25qMXJNakl5dk5hNzNXN1R0MjlmczMzN2RwOXRVMU5UemJsejUweFNVbEtPeHhnNmRLaFpzMmFOVjF0U1VwTHAwNmVQV2JKa2lUSEdtQmt6WnBpbVRadWFFU05HNUxpdlgzNzV4YWR0MDZaTnhoaVQ3VkREQ1JNbTVMaFBZNHdaTjI2Y2FkNjh1V25idHEwWk9YS2srZm5ubjdQZFgwNWNMcGR4dTkwKzdRY09IREI3OXV3eFI0NGNNZVBIanplN2QrLzJ1MzFHUm9aWnYzNjkyYlp0bTNuMjJXZE5vMGFOdk9wbnFDU3VGSkk3Z3RMVnV1UG00WEs1OU1namoyajA2Tkd5MisyNTl2L2dndzgwZCs1Y1hYLzk5VmJibVRObmZIN2J0M0xsU3VzZFBNV0tGZE9ISDM2b2tKQVFyM2Z3U0psRExqM3Y1eGsrZkxpMmJkdW05OTkvMysreGs1S1NWS3BVS1ovMmRldlc1Zmw4TDVibnQzMlNqQ1Faa3psMjFHYXptYXp0bnMvL1hlMnpMaC82ZTIyWGRlT0wyUzdyOGJMMDlWZUx6ejc4blVPV0dqenRlVDNuUFBlL1lDTy90ZWRVZzl2dHpxNS9ydWVjNVZnNW5iTy91bkw5Ym5NNWh4elBPYWNhL1BYM1U3L1B1dXkrSTMrMVpOTS9UMytlTHZXL3M5dnR6dlhQZVM3bm5OZitubHA4eml1bi9wNC9hOW4wOTZ6emQreHN2Nk84bkxPLzQrUldwNy9qdVZ3dXY4Zng4M09pbGMxbWE2QzhTVFBHTERQR0xBZ0pDVmtnWGIxcjI4Vnd1VndxVXFTSVQzdHljckoxclFxMFU2ZE9xV1RKa3RtT2pDbXN1T01HRHdibkFwSTJiTmlnYytmT3FWZXZYajdoNi9UcDAzcjk5ZGV0ZDlSOCtlV1hpbzJObGR2dHRwNWZjN2xjdXYvKyszMldwVXQ3QjgrTEw3Nm94eDkvL0dxZGZwNWwvWXV5TGZPaEJNOUZ4T3Rpa3R0TVhoZTYyUDZYdTIxTzIrVDMvZ0s5alpUNWwrL0NlTTdCOU9mbWFtMlQ5Zm1rUU5maVQyNS8xaTZsL3F1MWpURW16OXRkelBkaWpBbXgyV3psSk9VOGRXT0ErUXR0a29JbXRFbksweFQvUUdGR2NBTWt6WjA3VjUwN2Q5YnExYXMxYjk0OEZTdFdUSkowOXV4WnRXdlhUZzgrK0tBa0tTWW1SbE9tVE5Hc1diUDAyR09QNVduZmwvTU9uc2pJeUZ6My84TVBQMXpXWCtZdVJseGNuUDhyKy8vWS9IeTIyaG8xYW1STFRFeTBsdFBTMG15U2xKNmViclZsWkdUWXN2NjdRb1VLTmtseU9wMVdINWZMNWRQZjArWjJ1MjJTVktaTUdaLytublgrMmp6L0xsMjZ0TTg2WTR4TmtrcVdMT25UUCtzK1BmMnl0aFVyVnN6dnZ2eHQ1L2wzV0ZpWXRlN0M3ZnoxTjhiWXdzTEN2UHBjdVAraVJZdG11NzIvei8vZEp0ZitGLzQ3TkRRMDIzMys5Mk4yMjJYYko3c2FpaFFwa3ZXWEIvN1c1V21mV2ZjUkVoS1M3VDZ6MjVmbldCZjJ6KzVjUGUxRmloVHg2VytNc1huK0F1MnZ2cHpPNTcrMSsrdWZsM1AydTgvczJySnNrMXQvYTluUGVWbnJQZnZMeXpsNzJyTFdrRXQvcjMzLzkrZGx0dWVhd3psbmJXdGlzOW51Vi9aU0phMlR0TXZsY2kzLzdiZmZWa21TM1c2ZmtNTTJBSkFqZ2h1dWViR3hzZnI5OTk4MWF0UW9sU3BWU3BNbVRkSnJyNzBtWTR4R2pCaWg5dTNiNjVaYmJwRWtoWWVINitPUFAxYkZpaFh6dlA5TGZRZVBKSjAvZjE2Yk5tM0s5amVoRVJFUlhrRXZDR1EzN0UyU3RIYnQyb3ZlNGVIRGh5K2pIQURJZitIaDRXTWxlUVUzWTB5eXpXWmI3WGE3RnpxZHpvVTdkdXhJQ2xCNUJVSjZlcnJPblR1bkNoVXFlTFdmUEhsU1lXRmhLbHUyck04Mk8zYnMwTjEzMzMxUng5bTFhNWRtenB5cDk5NTd6MnJidEdtVCt2YnRxdzgrK01Eci9YSkFzQ080NFpybWREcjEzbnZ2cVh2MzdpcGJ0cXllZSs0NXZmVFNTNW82ZGFwT25UcWw1T1JrOWVqUncrb2ZHaHFxZi96akg5bnV6ek5NNlBUcDB6NTN3UndPaDRZTUdhSStmZnJvMWx0dmxTUlZxVkpGeWNuSm1qeDVzbDUrK2VVcmM1SUFnQ3NsUWRJUHhwZ3ZUNTQ4dWZUdzRjT3BnUzRvUDdWbzBVS1NsSkdSb1hQbnpua05WWXlNakZSVVZKVE9uVHVuSmsyYStIMzIyaU1wS1VtclZxM3llaTU4NTg2ZGV1dXR0elIxNmxRcnZCbGpOSGp3WUZXb1VFRnZ2LzIyejM2NmRldG16Y3JvYitaS0tmTTV1SmlZR0d0NTdkcTErdHZmL3VaVnk2aFJvOVNtVFJ1TkdUTkdzMmJOVW9rU0pmTDZsUUFCUlhERE5XM2N1SEVxV2JLa09uYnNLQ2x6NkZLUEhqMzAwa3N2cVVpUkl2cnNzOCt5dmR2bHo2cFZxelJ3NEVBWlk3eUdPVjdzTzNnQUFFRnRvOXZ0YnV0ME9yL2RzV09ISTlERjVBZlBOZXY4K2ZNcVc3YXNCZ3dZb0JVclZraVN2djMyV3kxZnZseVRKazNLZHZ1Y0pzanlkMjBMRHc5WG16WnR0R1RKRXYzclgvK1NsUG5ZUWxKU2tzYU5HNWRydlNFaElWWjlIbWZPbkZHN2R1Mjgycjc3N2p1TkhqMWFVdVl2VU45NDR3MDFiTmhRdlh2MzF0aXhZOVczYjErTkd6Zk9la1FDQ0dZRU4xeXpGaTllckRWcjFtam16SmxLU0VqUWp6LytxRysvL1ZiSGp4L1hzR0hEbEphV3BqNTkrcWhHalJwcTFxeVphdGV1N1RXazQ4TVBQL1RaWjlPbVRhMkxYOVk3YmhNblR0UTMzM3lqTW1YS3FISGp4ajd2NEtsVXFaS0dEQmxpdllNbnErYk5tMStoYndBQWNDbmk0dUlXQnJxRy9MWjY5V3BKbVNITDg5bHp4eTBwS2NscldaSlBhTXFyUllzVzZkMTMzNVdVK1F2TWtKQVFUWnMyelZydmRydlZvTUgvSnV5TWlZbFJxMWF0SkdVR3IxYXRXbmtGeUwxNzkrcWxsMTZ5MXJkczJkSnIyOU9uVDZ0R2pSbzZkKzZjb3FLaVZLbFNKZjM3My8rV0pMMzIybXNhTm15WXVuVHBvaEVqUnFocTFhcVhkRTdBMVVKd3d6V3JWcTFhQ2c4UDEvbno1OVdsU3hkRlJFVG9xYWVlVXFOR2pheTdiTTJiTjllU0pVczBjK1pNSFRseXhQcXRvQ1RWcjEvZjczNzlUUlRTb1VNSFBmREFBNnBRb1lMS2xpMnIwcVZMZTkzSk04WW9LaXBLKy9idDAvLzkzLzlaN1FzV0xMQmVQT3JQM3IxN0wrcU9JQUFBZVJVZkgyKzl1bUR2M3IzVzljamZIYlNzb1M0bjdkcTFzKzZLTlcvZVhGT25UdFZ0dDkxbXJZK0lpTkM2ZGV1OGZvbTViTmt5U1prdjZmWjg5cmo5OXR1MWN1VktLd1JtTlhQbVRLdjJuajE3cWsyYk5sNlBQNFNFaEdqbzBLR2FQWHUyT25mdXJNOC8vMXhWcWxUSjAza0FnVUJ3d3pVcjY0Vmk5ZXJWZm9kSkZDOWVYRTgvL2JTZWZ2cnBIUGRWcEVpUkhOL0xjL1BOTit2bW03T2ZDZHBtczJuczJMRSs3VG1GdHJ5c0J3QWdQeno5OU5OZXo0NWRLS2M3Y1BuMUdJQXhSa3VXTEZHREJnM2tkcnV6RFl0ejVzelJuajE3ZFBMa1NVbFMxYXBWOWNFSEgranV1KzlXUkVTRTEvVzZkdTNhaW9tSjBlT1BQNjR5WmNya1M1M0FsWEoxNWhBSGdoeGoyd0VBeU43bHZEY3hPM21aRlRrMU5WVno1ODdWdi8vOWJ6bWRUcTFaczBhaG9hRUtDUW5SOU9uVFZiNThlYTFZc1VJclZxelFGMTk4b2ZUMGRKVXRXMWJMbGkxVG56NTlKR1hlV2N0dE5rcENHd29DN3JnQkFBQWdXeWtwS2JtK2lEdXZReVd6VHIvdmRydDlKaE9ScElZTkcxcWZPM1hxcE0yYk55c3lNbEl4TVRFYVAzNjh0YTVpeFlwS1NVblJpUk1uVktGQ0JhMWN1VklOR2pSUVNFaUlldlhxcFp0dXVzbHJ2dzZIdzNxbktsQVFFZHdBQUFBZ2h5Tnpnc3pwMDZjclBqN2VhdCs5ZTNldXozN2xkYWlrWjdpbDArbFUzYnAxOWROUFAzbTk3OVRmTTI0ZVU2Wk04V2xyMmJLbG9xT2o5Y29ycnlnNk90cWFRZkxDMENaSmh3NGQ4bmx2SEZDUUVOd0FBQUN1WWNuSnllcmV2YnNPSGp5b21qVnJLaVVsUlpHUmtUcDQ4S0RjYnJkbXpKaWhnd2NQYXY3OCtXcmZ2cjN1di8vKzNIZWFpeDA3ZHVpMjIyN3pDbTJYNHNrbm45UVRUenloZmZ2MktUdzhYSGZkZFZlMmZYLysrV2ZkZSsrOWwzVThJSkFJYmdBQUFOZXc2NjY3VHErLy9ycnV1dXN1cjJlK2E5U29vZjc5K3lzcEtVbFRwa3pSK1BIak5YLytmUFh0Mi9leWp4a2RIYTFtelpwZDluNUtsQ2lodSs2NlMydlhydFdvVWFPeTdaZVNrcUk1YytabzZOQ2hsMzFNSUZBSWJnQUFBTmU0OFBCdzYzTmFXcG8rK3VnanJWaXhRbzg5OXBqZWVlY2RoWVdGYWNLRUNWcTFhcFdHRGgycVo1NTVSczgvLzd5MVRkYm4wbklUSFIydG5UdDM1amxFcGFTa0tDMHRUYUdoM245dFBYSGloSVlPSGFyUTBGQzk4ODQ3R2pWcWxMWnUzYW91WGJyb3hodHZ0UG9aWXpSZ3dBRGRjY2NkcWxPblRwN3JCSUlOd1EwQUFBQ1c0c1dMNjQ0NzdsRG56cDFWdm54NXIzVk5talJSUkVTRTNHNjNKQ2swTkZRUkVSRituei96Nk42OXV4VzZkdS9lcmM4Ly8xd1RKMDVVNmRLbDgxVFBFMDg4b1pNblQ2cHQyN1pXVzhXS0ZmWEpKNStvWmN1V2F0bXlwV3cybXlJaUlqUisvSGg5L2ZYWGV1R0ZGeVJKTDc3NG9tdzJtenAyN0tnNzc3elRaOS81Y2ZjUXVGcnlmMjVYSUIvWTdYWWpLY2QzbytIcThUeFlIaHNieTg4TUFMaEVYTnN5cGFTaytKMThSSktPSGoycVcyNjU1WXE4ZnFDZzRob01EKzY0SWFqbDEwczdBUUJBY01ndXRFbVpkOUlBK01jTHVCR1VqREdiQWwwRGZQd2U2QUlBQUFDdVZkeHhRMUNLaTRzckZFOFBlNGJGTUx3QkFBQUFsNE03YmdBQUFBQVE1QWh1QUFBQUFCRGtDRzRBQUFBQUVPUUliZ0FBQUFBUTVBaHVBQUFBQUJEa0NHNEFBQUFBRU9RSWJnQUFBQUFRNUFodUFBQUFBQkRrQ0c0QUFBQUFFT1FJYmdBQUFBQVE1QWh1QUFBQUFCRGtDRzRBQUFBQUVPUkNBMTBBQUFEQXRTUWlJaUxRSlFBb2dMampCZ0FBY0JVWVl6WUZ1Z1lVV0w4SHVnQUVIbmZjQUFBQXJvSzR1TGc2Z2E0aFdObnRkaU5Kc2JHeHRrRFhBZ1FyN3JnQkFBQUFRSkFqdUFFQUFBQkFrQ080QVFBQUFFQ1FJN2dCQUFBQVFKQWp1QUVBQUFCQWtDTzRBUUFBQUVDUUk3Z0JBQUFBUUpBanVBRUFBQUJBa0NPNEFRQUFBRUNRSTdnQkFBQUFRSkFqdUFFQUFBQkFrQ080QVFBQUFFQ1FJN2dCQUFBQVFKQWp1QUVBQUFCQWtDTzRBUUFBQUVDUUk3Z0JBQUFBUUpBanVBRUFBQUJBa0NPNEFRQUFBRUNRSTdnQkFBQUFRSkFqdUFFQUFBQkFrQ080QVFBQUFFQ1FJN2dCQUFBQVFKQWp1QUVBQUFCQWtDTzRBUUFBQUVDUUk3Z0JBQUFBUUpBanVBRUFBQUJBa0NPNEFRQUFBRUNRSTdnQkFBQUFRSkFqdUFFQUFBQkFrQXNOZEFGQVlSSWVIdDVFVWdzLzdXT3pMRzZNaTR0YmVQV3FBZ0FBUUVGSGNBUHlWNGJOWnV0N1lXUFdOcGZMMWU3cWxnUUFBSUNDanFHU1FENktpNHZiWUl3NWswT1hoSXlNak9WWHJTQUFBQUFVQ2dRM0lIOWxTSnFmdy9vZmR1elk0YmhheFFBQUFLQndJTGdCK1c5UmRpdU1NVjllelVJQUFBQlFPQkRjZ0h5V21KajRrNlNFQzl1Tk1jbG56NTVkRW9DU0FBQUFVTUFSM0lCOHRtZlBublJqekZjWHR0dHN0dFg3OSs5UEMwUk5BQUFBS05nSWJzQVZZSXp4bWU3ZjdYYnpDZ0FBQUFCY0VvSWJjQVhFeDhldmxaU2NwU25WNlhRUzNBQUFBSEJKQ0c3QUZYRDA2TkVVU1ZtZloxdTNZOGVPcEVEVkF3QUFnSUtONEFaY0lXNjNPK3R6Ymt4S0FnQUFnRXRHY0FPdWtOVFUxRldTMG93eERxZlR1U0RROVFBQUFLRGdJcmdCVjhpZmYvNlphSXhaWnJQWjFtL2Z2djFzb09zQkFBQkF3UlVhNkFLQXdzd1lzMERTellHdUF3QUFBQVVid1EzQkxOUnV0ejlyak9rbXFhYk5acnN1MEFWZEtydmRQaUhRTlZ5Q0ZHUE1Ea21meGNYRlRaZmtESFJCQUFBQTF5cUdTaUpZaGRydDlnV1NQclBaYkE4VzVOQldnSlcwMld5MWJUYmI1UER3OEJXU2lnYTZJQUFBZ0dzVmQ5d1FsT3gyKzdPUzJsYXRXbFVEQnc1VTllclZWYnAwNlVDWGRVMUpTa3JTZi83ekg0MGVQVm83ZCs1c0VoNGUzamN1TG01VW9Pc0NBQUM0Rm5ISERVSHB2OE1qTlhEZ1FJV0hoeFBhQXFCVXFWSzY1NTU3TkdqUUlFbVN6V2JyR09DU0FBQUFybGtFTndTcm1wSlV2WHIxUU5keHphdFVxWkxuNHo4Q1dRY0FBTUMxak9DR29PUjVwbzA3YllGMzNYWFc0NFVsQWxrSEFBREF0WXpnQmdBQUFBQkJqdUFHQUFBQUFFR080QVlBQUFBQVFZN2dCZ0FBQUFCQmp1QUdBQUFBQUVHTzRBWUFBQUFBUVk3Z0JnQUFBQUJCanVBR0FBQUFBRUdPNElaQ0x6azUrYW9jeCtWeTZmVHAwNUlrcDlONVZZNEpBQUNBYXdQQkRZWGFvVU9ITkhMa3lHelgvL2JiYjVvMGFaSlB1OHZsMGtNUFBTUzMyMzFSeDNydXVlZmtjRGowN0xQUGFzbVNKZG4ySFRkdW5INzY2YWRjOTdscTFTcS85YlZyMSs2aWFnTUFBRURCRmhyb0FvRDhNSFBtVEMxZXZOaXJiY21TSlhyMzNYZDE4T0JCZGV6WVVSa1pHVXBMUzlPaVJZdFV0R2hSU1ZMVnFsVTFZc1FJT1J3T3ZmcnFxOWEyYnJkYnFhbXBDZ25KKys4MmloY3ZMcmZicmJDd01IMzg4Y2Q2Ly8zMzFiUnBVNVVxVmNxbjc1MTMzcWtaTTJhb2Z2MzYyZTdQR0tOcDA2WXBLaXJLWjkyQkF3ZGtqUEc3WGQyNmRWVytmSGxyK2NpUkk3cjExbHU5K3NUSHgydmp4bzE1UFRVQUFBQUVHTUVOaGNMenp6K3ZHalZxYU1DQUFWcTVjcVZDUTBNMVk4WU1oWWFHYXRteVpVcE5UVldQSGozVXZuMTdLN1JKVXVuU3BUVmh3Z1QxNk5GRDdkcTFVK1hLbFNWbDNuRXJVcVNJMzJPNTNXNDFidHpZcDkwWW81U1VGRFZzMk5CcWE5bXlwWXd4c3Rsc1BuMWRMcGRYWDQvcDA2ZXJldlhxV3I1OHVhcFZxNmI3N3J0UCsvZnYxd3N2dk9EVjcrR0hIL1phWHIxNnRmVjU2ZEtsMXVlNmRldDZMWHZhQUFBQVVIQVEzRkJvL1A3NzcycldySmxDUTBQMTIyKy9hZG15WlVwSVNGQ3JWcTJVbXBxcXBLUWtuVHAxU3JObno5YXlaY3VzN1NwVXFLQ3Z2dnJLNis2YTArbTB3dFdGQWM0WW82U2tKRzNac3NXclBUVTFWVTJhTk5HNmRldXlyWEgvL3YycVdMR2l3c0xDSkdVR3hLMWJ0eW9pSXNLcjM3bHo1elJqeGd4Tm1USkYwZEhSMnJsenAxY3dpNGlJME1xVks3TU5seDA2ZFBBNmw2ekxBQUFBQUpBdjdIYTdzZHZ0NW1KMDY5Yk43Tm16eHhoalRFcEtpamw5K3JScDJyU3BNY2FZNXMyYlcvMDhiUU1HRERDTkd6YzJqUnMzOXRuWGtTTkhqTjF1Ti8vNXozOTgxbVZrWlBpdHplMTJtMXExYWhtWHkyV01NV2JObWpYbStQSGoxdnJmZnZ2Tk5HN2MyUHp5eXk5VzIvSGp4MDJiTm0zTWhBa1RyTzJNTVNZNk90bzg5TkJEcG5YcjFxWlJvMFplK3pIR0dMdmRiakl5TXZ4K0R3ODg4RUNPeTltMTVjVHozeVBRZnk0QUFJVVQxeGtnZDl4eFE2Rnc1c3daYmR1MnpldDVzRVdMRnVXNHpZZ1JJeVRKNTI2WGxEblJpQ1J0Mzc1ZFZhcFU4YnY5aGNNY1Y2NWNxYkpseStyczJiTXFWYXFVM243N2JYM3l5U2VxVUtHQzFxOWZyeUZEaHVqbGwxOVdyVnExckcwcVZLaWdxS2dvVFpzMlRhKy8vcnBHakJpaEVpVktxSDM3OW1yZHVyWDY5Kyt2WjU5OVZoVXFWRkJrWktUWDhiSU9sWncwYVpMdXZQTk9hN2wxNjliV1o2ZlQ2YlVNQUFDQWdvZmdoa0poeFlvVmNydmRWbGhyMTY2ZEpPbjgrZlBxMEtHRFRwOCtiUTBYUEgvK2ZLNzdpNHVMVTgyYU5iVisvWG85OXRoalh1dGNMcGVLRlN0bURZbDB1OTJxVTZlT3dzTENWS0ZDQlIwL2ZseTdkdTNTblhmZXFSbzFhdWlMTDc3UWpCa3pOR2JNR0MxWXNFQkZpaFJSbXpadEpFa2JObXpRNk5Hak5YZnVYUFh2MzErREJ3L1cyTEZqVmFKRUNYMzU1WmNxV3JTbzJyZHZMOG43R2JhY1ZLNWNXZlBtemJPVy9UM2o5dlRUVCtkcFh3QUFBQWdPQkRjVUNqLysrS1BQeklrT2gwTi8rOXZmdEdEQkFyVm8wVUlMRml5UTVEdXBoMGRDUW9KT25EaWg2dFdyNi92dnYxZi8vdjAxZE9oUW5UMTdWamZjY0lQVkx6azVXYVZMbDdhVzA5TFNWS0pFQ1VtWm9Xbjc5dTJhUG4yNlB2endRMGxTZUhpNEdqVnFwRnR2dlZXbFNwWFNLNis4b29ZTkc2cFVxVklhUDM2OGV2YnNxWklsUytyOTk5OVhmSHk4SkduZnZuMTYvLzMzRlI0ZXJ1ZWVlMDRsUzViVUo1OThvaFl0V3ZpdGZjV0tGVHAwNkpBMWdVbldjM1E0SEg3UCtlR0hIOWJLbFN0ei9tSUJBQUFRRkFodUtCVGVmdnR0OWV6WjA2c3RJU0hCbWdRa04zdjM3bFcvZnYzMDhzc3Y2OENCQXlwU3BJaHExNjZ0WnMyYTZiUFBQbFBmdm4ydHZpZFBudFJOTjkza2RSeFBrTHYzM252MTBVY2ZxVVdMRnJyNzdydmxkRHAxMTExM1dYMXIxS2loVnExYXFYLy8vdnI3My8rdXYvLzk3M3Jra1Vja1NVV0xGclhDWjZsU3BkU3BVeWRWcTFaTjFhcFZzMmE3akkrUDk1a1VwWGJ0MnBLazIyNjd6U3VJZmYvOTkxcTRjS0VTRXhOMTExMTM2WTQ3N3RETEw3K2NwKzhEQUFBQXdZVVhjS05RdVBubW0zM2E5dTdkcXpObnpuZ05sZXpRb1lQWFVNblUxRlJKVXUvZXZUVmd3QURkZDk5OUdqTm1qUHIwNlNPYnphYm5ubnRPeTVZdDA2Wk5tN3oyVzYxYU5Ua2NEa21aTC9HKzVaWmJKR1creTgzaGNPaVZWMTZSSkwzNzdydjY1WmRmdk9ycTFLbVRkdS9lcmErLy90b25iSHFVTDE5ZXZYcjEwcU9QUHFwcTFhcnByNy8rdXFqdlk4R0NCWm8rZmJwR2pSb2xtODJtVWFOR2FkdTJiWHJqalRmeU5GUVVBQUFBd1lYZ2hrTEZFODRxVjY2c0gzLzhVZTNidDllQ0JRdXNJWk1MRml4UTJiSmxyZjc3OSs5WDVjcVY5ZW1ubjZwNjllcnExYXVYbWpadHFucjE2a21TeXBVcnA3NTkrNnB2Mzc3YXNHR0RKR25UcGsycVdiT21CZzBhcExwMTYrcmRkOS9WODg4L3J3TUhEbWpTcEVtNisrNjc5ZU9QUDBxU2poOC9iaDN2MUtsVG1qcDFxcDU4OGtrMWJ0eFkzYnQzVjdkdTNUUnUzRGp0MzcvZjZ6ejI3ZHVuNmRPbnEyZlBub3FNakxTR1hlYm14SWtUNnR1M3I1WXZYNjdKa3lkYlF6eExsQ2loanovK1dEZmVlS05hdDI2dENSTW1hUGZ1M1pmMVhRTUFBQUM0eGwzSzZ3QysvZlpiNi9QeDQ4ZE5nd1lOck5jRE5HL2UzS1NucDV2VTFGU2Y2Zi9UMDlOTlJrYUdlZkxKSjgzUW9VTzlwdVgzbURWcmx1blVxWk01ZS9hc2FkU29rVGw5K3JReHhoaW4wMm1NTWVibzBhT21aY3VXNXB0dnZqSDc5dTB6TFZ1Mk5OdTJiVFBObWpVenMyYk5NaSs5OUpLcFc3ZXVHVEJnZ1Buamp6Kzg2bnp2dmZkTWd3WU5USnMyYmN6UW9VTk5jbkt5V2IxNnRSazllclJadTNhdE9YLyt2TmUwL00yYk4vZjZ4L005N2QyNzF6ejQ0SU5tekpneEpqMDkzZHJtd3FuL2YvLzlkOU83ZDIvenlDT1BlTzA3SjB6VERBQzRrcmpPQUVBQmRTbkJMYXZObXplYnNXUEhXc3Y5K3ZVejY5ZXZOeTFhdERBalJvend1ODJCQXdkeTNLZlQ2VFJ4Y1hGK3Q5KzZkYXVKam82Mmx0ZXVYV3VhTjI5dWhnMGJadWJPbldzV0wxNmNZMGhLUzBzemE5YXNNVjkvL1hXT05XUjlCNXpIcGsyYnJNK0hEeC8yV2YvNDQ0LzczVmZXY0pjYkxxZ0FnQ3VKNnd5UU8xdWdDd0Q4OGZ6d3ZuQWlqcnh5dTkyU3BKQ1EvQjhON0hLNVZLUklrWHpmYnpEenZPc3VOamFXbnhrQWdIem51ZTV6blFHeXg2eVNLSlN1UkdEenVOWkNHd0FBQUFLUHlVa0FBQUFBSU1nUjNBQUFBQUFneUJIY0FBQUFBQ0RJRWR3QUFBQUFJTWdSM0FBQUFBQWd5QkhjQUFBQS9qOTdkeDdlVkptK0QveCtrN1RRc2hTaFVoYVZ4UVdoMkRhbm9KWk5LSXFBSUFJaktraHhITkNSVldIWWxIRUVkRUEyUVFaL3JEcktsMDFSUUZUR0RVRTJVWnEwaFZvUm9VV0VZbVZyUzdkc3orOFBTR3hweTlhMEowM3Z6M1gxbXVTYzVKeTdLV1B5NUR6dit4SVIrVGdXYmtSRVJFUkVSRDZPaFJ2NXFsd0FPSC8rdk40NXFyemMzRnozelh3OWN4QVJFUkZWWlN6Y3lDZUpTRElBcEthbTZoMmx5a3RQVHdjQWlNZ1JuYU1RRVJFUlZWa3MzTWhYdlEwQXMyYk53c0dEQjVHVGs2TjNuaW9uTnpjWGh3OGZ4cHc1Yzl5YjF1dVpoNGlJaUtncVUzb0hJQ3BGZ05sczNxS1U2cXAzRUFJQTdDMzd4eHU2QUFBZ0FFbEVRVlFvS09pVW5KeHMwenNJRVJINUgwM1RCQUFzRmdzL214S1ZnbGZjeUZmWnJWWnJEeEdaRENBSlFKN2VnYXFnZkJINVVVU21zV2dqSWlJaUlpSy9wV21hdUw5RkpDSWlvcEx4L1pMb3luakZqWWlJaUlpSXlNZXhjQ01pSWlJaUl2SnhMTnlJaUlpSWlJaDhIQXMzSWlJaUlpSWlIOGZDallpSWlJaUl5TWV4Y0NNaUlpSWlJdkp4TE55SWlJaUlpSWg4SEFzM0lpSWlJaUlpSDhmQ2pZaUlpSWlJeU1leGNDTWlJaUlpSXZKeExOeUlpSWlJaUloOEhBczNJaUlpSWlJaUg4ZkNqWWlJaUlpSXlNZXhjQ01pSWlJaUl2SnhMTnlJaUlpSWlJaDhIQXMzSWlJaUlpSWlIOGZDallpSWlJaUl5TWV4Y0NNaUlpSWlJdkp4TE55SWlJaUlpSWg4SEFzM0lpSWlJaUlpSDhmQ2pZaUlpSWlJeU1leGNDTWlJaUlpSXZKeExOeUlpSWlJaUloOEhBczNJaUlpSWlJaUg4ZkNqWWlJaUlpSXlNZXhjQ01pSWlJaUl2SnhMTnlJaUlpSWlJaDhIQXMzSWlJaUlpSWlIOGZDallpSWlJaUl5TWV4Y0NNaUlpSWlJdkp4TE55SWlJaUlpSWg4SEFzM0lpSWlJaUlpSDJmU093QVJFUkVSVlMxbXM3a3JnQjRsYko5VDZPNGVxOVg2WWNXbEl2SnRMTnlJaUlpSXFLSTVsRkxqTHQxWWVKdlQ2ZXhYc1pHSWZCdGJKWW1JaUlpb1FsbXQxbDBpY3VZeUQ4bHlPQnlmVmxnZ29rcUFoUnNSRVJFUlZUUUhnSFdYMmY5VmNuS3lyYUxDRUZVR0xOeUlpSWlJU0E4ZmxiWkRSRDZveUNCRWxRRUxOeUlpSWlLcWNObloyVHNBWkYyNlhVUnl6cDQ5dTFHSFNFUStqWVViRVJFUkVWVzRYMzc1cFVCRTFsKzZYU20xTlMwdExWK1BURVMraklVYkVSRVJFZWxDUklwTjkrOXl1YmdFQUZFSldMZ1JFUkVSa1M0eU1qSzJBY2dwdENuUGJyZXpjQ01xQVFzM0lpSWlJdExGaVJNbmNnRVVIcysyUFRrNStieGVlWWg4R1FzM0lpSWlJdEtOeStVcVBNNk5rNUlRbFlLRkd4RVJFUkhwSmk4djcyc0ErU0ppczl2dDcrdWRoOGhYS2IwREVQa1RzOW5jRlVBUDkzMmwxRGdBRUpHNWhSNjJ4MnExc24rZmlJam9JclBaL0lGU3FxN0ZZdW1xZHhZaVgyWFNPd0NSbjNHNGk3WENDbTl6T3AzOUtqWVNFUkdSYnhPUjl3RTAwRHNIa1MvakZUY2k3ektaemViZmxWSjFTOW1mVlZCUWNHTnljckt0UWxNUkVSSDVLTFBaM0VRcHRWNUVtcnBjcnZhSmlZay82NTJKeUJkeGpCdVJkemtBckx2TS9xOVl0QkVSRVYwUUdSblpEWUFWUUJ1bFZLalJhUHdoS2lycUViMXpFZmtpRm01RTN2ZFJhVHRFNUlPS0RFSkVST1NqakdhemVZclJhUHlmVXVxRzZPaG90R3ZYRGdCcUd3eUdqOHhtODB4d1NBOVJFV3lWSlBLeTIyNjdyVnJ0MnJVekFOUXV2RjFFY3M2ZVBSdWFscGFXcjFNMElpSWkzWVdIaDlldFZxM2F1d0I2R1F3R0RCMDZGTTg4OHd3QTRQLys3Lyt3Y09GQ09KMU9pTWcydTkzKytJRURCMzdYTnpHUmJ6RHFIWURJMzV3NWM4YlpvRUdEMjVWUzVzTGJsVktmcDZTa3JOUXJGeEVSa2Q2aW9xS2lUQ2JUMTBxcGUwSkNRakJyMWl6MDdkc1hTaWtvcFJBWkdZbm82R2pzMmJNSGVYbDVUWTFHNDhBR0RScnNPWG55NUc5Nlp5ZlNHMXNsaWNxQmlCU2I3dC9sY25FSkFDSWlxckkwVFh0S0tiVlhLZFdzUllzV1dMVnFGZHEzYjEvUzQ3QjY5V3BFUmtZQ1FDT2wxSFpOMDBaV2VHQWlIOE1yYmtUbHdHQXdISzlacytiekFBSXZic3F6Mld4UC8vSEhINXlZaElpSXFwU2Jicm9wcUhuejVvdVVVdE9WVXNZK2ZmcGc3dHk1Q0FrSktmVTV3Y0hCZU9paGg1Q1RrNE1EQnc0WUFmUnMwS0RCSGZYcjEvLzg5OTkvdDFkY2VpTGZ3Y0tOcUJ4a1oyZmJHelpzMkFwQXhNVk5YeWNsSmIyalp5WWlJcUtLWmphYm05U29VV09Md1dEb1hiMTZkVXllUEJuUFB2c3NqTVlyZndRMUdBeG8xNjRkbWpWcmhqMTc5c0RoY055bGxIb2tMQ3pzcTk5Ly8vMTBCY1FuOGlsc2xTUXFKeTZYYTMyaHV4dDFDMEpFUktRRDkxVC9TcWsyalJvMXd2TGx5L0hJSTljKzAzKzNidDJ3Y3VWS05HM2FGRXFwVmx3eWdLb3FGbTVFNVNRdkwrOXJBUGtpWXJQYjdlL3JuWWVJaUtpQ0ZKbnF2MTI3ZGxpOWVqVmF0bXg1M1FkczJyUXBWcTVjaWE1ZHV3SmNNb0NxS0M0SFFGU096R2J6QjBxcHVoYUxwYXZlV1lpSWlNcGJhVlA5SytXZGo1d2l3aVVEcU1yaUdEZWljdFNnUVFNQStPM2t5WlBmNjUyRmlJaW9QRjF1cW45djRaSUJWSld4Y0NNcUoyYXp1WW5CWUZnQW9FOVlXTmdtRHFRbUlpSi9wV25hVXdBMkthVkNXN1JvZ1NWTGxxQlZxMWJsZHI2R0RSdWlaOCtlU0VwS3d1Ky8vMTVMS1JYWHNHSERzK25wNmZ5aWxQd1dDemVpY2hBWkdkbE5LZldWVXVwV3BWU3d3V0FZRWhZVzl0UEpreWQvMGpzYkVSR1J0MXpQVlAvZXdpVURxS3BoNFVia1hVYXoyZnlTd1dCWW9aUUtpbzZPUnJObXpYRHMyTEZxU3FuSEdqUm9FSFR5NU1sdEFGeDZCeVVpSWlxTHNrejE3eTFjTW9DcUVrNU9RdVFscFEzSUJzQ0IxRVJFNUZjaUl5TzdHUXlHdFVxcEd4bzFhb1JaczJhVmFkWkliMGhMUzhPNGNlT1FscFlHQUZrdWwydElRa0lDbCtNaHY4RXJia1JlY0xrQjJSeElUVVJFZnFSSVowbTdkdTN3MWx0dm9YSGp4bnJuUXAwNmRkQzdkMi84K3V1dlNFMU5aYWNMK1IwV2JrUmxkTFVEc2ptUW1vaUlLclB3OFBDNk45OTg4enFsMU44TkJvTWFObXdZcGt5WmdtclZxdWtkelNNZ0lBRDMzMzgvZ29PRDhjTVBQeWdSNmRDZ1FZTk9vYUdoLzh2SXlNalJPeDlSV2JCd0k3cE8xek1nbXdPcGlZaW9NcXFJcWY2OWhaMHU1SzlZdUJGZGg3SU15T1pBYWlJaXFrd3FlcXAvYjJHbkMva2JGbTVFMTZqd1ZQK05HalhDd29VTDBiRmp4MnMrenEyMzNvclkyRmg4Ly8zM3lNek12SkZMQmhBUmtTL1JjNnAvYjJHbkMva1RGbTVFVjgvckE3STVrSnFJaUh5UkwwejE3eTJsZExyOEpTd3M3SXZmZi84OUc0QlQ3NHhFVjhQM0dwT0pmRkJwVS8xN3E3ZGZSTGhrQUJFUitZVENVLzAzYU5BQUV5Wk1RR2hvS002ZVBZdU1qQXljTzNjT1R6Lzl0T2Z4dTNmdlJydDI3WW9jNDhjZmY0VEw1VUxyMXEwck92NWxwYVdsWWZUbzBUaCsvRGdBWkFFNDgrdXZ2NzUyNnRTcDVUcEhJN29pRm01RVZ4QVZGUldsbFBwSUtkVXNKQ1FFMDZkUFIvdjI3Y3ZsWEJhTEJaTW5UOGFwVTZjQTRJU0kvTVZxdGU0cGw1TVJFUkVWWmRRMExSdEFFQUFFQmdZaUxDd013Y0hCcUZXckZ1clVxWU9Ra0JEVXJsMGJRNFlNUWExYXRRQUFIVHAwd002ZE80c2NhTml3WVlpTGk3dnNVSUkyYmRxVTJyVnkvUGh4N051M3ozTS9OamEyMkdQT256K1B3TUJBQkFZR0Z0bmV0MjlmakJvMXF0VHpwcWFtWXRDZ1FTZ29LQUFBQVpCaXNWZzZBZUE0Yy9KcExOeUlMa1BUdEtkRVpJbFNLckJGaXhhWU8zY3VHalpzV0s3blBIMzZOTWFQSDQvRXhFUUFzQU1ZYTdGWS9sT3VKeVVpb2lxdExKMGxoUXUzMG9xeGpJd003TmxUOUh2SW1KaVlZdHV1Wmg4QWZQVFJSMWkxYWhXV0xWdUd1blhybHZnWWw4dUZMbDI2Rk5zdUlzak56VVZnWUtDN2VBTUFoOFBodUNjcEtjbFM2a21KZE1iQ2phZ0VOOTEwVTFCb2FPaDhnOEh3REFEMDZkTUhreWRQUmtCQVFJV2MzK0Z3WVA3OCtWaXpaZzBBUUVSV081M09aNUtTa3JnR0RSRVJlVlhoemhJQWVQUE5ONitxczZSUG56NEFMbHdkYTl5NE1lYk5tNGNubjN5eXhJS3JwRUtzVFpzMmFONjhlWW5IUG5Ma1NKRXJibTRGQlFXWU4yOGU5dS9majRNSEQyTDA2TkZJVGs3RzBLRkRjY2NkZHhSNXJOUHB4TjEzMzQzNCtQZ2kyL1B5OHRDMWExZnMzcjJiblM1VXFiQndJN3FFMld4dUFtQzlVcXBOOWVyVk1YNzhlRHp5eUNPNlpQbmlpeTh3ZmZwMDVPYm1Ra1IrZExsY2ZSTVRFMy9XSlF3UkVmbWRTenRMRGg0OGlKbzFhMTcyT1YyN2RzWExMNy9zdVYvNGlsdHBWOHBLMm42dFY5ejI3dDJMMTE5L0hlSGg0WGp4eFJmUm9VTUg3Tm16QjU5ODhnbVdMVnVHaUlnSWpCZ3hBcmZjY2d1QTBnczNFY0hkZDkrTnZYdjN3bUF3WVBQbXpYai8vZmZ4NDQ4L0F1eDBJUjltMGpzQWtTK0pqSXpzQm1DdFV1cUdSbzBhWWRhc1dXalpzcVZ1ZWJwMTY0WTc3cmdENDhhTlExcGFXaXVqMGZoRFZGVFVrSVNFaEkyNmhTSWlva3JQM1ZrQzRCbWxsS2V6cEgzNzl0aStmVHY2OSsrUFYxNTVCWGZkZFZlUjV6M3p6RE80N2JiYmltd1RFZnp3d3c5bzBhTEZOV1d3MisyZXEzWWw3WE5MVFUzRjdObXpjZmp3WWZ6akgvL0FBdzg4NE5sbk5CclJyMTgvOU96WkV5dFdyTURBZ1FQUnYzOS9qQmt6eHZPWSsrNjdyOGl4di96eVM0U0VoT0RzMmJPb1diTW01czJiaDBXTEZ1R3p6ejdEbWpWckFnQXNOSnZOTWV4MElWL0R3bzNvQXFQWmJKNnNsSm9HUUxWcjF3Ny8vdmUvUFFPdjlkUzBhVk9zWExrU3I3enlDcjcrK3V2YUJvUGhJN1BaUE10cXRVNEI0TkE3SHhFUlZTNmxkWmJrNWVWNWhnVDA3ZHNYNzc3N0x1Yk1tZU41bnRWcXhaRWpSekIvL253VUZCUmczYnAxMkx0M0wydzJHejc3N0RPMGF0VUtOcHNOdlhyMXVxb2NDeFlzS0xVbGM5ZXVYWjdiSVNFaDBEUU5jK2JNUVhCd3NHZDc1ODZkUFdQd3FsZXZqaEVqUnFCWHIxNklqNCtId1dDQXpXWkR0V3JWc0gzN2RnQVh4cnpkYzg4OW5rbFhUcDQ4aVpTVUZMUnMyUkt0V3JWQ3ExYXRFQkVSNGU1MEdXZzBHcU1pSXlQWjZVSStnNFViVlhubFBkVy9Od1FIQitQMTExOTNMeG1nbkU3blJMUFpmQStYRENBaW9tdHh1YzZTN094czFLNWRHd0R3bDcvOEJXdldyTUdPSFR2UXNXTkg1T2JtNHRWWFg4V29VYU1RSEJ5TXZMdzgvUGpqaitqYnR5OFNFeFB4cjMvOUM4Q0ZtU2cvK2VTVFl1ZU5pWWtCQUJ3NmRBaWpSNDh1TVZ0R1JnYnExNjlmYlB1V0xWc3dkT2hRdEczYnR0Z1hxdmZmZjcvbmRuWjJObmJ0Mm9WKy9mb0JBSEp5Y29vOFBqOC9IMEZCUVFDQUprMmFZUC8rL1ZpeFlnWG16NS92ZVF3N1hhNlBpQ2dBZ1FDcUFRZ0FZTGlHcDd0d29VVzFBSUJOS1NYZVQwaEVsVjVVVkZTVTJXdytvbW1hZE9uU1JYYnUzQ20rTGo0K1hycDE2eWFhcG9tbWFjZk5abk9NM3E4akVSSDVQS1BaYko2aWFacEwwelFaT1hLa1pHVmxGWGwvK2U2NzcyVG8wS0dlKy92MjdaUDc3Nzlma3BLU1pPVElrZkxpaXkrVytMN1V2bjE3eisxNzc3MjN4TWVVdEgzRGhnMnlmZnQyRVJGeE9CeWlhZHBsMy84MFRaT0Nnb0tyM24vdzRFRVpOR2lRNTM1NmVycjA3TmxUUkVUV3JGa2o3ZHExaytuVHA0dUlpTTFtSzNLc25Kd2NHVDkrdlB1OTFtVTJtMmVDRnp4S0pTS0JJbktUaU53cklyMUZwUDgxL1BTKytMeWJSQ1R3eW1lcnV2Z1BrS29zUGFiNjl3Wk4wN0I2OVdyM2tnR05sRkxiTlUzalFHb2lJaXJSMVhhV1dLMVdoSWVIZSs1SFIwZGp5SkFoK090Zi80cGJiNzBWOCtiTjgxcW1NMmZPWU9IQ2haZzJiVnFSN1plT2VSc3dZQUFHRFJwMFhlYzRmUGd3bWpkdkRwdk5oc0RBUUNRbEpYbmU1NnRYcnc2YnplWlo3MjNHakJubzFxMGI3cjMzWGdEc2RMa08xUURjQktBc00zTEdBTWdFWVBOS0lqOTBMWmN4aWZ6Q1RUZmRGQlFWRmJVRXdEdEtxY0ErZmZyZzNYZmZyUlJGbTF1OWV2V3dkT2xTUFBIRUU4Q0Zsb1NGWnJONVZVUkVSQTJkb3hFUmtRK0ppb3FLQ2d3TTNBZWdWMGhJQ09iUG40OW5uMzIyV05IbWREcngyV2VmZWRZOXk4N094dEtsUzdGa3lSTDA2OWNQZVhsNUdEbHlKSGJ1M0FtSG8yekRxN095c2pCdTNEaTBiZHNXYjd6eEJqNysrR05rWm1ZQ0FEWnQybFRrNTNxTE5nRDQvdnZ2RVJrWmlTbFRwaUFtSmdZelpzekFVMDg5aGFOSGoyTFJva1VJRHcvSHQ5OStDd0E0ZWZJa1FrSkNpanhmS1lYQmd3ZGo4ZUxGQ0EwTmhWS3FjMkJnb0lXZExpVUtCSEJqR1k5eDQ4WGpVQ2w0eFkycUZGK2E2citzVENZVC92R1BmMXc2a0xwTlpHUms3OFRFeERUd0d5c2lvaXJ0V2pwTDFxMWJoN3AxNjhKa011R2YvL3dudG03ZGlzaklTQ3hac2dTdFdyVkNRVUVCMXE1ZGkxZGZmUlg1K2ZtSWpZM0Y4T0hENFhRNmk2eHhhcmZiTVdEQWdGSXpKU2NuWThLRUNlalFvUU1tVHB5SVk4ZU9ZZm55NVZpOGVERk1KaE5pWTJOaE1CZ2dJbkM1WEhBNEhOaXdZUU5DUTBNQkZMOGlWNXFzckN4czI3WU5vMGFOUXYvKy9lRndPR0F5bVpDZW5vNWh3NFpoekpneENBOFB4NmhSbzlDa1NSTWNQbndZelpvMUsrMTFaS2ZMbFJsUTlxS3JHbmhSaVlpQUN3T3l6V2J6R1UzVHBHZlBuckp0MnpZNWNPQ0E3Tml4UXo3ODhFTlpzV0pGa2Y3MlhidDJGZXVmVDA1T2x2Mzc5MSt1QlY4WHFhbXAwcnQzYjNjdmZxYW1hYW1ob2FGRDlYN05pWWlvNHJrN1N5NitKOGpVcVZPTGplRzYxTkdqUitXWFgzNlI0OGVQeTRJRkMrVFFvVU1sUHM3aGNNak9uVHNsTVRGUkJnOGVMSjA3ZDVZMzMzelRzLzlLWTl4eWNuSmt4NDRkcGVad3VWemlkRHJGYnJlTDNXNFhoOFBoMlRkMjdGaXgyKzJsUG5mU3BFbWUvVmFyVlY1NzdiVmlqMGxJU0pDVksxZDY3bS9idGsyNmQrOHUwNlpOSy9XNGJuYTdYV2JQbnUxK3J4VjJ1dnhKUkc2VUMrUFZ5dUl2SWxMV3EzWit6WGVtelNNcVAwWk4wN0lCQkFId1RBTWNIQnlNV3JWcW9VNmRPZ2dKQ1VIdDJyVXhaTWdRend4VWhSY1VkUnMyYkJqaTR1TFFzV1BIVWsvV3BrMGJORzdjdU1SOXg0OGZ4NzU5K3p6M1kyTmppejNtL1BuekNBd01SR0JnMFMrdSt2YnQ2K25GTDBscWFpb0dEUnFFZ29JQ0FCQUFLUmFMcFJPQTA2VStpWWlJL0k3WmJONnVsT3BVclZvMVRKZ3dvZEoybHBTVjArbUUwV2owK25HLytPSUxUSjA2RmZuNStRQmdBYUI1L1NTVnpBMDMzQUJOMHpCcjFpd0ExLzM1NWxFQTI1VlNmNVIvNHNxSnJaTGsxd29OeUE0cXkxVC9oWXV4T1hQbWVOYTF5Y2pJd0o0OVJjZmhCZ1FFWU5PbVRTVWV4ejBkc3R2V3JWdUwzUC9vbzQrd2F0VXFMRnUyREhYcjFpM3hHQzZYeXpNR29UQVI4YXhaVTFCUW9BQzAwalR0cE1QaHVDY3BLY2x5VmI4b0VSSDVneG9BWURBWVBOUDdWMFhsVWJRQlFLMWF0UW9mTzZoY1RsTEpYYy9uRzdveUZtN2t0Nktpb3FLVVVoOEJhQVlBOCtmUEwzV2h6OExjL2ZQNStmbm8wNmNQNXMyYlYyb3hkbWtoQmx5K3Y5OXV0NWU0dmFDZ0FQUG16Y1ArL2Z1UmxwYUd6WnMzSXprNUdVT0hEc1VkZDl4UjVMRWlndlBuenlNK1ByN0k5cnk4UEhUdDJoVzdkKytHeFdMQjVNbVRjZXJVS1pQSlpOcHNOcHYvWXJWYXl6TFRFeEVSVlJKT3AvTStvOUg0Mzd5OHZMK01IejhlY1hGeEdERmlCRXdtZnV3ckM2ZlRpYmZmZmh1TEZ5OEdBSWpJbHN6TXpDZU9IRG1TcVhNMDNWMXNjZXdFWUgzaDdkZnkrWWFJcWloTjA1NHltODBGbXFiSkUwODhJWnFtU2FkT25TNzdNM1hxMUNLTjF0ZTdMazFwankxdDMzZmZmU2Q5Ky9hVktWT21TRzV1cm1jZG1nOC8vRkM2ZCs4dUV5Wk1rS05IajNvZVg5cGFOeTZYUzlxMGFTTk9wMU5FUkQ3KytHTjU4c2tuM2IzNE5rM1RSdXI5ZHlFaW9vcGpOcHZIWGZ6dnZ3d2RPbFJPblRwVjZ2dVRMM2pwcFplS2pHbnpKZWZPblpQUm8wZTczMVB0bXFiOVMrKy9yeStSRXNhNFhldm5HK0VZTjZLcXBiUUIyVzNidGhVUmtYNzkra2xTVWxLeC95QVBHelpNVnExYVZXUmJ1M2J0NVB2dnY1Zk16TXhyS3R5aW82UGw0WWNmTHZFbk9qcmE4N2dqUjQ3SWM4ODlKOTI2ZFpNdnZ2akNzMTNUTk04YlYxNWVudnpuUC8rUjl1M2J5N3g1ODhUcGRIb0t0MHNMejRLQ0F1bmF0YXVjT25WSzh2UHpwWFBuenBLY25NeUIxRVJFVlZoRVJFUkhUZE9PYTVvbTNicDFrNFNFaE11VUovcHhPcDJpYVpybnkwZGY4dE5QUDhsRER6M2tmaS85dzJ3Mjk5RDc3K3BycEZEaGRqMmZieTVpNFhZRnZHWk9mcU8wcWY3ejh2SThVeFgzN2RzWDc3NzdybWVNR25CaHdkRWpSNDVnL3Z6NUtDZ293THAxNjdCMzcxN1liRFo4OXRsbmFOV3FGV3cyRzNyMTZuVlZPUllzV0ZCcVMrYXVYYnM4dDBOQ1FxQnBHdWJNbVlQZzRHRFA5czZkTzN2RzRGV3ZYaDBqUm94QXIxNjlFQjhmRDRQQjRCbkh0bjM3ZGdBWHhyemRjODg5bmtsWFRwNDhpWlNVRkxSczJSS3RXclZDcTFhdExsMHlJQ295TXJKdlltTGl6OWYwQWhNUlVhV1RsSlMwbzNYcjFwckpaRnAvNnRTcERzT0dEY1BZc1dQeDJHT1BYZk40YjIrSWpvNHV0dTJMTDc1QTdkcTFvWlNDd2VBN3M4R0xDRFp2M296WFhuc05Eb2NESW1JeEdBeDlMUmJMcjNwbjgyWFg4L21Hcmc1bmxTUy9FQmtaMmMxZ01LeFZTdDNRcUZFanpKbzFDeTFidGdSd1lRS1JJVU9HWU11V0xjalB6MGYvL3YweGFkSWtkT3pZRWJtNXVSZzhlRERpNHVMUXAwOGY1T1hsWWVyVXFiai8vdnZ4eWl1dmVHYVZqSW1KS1RZSlNlSHRodzRkd3VqUm8wdk1scEdSZ2ZyMTZ4ZmJ2bVhMRmdCQTI3WnRQVE5abGlRN094dTdkdTN5ek1KMDl1eFpQUDc0NC9qODg4OEJBTG01dWVqZXZUdSsvZlpidlBqaWk0aUlpTUNLRlNzd2YvNThoSWVIZTQ2VGxwYUdjZVBHSVMwdERRQ3lYQzdYa0lTRWhJMVhmSEdKaU1nZm1LS2lvbVliRElZeEFOU0REejZJS1ZPbUZQbGdYVkZzTmh0aVltSThIOWdmZmZSUi9QYmJiN0RiN1RDWlRKNFA5M2E3SGV2V3JjT3R0OTVhNFJuejgvTXhaODRjYk5pd0FRQkVSRlpZcmRiaEFFb2VyRjdGU1FsajNLNzE4dzA0cXlTUjN6T2F6ZVlwbXFhNU5FMlRrU05IU2xaV1ZwRVdoKysrKzA2R0RoM3F1Yjl2M3o2NS8vNzdKU2twU1VhT0hDa3Z2dmhpaWEwUjF6dkdiY09HRGJKOSszWVJLWDA4V21IdW51K3IzWC93NEVFWk5HaVE1MzU2ZXJyMDdObFRSRVRXckZrajdkcTFrK25UcDR1SUZGdTNKeWNuUjhhUEgrOXU5M0NaemVhWjRKVjNJcUlxSXpJeWNvQ21hVm1hcGtuLy92MGxOVFgxc3U5UjVhR2dvS0RFOThhSEhucElqaDA3VnVUK3I3LytXcEhSUkVUaytQSGpNbWpRSVBkNzVYbXoyZnczdmY5dXZrNUtHT04yclo5dmhLMlNWK1E3MTZPSnJsRjRlSGhkVGRNMktxV21Hd3dHOWN3enorRE5OOThzOXUyTzFXb3RjdVVwT2pvYVE0WU13Vi8vK2xka1pHVGdsVmRlOFZxbU0yZk9ZT0hDaGNXbUlPN1RwMCtSbjFXclZsMzNPUTRmUG96bXpadkRack1CQUpLU2t0Q3dZVU1BRjFvUGJEYWJaNzIzR1RObTRMdnZ2dk04TnpnNEdLKy8vanFlZi81NUdJMUdwWlNhYURhYnYyemR1blhZZFFjaUlxSktJekV4OFgySHc5RldSRkpTVTFNeGVQRGdZbE8zNnlVN094czFhdnc1RE50bXN4VmI4NnU4N2RtekJ3TUhEa1JLU2dwRUpOWHBkSGEwV3EwcktqUUVVU2xZdUZHbEZCVVZGUlVZR0xnUFFLK1FrQkRNbno4Znp6NzdiTEYrZmFmVGljOCsrOHl6N2xsMmRqYVdMbDJLSlV1V29GKy9mc2pMeThQSWtTT3hjK2RPT0J5T01tWEt5c3JDdUhIajBMWnRXN3p4eGh2NCtPT1BrWmw1WVliZ1RaczJGZmtaTkdqUWRaL24rKysvUjJSa0pLWk1tWUtZbUJqTW1ERURUejMxRkk0ZVBZcEZpeFloUER3YzMzNzdMUURnNU1tVENBa0pLZko4cFJRR0R4Nk14WXNYSXpRMEZFcXB6b0dCZ1JhejJWeDhiUU1pSXZJN1NVbEpCNTFPWjFzUldaK2JtNHZ4NDhkandZSUZaWDRmTEl1c3JDelliRGJVcVZQSHM4MXV0MWRZNGVaME9yRnMyVEtNSERrUzJkblo3cW4relltSmlkWUtDVUIwRmRnaVJaV09wbWxQaWNnU3BWUmdpeFl0TUhmdVhNOFZwMHV0VzdjT2RldldoY2xrd2ovLytVOXMzYm9Wa1pHUldMSmtDVnExYW9XQ2dnS3NYYnNXcjc3Nkt2THo4eEViRzR2aHc0ZkQ2WFI2SmpRQkxyODJHd0FrSnlkandvUUo2TkNoQXlaT25JaGp4NDVoK2ZMbFdMeDRNVXdtRTJKalkyRXdHQ0FpY0xsY2NEZ2MyTEJoQTBKRFF3SDh1WGJjbFdSbFpXSGJ0bTBZTldvVSt2ZnZENGZEQVpQSmhQVDBkQXdiTmd4anhveEJlSGc0Um8wYWhTWk5tdUR3NGNObzFxeFphYThqVnE5ZWpmSGp4eU14TWJHUlVtcTdwbWxqTFJiTGY2NHFEQkVSVlZwSlNVazVBQjQxbTgzamxGSXozbnZ2dllBREJ3NWc1c3lacUZldlhvWGxjSTlyMjd0M0w4TER3NHQ4QVp1Zm40L3ExYXVYZTRiTXpFeTgvUExMN25IdERnQ3ZXcTNXcWVWKzRpcmdhai9mRUpHZktXMnEvOHM1ZXZTby9QTExMM0w4K0hGWnNHQ0JIRHAwcU1USE9Sd08yYmx6cHlRbUpzcmd3WU9sYytmTzh1YWJiM3IyWDJtTVcwNU9qdXpZc2FQVUhDNlhTNXhPcDlqdGRySGI3VVhXcVJrN2Rxelk3ZlpTbnp0cDBpVFBmcXZWS3ErOTlscXh4eVFrSk1qS2xTczk5N2R0MnliZHUzZVhhZE9tbFhwY043dmR6aVVEaUlpcXNJcGNNaUF6TTFOMjdOZ2htcWJKYzg4OUo1MDdkNVl6Wjg3SVUwODlKUjk4OElIbmNlNHg0dVc5UEFDbit2Y09LV0dNMjdWOHZybUlZOXl1Z0xOS2xqTVJVUUFDQVZRREVJQkM3YWs5ZS9aY2E3UFpZa3Q3cnZ2S2pOMXVoOTF1aDRpVWYyQWZKaUxmS3FVNlZhdFdEUk1tVE1Bamp6eWlkeVJkT0ozT1ltUG92T0dMTDc3QTFLbFRrWitmRHdBV2k4VlNmTTVtSWlMeVM2MWJ0dzR6bVV6ckRRWkRCNlBSV0M1TEJ1VGs1S0I3OSs0SUR3OUhtelp0RUIwZGpmRHdjS3hldlJvZmZmUVIxcTlmNzJtTlBILytQTHAxNjRiZHUzZDc3ZnlGU1NsVC9jZkh4M09xLytzZ0l2VUF0QVB3Y1JrTzh6Q0EzVXFwMDk1SjVYL1lLbG4rQWdEY0NPQ21pLy9yYWRadTNicDFxVVViY0tGOTRPelpzOGpJeU1DWk0yZGd0MWY1R1dockFJREJZRUR0MnJYMXpxS2I4aWphQUtCV3JWcUZqeDFVTGljaElpS2ZkT0RBZ2Q4QmRJbUtpcG9OWU16czJiTlZVbEtTVjVjTXFGR2pCclp0MitaNXIzRzVYRml5WkFuV3JGbURwVXVYZWo3bkJBWUdJajQrSGpmZVdENFhYempWZjdtd0FTanJOUDUvWER3T2xZSlgzTXFaaU5RQ0VBNmcrQ0pnVnk4R1FMSlNLdHM3cVNxbmlJaUlHa2FqOGI5S3FiOEFRRnhjSEVhTUdBR1RpZDgvbElYVDZjVGJiNytOeFlzWEE0QjdRUFlUUjQ0Y3lkUTVHaEVSNlNBeU1uS0EwV2hjRHFCV3MyYk5NR2ZPSERSdDJ0U3I1M0M1WEJnK2ZEalMwOU14YTlZc3RHalJBbXZYcnNYczJiT2hsRUpBUUFBbVRacms5VEZTSjA2Y3dJUUpFNUNTa2dJQU9TSXlock5HbHAySUJBS29qejh2VkZSejc1czRjZUlIQVBENjY2OC9Xc3JUQzNDaGFQc05RSVpTaXNWYktWaTRsVE5lT3ZZKzkwQnFBQUdhcGxYNFFPcHJOV1hLRkV5ZE9yWGNycFNWUlVrRHNpMFdDd2RrRXhGVmNSRVJFUzJNUnVNR3BWVEw0T0JnVEowNkZiR3hsMjBVdW1ZblQ1NUUzYnAxUGUyUklvTDgvSHc0SEE0RUJ3ZDcvWDF6ejU0OW1EeDVzbnZXeUZTWHk5V2ZzMFo2eCtXR0J0MS8vLzBaQVBEVlYxL1ZMK1hwTGx5NDJsa0F3S2FVcXRwamd5NkRoVnM1a3hKV2tyOE9YRW4rRWhFUkVSMU5KdE5hQUkxQ1EwTXhhOVlzUkVaRzZoMnJHSmZMaGJadDIrS0hIMzZBd2VCYnEyOGNQSGdRNDhhTlEzcDZPZ0NjRXBFNHE5VzZSZTljUkVUa0cveWwwNFdkSmZyU05FMEF3R0t4c080b0k5LzZKRWwwbFpLU2tuYlliRGJONVhMdFBIWHFGSVlORzRhMWE5ZnFOb0ZMZEhSMHNaL1RwMC9ENlhSQ0tlVlRSWnVJNE9PUFAwWmNYQnpTMDlNaEloYWxWRFNMTmlJaUtpd3BLU25IYXJVK0tpTC9BR0IvNzczMzhOeHp6K0gwNmNyVEFKU1ptWW14WThlNml6WUhnRmVzVm10UEZtMVVHYkh5TFdab2VkOEFBQ0FBU1VSQlZHZVhYbkVycWMzZy9QbnpDQXdNTExiSVpOKytmVEZxMUNpQVY5d3V4eFFWRlRYYllEQ01BYUFlZlBCQnJ3Nmt2aFkybXcweE1UR0lqNDhIQUR6NjZLUDQ3YmZmUEd2VXVHZm1zdHZ0V0xkdUhXNjk5ZFlLejhnQjJVUkVkRDBxUzZkTFlld3M4UTI4NGthVlJrbnJXaFQyNFljZlNyOSsvZVQwNmRPWFcyYUU2MXBjUVdSazVBQk4wN0kwVFpQKy9mdExhbXJxNVY3UGNsRlFVQ0NhcGhYYi90QkREOG14WThlSzNQLzExMThyTXBxSWlCdy9mbHdHRFJya1hxdm12TmxzL3B2ZWZ6Y2lJcW84V3JkdUhSWVZGYlZEMHpScDI3YXRyRm16Umx3dVY0Vy9uMTJKeStXU1RaczJ5ZDEzMysxZW56UStPanI2RnIxZnY2ckt2VTZzM2puOGdlLzBiMVV4QlFVRm1ERmpCdGF2WDQrMHREUnMzcndaRXlaTXdNOC8vNngzdEVvcE1USHhmWWZEMFZaRVVsSlRVekY0OEdCczNicFY3MWdBZ096c2JOU284ZWQ2MWphYnJkalYxZksyWjg4ZURCdzRFQ2twS1JDUlZLZlQyWkd6YUJFUjBiVTRjT0RBN3drSkNWMWNMdGQ4cDlNcHMyZlB4a3N2dllUYzNGeTlvM25rNStmanRkZGV3OVNwVStGd09FUkVsbHV0MW51NVBodjVBeFp1T3RpN2R5K2VlT0lKNU9ibVlzV0tDNStkbjNqaUNkeDc3NzBZTTJZTUprNmNpRjkvNVg5ZnJsVlNVdEpCcDlQWlZrVFc1K2JtWXZ6NDhWaXdZQUVjRG9kdW1iS3lzbUN6MlZDblRoM1BOcnZkWG1HRm05UHB4TEpseXpCeTVFajNMRnBiTWpNenpaeEZpNGlJcnBNaklTSGhCYWZUK1RpQTdNOC8veHh4Y1hGSVMwdlRPeGRPbkRpQm9VT0h1b2NENUlqSU1LdlZPZ3djRGtCK2dvVmJCVXBOVGNYdzRjUHg4c3N2NDdubm5zUDA2ZE1SRkhSaG5XT2owWWgrL2ZwaHc0WU51T1dXV3pCdzRFQzg4Y1liT2lldWZIeGxJTFhkYm9lSVlPL2V2UWdQRC9lTWJ3TXVmQnRZdlhyMWNzL0FBZGxFUkZSZWZLM1RoWjBsVkJXd2NLdEFJU0VoMERRTkd6WnN3QU1QUE9EWjNybHpaODhIKytyVnEyUEVpQkZZdFdvVm1qUnBvbGZVU3M5cXRjNTFPQnhkQVp5d1dDd1lPSEFnRWhNVHkrMThXVmxaK1A3Nzd3RUF3NGNQUjdkdTNYRHUzRG1zWHIwYTNidDM5enpPNlhUQ1pyT2hXclZxcFIzS0t3NGVQSWhCZ3dhNTEyYzdKU0lQYzMwMklpTHlKbC9vZEdGbkNWVWxuTjJsbkVrSjY3aTFiZHNXdFdyVkt2VTUyZG5aMkxWclYrRjJPczRxZVoxYXQyNGRaaktaMWhzTWhnNUdveEZqeDQ3Rlk0ODlWdVFLV0ZubDVPU2dlL2Z1Q0E4UFI1czJiUkFkSFkzdzhIQ3NYcjBhSDMzMEVkYXZYKy81VzU0L2Z4N2R1blhEN3QyN3ZYYit3a1FFbXpkdnhtdXZ2UWFId3dFUnNSZ01ocjdzN1NjaW92SmtOcHZIS2FWbUFBalFOQTB6Wjg1RXZYcjF5dldjbVptWmVQbmxsOTFmVWpvQXZNb3ZLWDBQWjVXa1NrTkttRlZTMHpRcEtDZ29kVGFrRXZaelZzbXlNVVZGUmIyaGFacEwwelNaUEhteTVPVGtlR0hlcWo5ZEhBQXRJaUpPcDFQZWV1c3Q2ZGl4bzZTa3BNajU4K2M5Zjg5dDI3Ykp3dzgvN05WenUrWGw1Y24wNmRQZHMwYTZ6R2J6TWdBQmVyLzRSRVJVTlVSRVJIVFVOTzI0cG1uU3JWczNTVWhJS0pmM094R1JuMzc2U1I1NjZDSDNlOTRmWnJPNWg5Ni9QNVdNczBwNkQxc2xxU29vOTRIVVJxTVJBT0J5dVRCOCtIRDg3My8vdzdKbHkzRG5uWGRpOCtiTmlJbUpRWnMyYlRCcDBpUTgvZlRUWGp1dkd3ZGtFeEdSM3BLU2tuYlliRGJONVhMdFBIWHFGSVlORzRhMWE5ZEN4SHVmMlVVRUgzLzhNZUxpNHBDZW5nNFJzU2lsb3JrK0d4R1ZtZkNLbTArSmlJaG9ZVGFiZjlRMFRUcDA2Q0JmZi8yMXQ3OEVsUFQwOUNKL1A1ZkxKYm01dVpLVmxWWGt5cHkzN042OVcrNjc3ejczV2pWSElpTWp6WHEvemtSRVZLV1ZTNmNMTzBzcUoxNXg4eDcybXBZektXR01XM1IwTk9yWHIxL3Fjekl5TXJCbnp4Nk9jU3NuRVJFUk5ZeEc0MytWVW44QmdMaTRPSXdZTVFJbWswbnZhTmZFNlhUaTdiZmZkczhhNlI2US9RUm5qU1FpSWw4UUdSazV3R2cwTGdkUXExbXpacGd6Wnc2YU5tMTZYY2M2Y2VJRUpreVlnSlNVRk9CQ1o4a1l6aHBaT1hDTUcxVWFVc0lWdDdGang0cmRiaS8xRzZWSmt5WmR1cDlYM01xQjJXd2VwMm1hVGRNMEdUcDBxSnc2ZGFyTTN3WldsSFBuenNubzBhUGQzenJhTlUzN2w5NnZKeEVSMGFXODBlbkN6cExLalZmY3ZJZVZiemtUa1hvQTJnSDR1QXlIZVJqQWJxVlV4UzVHVmdWRVJFUjBOSmxNYXdFMENnME54YXhac3hBWkdhbDNyTXM2ZVBBZ3hvMGJoL1QwZE9EQ1ZQOXg3TzBuSWlKZmRiMmRMdXdzOFErODR1WTluSnlrL05rQWxMWEY4WStMeHlFdnE0aUIxTjRpSEpCTlJFU1ZVRkpTVW83VmFuMVVSUDRCd1A3ZWUrL2h1ZWVldytuVHBYOGZuWm1aaWJGang3cUxOZ2VBVjZ4V2EwOFdiVlNWc2ZJdFp5SVNDS0ErZ0pzQTNBakFzL0x5eElrVFB3Q0ExMTkvL2RGU25sNkFDMFhiYndBeWxGSXMzc3FQS1NvcWFyYkJZQmdEUUQzNDRJT1lNbVVLZ29PRDljNEZBTWpQejhlY09YUGNzMGFLaUt5d1dxM0R3VmtqaVlpb0VybWFUaGQybHZnWFhuSHpIcjZBNVV4RUZJQkFYQ2pZQWxEb0t1Zjk5OStmQVFCZmZmVlZhVE9WdUhEaGcza0JBSnRTeXZjdUEva1pidzZrOWhZT3lDWWlJbi9TdW5Yck1KUEp0TjVnTUhRd0dvMFlPM1lzSG52c01RREE1czJiOGRwcnI4SGhjRUJFTEFhRG9XOThmUHl2T2tlbU1tRGg1ajE4QVhYRWY4aStLU0lpb29YUmFOeWdsR29aSEJ5TXFWT25JalkyVnBjc2UvYnN3ZVRKazVHZG5RMFJTWFc1WFAwVEV4T3R1b1FoSWlMeW5pS2RMckd4c1FnS0NzS25uMzRLc0xQRXIvRHpydmZ3QmRRUi95SDdMcjJYRE9DQWJDSWlxZ29LZDdwYzNNVE9Fai9Eejd2ZXc4bEppRXB3UFFPcHZZVURzb21JcUtwSVRFeDgzK0Z3dEFWd0FNQXZUcWV6STRzMm9wS3hjQ082REt2Vk90ZmhjSFFGY01KaXNXRGd3SUZJVEV3c3QvTWRQSGdRZ3dZTndzNmRPNEVMQTdJZnRsZ3NVOHZ0aEVSRVJEcExTa282Q0tBMWdOczRISUNvZEN6Y2lLNmdJcFlNNEZUL1JFUkVSSFE1RlROZ2g2aVNPM0Rnd084QXVrUkZSYzBHTUdiMjdOa3FLU25KSzBzR2NLcC9JaUlpSXJvU1huRWp1bnFPaElTRUY1eE81K01Bc2ovLy9IUEV4Y1VoTFMzdHVnOTQ0c1FKREIwNjFGMjA1WWpJTUt2Vk9nd3Myb2lJaUlpb0VCWnVSTmZJUFpCYVJGSlNVMU14ZVBCZ2JOMjY5WnFQczJmUEhnd2NPQkFwS1NrUWtWUU95Q1lpSWlLaTByQndJN29PU1VsSkI1MU9aMXNSV1orYm00dng0OGRqd1lJRmNEZ2NWM3l1MCtuRXNtWExNSExrU1BmNmJGc3lNelBOSEpCTlJFUkVSS1ZoNFVaMG5hNW55UUJPOVU5RVJFUkUxNE9GRzFFWlhlMlNBWnpxbjRpSWlJaXVGd3MzSWkrNDNKSUJuT3FmaUlpSWlNcUt5d0VRZVVsSlN3YkV4OGNqS0NnSW4zNzZLY0NwL29tSWlJam9PckZ3SS9JdVIwSkN3Z3VSa1pGN2pFYmo4cTFidDlhNnVEMUhSTVp3MWtnaUlpSWl1aDVzbFNRcUIrNGxBd0FjQVBBTHAvb25JaUlpb3JKZzRVWlVUcEtTa2c0Q2FBM2dOazcxVDBSRVJFUmx3Y0tOaUlpSWlJakl4N0Z3SXlJaUlpSWk4bkVzM0lpSWlJaUlpSHdjQ3pjaUlpSWlJaUlmeDhLTmlJaUlpSWpJeDdGd0l5SWlJaUlpOG5FczNJaUlpSWlJaUh3Y0N6Y2lJaUlpSWlJZng4S05pSWlJaUlqSXg3RndJeUlpSWlJaThuRXMzSWlJaUlpSWlId2NDemNpSWlJaUlpSWZ4OEtOaUlpSWlJakl4N0Z3SXlJaUlpSWk4bkVzM0lpSWlJaUlpSHdjQ3pjaUlpSWlJaUlmeDhLTmlJaUlpSWpJeDdGd0l5SWlJaUlpOG5FczNJaUlpSWlJaUh3Y0N6Y2lJaUlpSWlJZlo5STdBQkVSRVJFUitRZE4wMFlDV0ZqQ2RuSGZGcEVaVnF2MXhRb041Z2Q0eFkySWlJaUlpTHpDYnJkL2RxWEh1Rnl1VlJXUnhkK3djQ01pSWlJaUlxL1l2My8vRVFEV3l6emtZR0ppWW5KRjVmRW5MTnlJaUlpSWlNaHJSS1RVSzJvaThtbEZadkVuTE55SWlJaUlpTWhySEE1SHFjV1pVbXAxUldieEp5emNpSWlJaUlqSWEvYnYzLytUaVB4NDZYWVJTYlZZTFBGNlpQSUhMTnlJaUlpSWlNaXJST1QvTHQybWxMcml4Q1ZVT2hadVJFUkVSRVRrVlU2bjg1Tkx0N2xjTHJaSmxnRUxOeUlpSWlJaThxcjkrL2Z2QjNEWWZWOUVma3RJU05pdFk2UktqNFViRVJFUkVSR1ZCMCs3cEZKcWk1NUIvQUVMTnlJaUlpSWlLZytiM1RlY1R1Y2FQWVA0QTVQZUFZaUlpSWlJcVB4RlIwYzNkTGxjandEb0NrQURVRjhwVmFNaXptMDBHcmRxbWxZUnA3b2FlU0tTb1pTeWlzZzNOcHR0WTNKeThxOTZoN29TRm01RVJFUkVSSDRzT2pxNm9ZaE1kYmxjZjFOS3NlTU9DRkpLTlFIUVJDbjFTR0JnNEJ1YXBxMXh1VnhURWhJUzB2UU9WeG9XYmtSRVJFUkVmc3BzTmo4c0l1OEJDQWtLQ2tLSERoM1FxVk1uUkVSRUlEUTBGRUZCUVhwSHJIRDUrZms0ZmZvMERodzRnRysvL1JiZmZ2dXRJVGMzZDVCU3FvL1piQjVtdFZyWDZwMnhKQ3pjaUlpSWlJajhrS1pwSXdEOEJ3QjY5T2lCRjE1NEFmWHExZE01bGY2cVY2K094bzBibzNIanhuand3UWR4N3R3NUxGeTRFQnMzYnF3SllFMVVWRlR6aElTRWYrdWQ4MUs4VkVwRVJFUkU1R2Vpb3FLZUF2Q2Z3TUJBVEpzMkRhKysraXFMdGxMVXFWTUgvL3puUHpGMzdseFVyMTRkQm9QaE5VM1RYdEE3MTZWWXVCRVJFUkVSK1pHb3FLaTJCb05oV1VCQUFHYk5tb1dISG5wSTcwaVZRdWZPbmJGdzRVSUVCZ1lDd0d5ejJkeFY3MHlGc1hBaklpSWlJdklUTjkxMFU1REJZSGdQZ09uNTU1OUh4NDRkOVk1VXFXaWFocGRmZmhrQWpBQ1doNGVIMTlRNWtnY0xOeUlpSWlJaVAxRy9mdjFSQU82TWlZbkI0NDgvcm5lY1NxbEhqeDU0OE1FSG9aUnFHaGdZT0ZYdlBHNHMzSWlJaUlpbzNJbUlFcEZxSWxKYlJPcUp5STN1bnh0dXVBRTMzSEFEQ20rNzVLZmV4ZWRWRXhHbDkrL2lxKzY4ODg1Nkl2TFB3TUJBdlBqaWkzckhxZFRHamgyTGF0V3FRU24xOTVZdFd6YlVPdy9BV1NXSmlJaUlxR0lFQUxnUndFMFgvemZRdmFQUXdzeWRTbm11RGNBZkFINERrSEh4UGwyaWV2WHFUeXVsYXZiczJST05HalhTTzA2bEZob2FpaWVmZkJJclZxd0lybDY5K2o4QWpOTTdFd3MzSWlJaUlxb0kxWENoYU50ejZZNVpzMmE1YjY2L3dqRmlBR1NDaFZ0SlRBYUQ0WG1Ed1lBaFE0Ym9uY1V2OU8vZkgrKzg4dzVjTGxjY2dFa0E3SHJtWWFza1VSbGNydTNqS2xvLzJQWkJSRVJWU1NBdVhHa3JpeUpYNnVoUGtaR1JIUUUwTXB2TnVPV1dXL1NPNHhmQ3dzSnczMzMzQVVDbzJXeCtXTzg4dk9KR1ZEYWx0bjBBVjJ6OVlOc0hFUkZWSlFhVXZlaXFCbDU0S0pIQllPZ0xBTEd4c1hwSDhTc1BQdmdndnZubUd5aWxIZ1B3b1o1WldMZ1JsVTJwYlIvQVZiZCtzTzJEaUlpSXlrUXA5UWdBZE9uU1JlOG9maVU2T2hvQUlDS2RBQ2dBb2xjV0ZtNUVaY08yRHlJaW9qSm8wNllOR2pkdVhPSys0OGVQWTkrK2ZSV2NxUEtKaUlob0J1RG1tMisrR1dGaFlYckg4U3QxNjliRjdiZmZqa09IRG9WRlJrYTJTa3hNVE5ZckN3dTNDcVJwMmtnQUMwdlk3cW5jUmVROXE5WEtFYVdWQjlzK2lJaUl5aUFnSUFDYk5tMHFjVjlNVEV3RnA2bWNEQVpESkFEY2Z2dnRla2Z4UzFGUlVUaDA2QkNNUm1NSEFDemNxZ0s3M2Y1WlFFQkFzY0t0TUJINVQwWGxJU0lpSXRLYjNXN0hnQUVEU3QxSFY2YVVhZzNvWDdoOS9mWFgrT21ubnpCaXhJZ2kyL3YxNjRmMTY5ZkRZTGp5OTlReE1USFlzNmZFRVNpNnVmUE9Pd0VBSW1MV013Y0x0d3EwZi8vK0kyYXorWHVsMU4wbDdSZVIzeElTRW42bzZGemtmV3o3SUNJaXVqb0JBUUY0Ly8zM1M5ekhLMjVYclJVQU5HM2FWTGNBSW9MbHk1ZGovUGp4eGZZZFBYb1VJa1dIaHZYbzBhUEU0OWhzdGhMM1RaMDZGWGZmWGVKSDZITFhzT0dGOWJlVlVzMTBDWEFSQzdjS0ppTExTeXZjQU95cTBEQlVidGoyUVVSRWRIWHNkanY2OU9sVDZqNjZNcVZVY3dDNDZhYWJkTXZ3NmFlZm9ubno1b2lLaWtKYVdocWVmdnJwSXZzZmVPQ0JJdmUzYnQxYTRuRmlZbUt3WmN1V2NzdDVQZXJYcnc4QUVKR1N2NVd2SUN6Y0twalQ2Zno2TXBlSjM2cklMRlIrMlBaQlJFUjBkUllzV0lEMjdkdVh1Ry9YTG42bmZaVWFBRUM5ZXZWME9mbTVjK2Z3emp2dllPblNwVmk1Y2lWKy9QSEhJb1ZaZEhRMHZ2enlTeGlOUmwzeWxWVklTQWdBUUNtbHp3dDhFUXUzQ25heFhUSlJLUlY1eWE2VFZxdjFXMTFDa2RleDdZT0lpS2gwaHc0ZHd1alJvMHZjbDVHUjRibkNVWml2WFlYeE1YVUJvSGJ0MnJxYy9KTlBQa0ZHUmdiKzlyZS9JVE16RTJ2WHJyMnE1OFhFeEJUN1cxOTZCZFlYaHBqVXFGSERmYk9XbmpsWXVPbEFLYlVjeFdlWDlLMVJtRlFtYlBzZ0lpSXEzZTIzMys0cHhEWnUzSWk2ZGV1aVU2ZE9jRHFkdVB2dXUxbWtYYnNnQUFnTTFHZDFvZjc5KzZOUG56NllOR2tTQmc4ZWpMQ3dzR0lMZ1JkdWxWeTBhQkZhdG13SkFNV0dsc1RFeEJUWjVndGZlSnRNbnBLcG1xNDU5RHg1VmVWd09MNHM5QThBQU9CME9wZm9GSWZLQWRzK2lJaUlydXpNbVROWXVIQWhwazJiVm1UN3BWOStEaGd3QUlNR0RhcklhSFFOZ29LQzhNRUhIeUFnSUFEOSsvY0hVUG9ZdGtwTzZYbHlGbTQ2U0VwS09xaHAya0VBTFM1dU9wbVltUGk1bnBtbzdOajJRVVJFZFBXeXNySXdidHc0dEczYkZtKzg4UVpPbno2TkRoMDZBQ2grRllhdUtBOUFMWnZOaHFDZ29Bby8rWkVqUnpCMzdseVl6V2JFeGNVaE9EZ1lpeGN2TG5YbXlNS2ZmM3IxNnVXNW5aV1ZCWnZOaHE1ZHUzcCtENXZOVnI3aHI0TEQ0WERmTE5BekJ3czNuWWpJTXFYVW5JdTN0K2tjaDd5QWJSOUVSRVJYSnprNUdSTW1URUNIRGgwd2NlSkVIRHQyRE11WEw4Zml4WXRoTXBrUUd4c0xnOEVBRVlITDVZTEQ0Y0NPSFR2MGp1M0x6Z0dvbFoyZHJVdmhWck5tVFR6NTVKTm8zcnc1bWpkdmppWk5tZ0M0OE1WMWZIeDhrY2UyYmR2V2Mzdk9uRG1lRHFXZE8zZGk2ZEtsU0VsSndXMjMzWVpwMDZZaExDek1KenFWY25OekFRQWlrcTFuRGhadU9uRzVYUDh6R28xekFFQXA5YTdlZWNoNzJQWkJSRVIwZWMyYU5jUGt5Wk05VjlpYU5HbUM2ZE9uZS9hTGlLZG9Bd0NsZE8xUTgza2ljbElwZGZQcDA2ZEw3UEFwYi9YcjE4ZklrU01CWExoQ2xwS1Nnc2pJUytmaEs2NTkrL2JJemMzRmdnVUxjT3pZTVN4Y3VCRGR1M2ZIeElrVDhjSUxMK0RaWjUvRmZmZmRWOTd4cnlnek05Tjk4N1NlT1ZpNDZTUXhNZkZIczltY3BwU3FhYkZZMkNicEo5ajJRVVJFVkNvWEFCc0FCQWNIZTk0ZlM2S1VnbElLSlN5aFZIRHhPRlNJVWlvVlFOdmp4NDk3SnYyb1NFZU9ITUUzMzN5RCtQaDRKQ1VsNGZiYmI4Yzc3N3h6MmVmWWJEWjgvUEhIV0xseUpRWU1HSUJKa3laNUN2VG16WnZqelRmZnhFc3Z2WVFQUC93UVE0Y09SVVJFUkVYOEtpWEt5TWh3MzB6WExRUll1T2xKUkdRWkFBMkFYT25CNVB2WTlrRkVSSFJaTmdCL2xQRVlmMXc4RGhVaUlzbEtLYVNscGVseS9xTkhqK0xNbVRONDdMSEhNSFBtekNMTEVsdzZ6czM5R1NndUxnNTMzWFVYbGk5ZmpodHZ2TEhZTVVORFE3RjQ4V0o4OHNrbmVPV1ZWekI3OW16Y2V1dXQ1ZjY3bE9Ua3laTUFBS1hVRVYwQ1hNVENUVitmaVVpeTNpSElPOWoyUVVSRWRGa0ZBSDRERUFQZ1JoU2FXbjNpeElrZkFNRHJyNy8rNkdXZSs4ZkY1K3M2UVlTUFNnYUFYMzc1UlplVGQrblNCVjI2ZENtMi9hMjMzc0k5OTl4VFpOc1BQL3dBazhtRWxTdFhJaUFnb05oekJnNGM2TG10bEVMdjNyM1J1M2R2NzRlK0JnY1BIZ1FBdUZ5dVJEMXpzSERUVVVKQ1FoS0EvWHJub0RKaDJ3Y1JFZEhWc2VOQzhaVUZJQUNBNXcyeDBBUVcyMHQ1cnV2aTh3c3UvaThWb3BSS0JJQ2ZmLzVaN3loRlhGcTBBWDlPVGxKUzBRWUFvMGFOS3RkTTF5TWhJUUVBb0pUYXFXZU9LbFc0UlVkSEI0dElkeEc1VHluVkhrQmpBUFZ3NFQ4ZUJEaEU1QXlBRTBxcDNRQzI1K1RrYkRsNDhLQ3VNK2o0T0xaOUVCRVJYUVdsbE9CQzRWWHNpcG1tYWU3SGxQVTl0VXF5V0N5SE5VMDdlZlRvMFFhblQ1OUd2WHIxOUk3a056SXpNL0hUVHo4QndHbXIxWnFrWjVZcVViamRkZGRkTndRRUJQeERSRVlDcU0wV3RWS1psRkwxQWRRSEVBVmdlSEJ3Y0U1VVZOUlNsOHMxTXlrcEtlTUt6NitLU20zN0FLN1krc0cyRHlJaUl2SUdFWkdOU3FtL2I5dTJ6Yk1JTnBWZG9hdkIzMExuZVNuOHZuQ0xqbzUrMU9WeUxRRndnMUlLVVZGUmFOKytQVFJOUStQR2pWR25UaDJZVEg3L01sd1ZoOE9Cek14TXBLZW53Mkt4WVBmdTNkaTNiMThORVhuQllERDhUZE8wTVJhTDViOTY1L1F4cGJaOUFGZHMvV0RiQnhFUkVYbUZ5K1hhWURRYS8vNzExMSt6Y1BPaUw3LzhFZ0FnSWgvb0hBWCtmT25KcUduYVhBQmpBT0MrKys3RG1ERmpQQXNDMHRVNWNlSUUzbnp6VGM4L1dnQnZXeXlXWndFNEx2TTB1a2pUTkFFQWk4WGl6LzlmSXlJaUtoTytYM3BGZ05sc1BtRTBHa00zYjk2TUJnMGE2SjJuMGp0OStqUjY5T2dCaDhOeHptYXpoU1VuSitzNnRLWFlMQWwrd3FScDJuSUFZMnJWcW9WWnMyWmgzcng1TE5xdVE2TkdqVEJ6NWt3c1dyUUlOOXh3QXdBOHJXbmFCOUhSMFJ3WFNFUkVST1E3N0FBV3VGd3V2UHZ1dTNwbjhRc2JOMjZFMCttRVVtcVYza1ViNEtlRm05bHNuZ25ncVJ0dnZCSC8vZTkvMGJWclY3MGpWWHIzM25zdlZxNWNpY2FOR3dQQUl5S3lSTzlNUkVSRVJQU24vUHo4RlFCeU4yM2FoRk9uVHVrZHAxSTdkKzRjL3Z2Zi93SkF2b2pNMWprT0FEOHMzS0tpb2dZcXBjYlZxVk1IeTVZdFE5T21UZldPNURjYU5teUlaY3VXdVJkSi9LdW1hU1AxemtSRVJFUkVGNlNrcEtTN1hLNVpCUVVGbURsenB0NXhLcldGQ3hjaU56Y1hBTjYyV3ExSDljNEQrRm5oWmphYkd4a01odjluTkJyeDczLy9HemZmZkxQZWtmeE9XRmdZNXN5WkE1UEpCQkdaZWRkZGR6WFhPeE1SRVJFUlhXQzMyK2VLU05vMzMzeUR6WnMzNngyblV0cTJiUnMyYnR3SUFPbEtxUmYxenVQbVY0V2JVbW8rZ05xUFAvNTRpUXYra1hlMGJ0MGFmLy83MzZHVXFtRXltWmJxblllSWlJaUlMa2hPVGo0UFlBZ0E1Ny8vL1c5WUxCYTlJMVVxS1NrcGVPbWxsd0RBNlhLNW5vdVBqOC9VTzVPYjN4UnVFUkVSOXdCNHRHSERoaGc1a2gxODVlM0pKNTlFMDZaTm9aVHFHaGtaMlUzdlBFUkVSRVIwZ2RWcS9WWkVYckRaYkJnMWFoUjI3TmloZDZSS1lkKytmWGoyMldlUm41OFBBTk1URWhJMjZaMnBNTDhwM0l4RzQxUUFHRFpzR0FJREEvV080L2NDQWdJd2V2Um9BSCsrOWtSRVJFVGtHNnhXNjBJQVUvTHo4L0g4ODg5ajd0eTV5TXowbVl0SFB1WDgrZk5ZdEdnUm5uMzJXZVRrNUFEQWJJdkY0bk9mYi8xaXJZekl5TWh3bzlGNG9ISGp4dGkwYVJPVThvdGZ5K2VKQ0FZTUdJQWpSNDVBS1hWdmZIejhYcjB6K1JxdVMwTkVSSFJsZkw4c1AyYXpPUTdBSXFWVXplRGdZUFRxMVFzZE9uVEFiYmZkaGpwMTZxQmF0V3A2UjZ4d05wc05tWm1aT0h6NE1QYnMyWU9OR3pmaS9QbnpBSkFIWUx6RllsbWtjOFFTbWZRTzRBMUdvM0VvQUR6eXlDTXMyaXFRVWdxREJ3L0cxS2xUNFhLNW5nZndoTjZaaUlpSWlPaFBWcXYxdllpSWlCMG1rMmxlVGs3T3crKy8vNzdoL2ZmZjF6dVdUeEVSRjRBdmxGSmpMUlpMaXQ1NVNsUHBXeVhEdzhNRFJTVE9aREtoWDc5K2VzZXBjbUpqWXhFUUVBQ2xWSSttVFp0VzF6c1BFUkVSRVJXVmxKU1VhckZZK29ySXJTNlg2elVBM3dBNGdRdFhtS3FpZkFEcEl2S3R5K1dhNVhLNVdscXQxaDYrWExRQmZuREZMVEF3c0pOU3FxN1piRWFkT25YMGpsUGwxS3haRS9mZGR4KysrdXFya0xwMTYvWkpTMHRicDNjbUlpSWlJaW91SVNFaERjQVV2WFBROWFuMFY5eEU1QUVBYU4rK3ZkNVJxcXd1WGJvQUFFVGtJWjJqRUJFUkVSSDVwVXBmdUNtbGVnTkFwMDZkOUk1U1pVVkdScnB2ZHRRekJ4RVJFUkdSdjZyVWhWdDRlSGhkcFZUTHVuWHJva21USm5ySHFiSWFObXlJc0xBd0tLV2FSa1JFMU5jN0R4RVJFUkdSdjZuVWhWdEFRRUFFQU54MjIyMTZSNm55SWlJaUFBQW1rNm1EemxHSWlJaUlpUHhPcFM3Y2xGSjNBa0N6WnMzMGpsTGx0V3paMG4weldzOGNSRVJFUkVUK3lDOEtOMTl0ay96NjY2K3hhRkh4OWZ2Njllc0hsOHQxVmNlSWlZbnhkcXh5MGJoeFl3Q0FpTnlxY3hRaUlpSWlJcjlUcVpjREVKRTdsRks0NVpaYjlJNVNqSWhnK2ZMbEdEOStmTEY5UjQ4ZWhZZ1UyZGFqUjQ4U2oyT3oyVXJjTjNYcVZOeDk5OTNlQ2VzRllXRmg3cHUrOThjZ0lpSWlJcXJrS25YaEJxQWhBSVNHaHVxZG81aFBQLzBVelpzM1IxUlVGTkxTMHZEMDAwOFgyZi9BQXc4VXViOTE2OVlTanhNVEU0TXRXN2FVVzA1dkNRa0pjZCtzcDJjT0lpSWlJaUovVktrTE42VlVBd0M0NFlZYjlJNVN4TGx6NS9ET08rOWc2ZEtsV0xseUpYNzg4Y2NpaFZsMGREUysvUEpMR0kxR0hWTjZWKzNhdFFFQVNpa1dia1JFUkVSRVhsYXBDemNBTlFBZ09EaFk3eHhGZlBMSko4akl5TURmL3ZZM1pHWm1ZdTNhdFZmMXZKaVlHTlN2WDNRMmZidmRqajU5K25qdUh6OStIUHYyN2ZOcVhtK29YcjI2KzJhUW5qbUlpSWlJaVB4UlpTL2NnZ0FnTURCUTd4eEY5Ty9mSDMzNjlNR2tTWk13ZVBCZ2hJV0ZJVFkydHNoakNyZEtMbHEweURNcjQ2Wk5tNG84TGlZbXBzZzJYNTJzSkNBZ3dIM1R0LzRZUkVSRVJFUitvTElYYmdBQXBaVGVFWW9JQ2dyQ0J4OThnSUNBQVBUdjN4OUE2V1BZL0pCdi9UR0lpSWlJaVB4QXBTN2NSQ1JmS1ZXem9LREFwOW9sanh3NWdybHo1OEpzTmlNdUxnN0J3Y0ZZdkhoeHFUTkhGcDU4cEZldlhwN2JXVmxac05sczZOcTFLNEtDTG5RZzJteTI4ZzEvbmV4MnUvdG1nWjQ1aUlpSWlJajhVYVV1M0FEa0FLaVpsNWZuVTRWYnpabzE4ZVNUVDZKNTgrWm8zcnk1WjUyNWpJd014TWZIRjNsczI3WnRQYmZuekptRDl1M2JBd0IyN3R5SnBVdVhJaVVsQmJmZGRodW1UWnVHc0xBdzdOcTFxK0ora1d0UVVIQ2hYaE9SZkoyakVCRVJFUkg1bmNxK0FQZnZBSEQyN0ZtOW94UlJ2MzU5akJ3NUVqMTc5a1R6NXMzeDg4OC9YOVh6MnJkdmo5emNYTXlZTVFPclY2L0d3b1VMWVRLWk1ISGlSTHp3d2d2WXZuMjdwN0R6TlZsWldlNmJwL1hNUVVSRVJFVGtqeXAxNFFZZ0hRQk9uVHFsZDQ0aWpodzVnaFVyVm1ENDhPR0lqWTNGL1BuenIvZ2NtODJHOWV2WDQ0a25uc0F0dDl5Q1JZc1dlZFpHYTk2OE9kNTg4MDJzWHIwYW8wZVBSbEpTVW5uL0N0Y3NNek1UQUtDVVl1RkdSRVJFUk9SbGxicFZVa1IrVmtvOWVPellNZHg3NzcxNngvRTRldlFvenB3NWc4Y2Vld3d6Wjg3MHJIRUdvTmc0TjVmTEJZZkRnYmk0T054MTExMVl2bnc1YnJ6eHhtTEhEQTBOeGVMRmkvSEpKNS9nbFZkZXdlelpzM0hycmJlVysrOXl0WDcvL1hmM3pXTjY1aUFpSWlJaThrZVZ2WEQ3U1NtRnRMUTB2YU1VMGFWTEYzVHAwcVhZOXJmZWVndjMzSE5Qa1cwLy9QQURUQ1lUVnE1Y1dYaEtmWStCQXdkNmJpdWwwTHQzYi9UdTNkdjdvY3ZveElrVEFBQVJPYXh6RkNJaUlpSWl2MU9wQ3plbDFFRUFQbGU0bGViU29nMzRzSUlkbVFBQUlBQkpSRUZVYzNLU2tvbzJBQmcxYWxTNVp2S1duMzc2Q1FEZ2NybXNPa2ZSbGFacEl3RXNMR0c3dUcrTHlBeXIxZnBpaFFZaklpSWlva3F0VW85eE14Z01pUUR3eXkrLzZCMmx5a3RNVEFRQUdBeUduVHBIMFpYZGJ2L3NTbzl4dVZ5cktpSUxFUkVSRWZtUFNsMjR4Y2ZIbnhLUlE2ZE9uY0p2di8ybWQ1d3FLeU1qQStucDZRQnd6R3ExbnRBN2o1NzI3OTkvQk1EL1orL093Nk1xN3phTzN5Y0pVUUlFQlRmd1ZkUmkwV0tGVEVUQXFpeXlpQ0pZb2loU0VXVVJLbFJrc1ZFRVFVQUVWRnFXaW1JUkJWbkNMZ2hXRUVpUUlrc3lKQUVsQ2dJQ2xyQWtKSkNGWkdhZTl3K2FhWVlzck1tY0pOL1BkZVc2TXM4NU0rYzNnK2JrenJNVjErdVlGQjhmdjdPMDZnRUFBRUQ1VUthRDIzOHRsNlFOR3piNHU0NEtLNiszelJoVG9YdmI4aGhqaXV4Uk04WjhXWnExQUFBQW9Id284OEhOc3F6VmtteTdNWFZGRUIwZExVbXlMT3Vjd3dRckFwZkxWV1E0c3l4clRtbldBZ0FBZ1BLaHpBZTNsSlNVOVpMU3QyM2JwcE1uVC9xN25Bb25Nek5UYTlldWxURW13N0tzeGY2dXh3NFNFeE4zR1dPK1A3dmRHTE0zTGk0dTFoODFBUUFBb0d3cjg4RnQzNzU5MlpKbTUrYm1hdG15WmY0dXA4S0pqbzdXNmRPbkplbXIyTmpZVEgvWFl4ZkdtTmxudDlFakNRQUFnSXRWcHJjRHlPTjJ1ejhPREF6ODgrTEZpOVcxYTFkWmx1WHZraW9FWTR4bXovYm1rd0pMNEZka2JyZDdSVUJBd052NTJ6d2VEOE1rQVFBUTIrY0FGNlBNOTdoSlVueDh2Tk1ZRTcxLy8zNzk2MS8vOG5jNUZjWjMzMzJYdDM5Ym5OUHBqUFozUFhhU21KaVlLTW03R2JreDV1RDI3ZHYvN2NlU0FBQ3dEYmJQQVM1Y3VRaHUvelZja2o3ODhFUGw1dWI2dTVaeXorVnlhZkxrTTM4bzgzZzhiL201SEx2eWRrZGFsclhLbjRVQUFHQW5iSjhEWExoeUU5eWNUbWVNcEM5LytlVVhUWjgrM2QvbGxIc0xGaXhRVWxLU2pERWJ0Mi9menVUQ3dpM1ArOGJ0ZHMvMVp5RUFBTmdOMitjQUY2YmNCRGRKY3JsYy9TVmxmUHJwcHpvelVnMGxZZmZ1M1pvMGFaSWtaWGs4bmhmOVhZOWR4Y1hGeFVrNllJeEpqbytQWCsvdmVnQUFzQk8yendFdVRMa0tiZ2tKQ1hzOUhzOEFsOHVsSVVPR0tEazUyZDhsbFRzcEtTa2FPSENnY25KeTVQRjRSakdNb1ZqR0dEUDd2OE1relRuUEJnQ2dBbUg3SE9EQ2xLdmdKa25idDIvL1dOTDBvMGVQcWxldlh2clBmLzdqNzVMS2pXUEhqcWxQbno0NmRPaVFKQzNZdm4zN1dIL1haSGR1dC9zTFNmUDhYUWNBQUhiRTlqbkErU3Qzd1UyU0xNdDZTZExTUTRjTzZkbG5uOVhXclZ2OVhWS1psNWlZcUdlZmZWWjc5dXlScEcvUzA5T2Y5WGROWlVGQ1FzS1d1TGk0TmY2dUF3QUFPM0s3M1N2T2JtUDdIS0J3NVhuRHN5Q0h3ekZEMHJPUzFLRkRCL1h1M1Z1MWF0WHljMWxseTdGangvVFBmLzVUQ3hZc2tERkdrcFpZbHZWVWJHd3NTM2NDQUlCTDVuQTRka3Y2alhSbSt4eW4wM21UbjBzQ2JLazhCemRKa3NQaGVGSFNlRW1obG1YcGdRY2UwRU1QUGFSNjllcnAybXV2VmRXcVZSVVVWQzcySWI5a2JyZGJwMDZkMHJGang1U1VsS1RvNkdpdFhidFdIbzlIa2pLTU1XODZuYzczL0YwbkFBQW9QeHdPeHdoSmIvNzM0ZlM0dUxqZWZpd0hzSzF5SDl3azZlNjc3NzR1TUREd2JVbFBXNVpWeGQvMWxERlpraGE3WEs3SWhJU0VnLzRzSkN3c2JMTmxXZmY2czRhS3dCaXozZWwwaHZtN0RnQkF4ZUJ3T01JbGJaTWt0OXZkTWo0K2ZwMmZTd0pzcVVJRXR6ejE2dFdyRmhJUzhpZkxzcHBMdWx2U3RaS3FTNkxMN1F5M01TWk4wbkZKQ2NhWURXNjMrN1BFeE1SVWZ4Y21TUTZIZzVVWlMwbGNYRnlGK3RrQUFQQXJ5K0Z3N0RmR0JEdWR6bHBpSldhZ1VCVXFzQ1FsSloyVTlNRi92MUJHeGNheVFuQkpDUThQOTNjSkFJQ0tKMi83SEVJYlVJd0tGZHdBQUFCZ1AyNjMrNHVnb0tEcS9xNERzRE9DR3lvY2o4ZWp6TXhNcGFXbEtTMHRUU2RPbkZCS1NvcXV2ZlphTlc3YzJIdmU3Tm16OWNnamo2aEdqUnJldHErKytrcDc5KzVWMzc1OXozbWQvZnYzYS9IaXhYcmxsVmN1cXNZeFk4Wm82TkNoQ2dqdzNiVWpLeXRMdTNmdjF1OS8vM3RKMHFoUm85U2hRd2MxYU5CQXNiR3hjcmxjUHU4REFHQi9Eb2ZqRzBrdC9WMkh2emtjRG4rWFVDWVlZN1k0blU1dTloVU13UTNsV21wcXFsNTY2U1ZsWldVcEt5dExHUmtaeXM3T1ZyVnExVlNqUmcxVnIxNWRWMTk5dFdyV3JLbXdzUCt0eDdGdjN6NTkvdm5uNnR5NXM4L3IzWG5ublJvL2ZyenV2ZmZlY3c0clhMbHlwZExTMG9vOG5wS1Nvai8rOFk4RjJxT2pvK1h4ZUxSMDZWSU5IVHEwd1BFMWE5Wm94WW9WK3ZERER5Vko2OWV2MXpQUFBDTkpxbEtsaWlJakk5VzRjV01OSERoUVYxeHhSYkUxQWdCc284S0hOcHcvRm11cm1BaHVLTmV1dnZwcWpSdzVVcFVyVjFhVktsWDB6VGZmNkxQUFB0T3dZY1BVcUZFalNkS1JJMGZrY3JsVXUzWnQ3L05telpxbDU1NTdUc0hCd1dyZHVyVWt5ZVZ5eWVQeEtEZzRXSkdSa2Q1emh3OGZyZ2NlZUVCdXQxdjMzbnV2cWxmM0hlblJzcVh2dlRndExVMnhzYkdxVWFPR29xT2pDNjNiNC9ISXNxd0N2VzJTdEdqUkluWHIxazJTZFBqd1llWGs1T2pXVzIrVkpOMXh4eDJhTld1V3BrK2ZucmZ2SGdDZ0RHRWVOODZGK2VnVkY4RU41ZDd0dDkrdW4zLytXZSs4ODQ1cTFhcWxXYk5tZWNQVmloVXJOSG55WlBYcTFVdFBQUEdFSk9uUW9VT0tqWTNWWC8vNlYzM3l5U2Rhc0dDQnJycnFLcjMxMWx2NjRZY2ZOSHYyYkFVR0JzcnRkaXN3TUxEQTlkYXVYVnRrTFhuaHJpaTdkdTNTODg4L0wwa3l4cWhwMDZhU3BKeWNISzFjdVZMWFgzKzlFaE1UTldMRUNJMGNPVkllajBmWjJkbHEwYUpGZ2RkYXRteVpicnp4UnMyWk0rZjhQeXdBQUFEWUVzRU41ZDY0Y2VPMGNPRkNoWVdGS1RzN1c4T0hEOWZKa3lkMTdOZ3gzWFRUVGZyb280OVVwMDRkNy9rVEowNVU3OTY5OWROUFAybmx5cFY2OXRsbkZSc2JxOVdyVjJ2R2pCa0tEQXpVaVJNbjFMOS9mMzN5eVNlWGRRUDNPKzY0UTVzMmJkTEpreWYxeUNPUGFNT0dEWkxPOU5wVnFsUkprdTlmWTBlT0hLbmF0V3VyVjY5ZWw2MEdBQUFBMkEvQkRlVmVtelp0ZE8rOTkrcnFxNitXMisxV1ZGU1VrcE9UTlhqd1lGV3JWazNIamgzekJqZVB4NlB2di85ZWUvYnMwY0dEQi9YeHh4OHJQVDFkSTBhTTBKZ3hZM1Q3N2JmTEdLUEtsU3VyWnMyYW1qTm5qbmZZWXA2OG9aWG4wcXhaTTBsbmV0T01NZDc1YVBQbno1ZGxXYnJ5eWl1OTU3cGNyZ0lCMGUxMmE4T0dEUm8vZnZ4RmZ6WUFBQUFvR3dodUtQZkN3c0owNU1nUmZmYlpaOXErZmJ1ZWVlWVpQZnp3d3dvSUNORHUzYnMxZVBCZ1BmdnNzNHFJaUZCQVFJQldybHlwK2ZQbjZ6Ly8rWThhTkdpZzRjT0hxMXExYWhvNWNxUnljbklVRkJTazlQUjAxYTFiVnpObnpsU0hEaDEwMVZWWGVhKzNldlhxSW12SlAxUXliMzViNzk2OTllU1RUL29FdmgwN2R2aXNacG1ibTF0Z29aR05HemZxeElrVDZ0ZXZuOCs1a25UOCtIRU5IanhZRVJFUkYvL0JBUUFBd0RZSWJpajNJaU1qOWMwMzN5Z2tKRVIzMzMyM2xpeFpvamx6NWlnek0xUFoyZGs2ZmZxMDNuLy9mUjA2ZEVqOSsvZlh2Ly85YjgyYk4wK1JrWkZhdm55NUlpTWpGUklTb2laTm11amYvLzYzQWdJQzFLaFJJODJmUDErSmlZa0tEUTI5Nk5xY1RxZVNrNVBWc21WTGpSOC9Yb01HRFZKZ1lLQ1NrcEowMjIyM1NUb3oxODNsY25tSFN1YVpPM2V1bm52dU9hMWR1MWJ6NXMzekJydlUxRlIxNnRSSjk5MTMzOFYvYUFBQUFMQVZnaHZLdlVjZWVVUXRXN1pVYUdpb1FrTkRWYVZLRlQzeHhCT0tqbzVXY0hDd2dvS0NkUFRvVWIzNjZxdEtUVTFWVEV5TWJycnBKc1hFeEtoV3JWb0tEZzdXNGNPSGRkVlZWeFZZNVRGdkw3WDh6bmVvcE1majBjU0pFL1hDQ3k4b01EQlFwMCtmMXNhTkcvWGdndzhxSmlaR3paczNsM1JtMzdaS2xTcjVYRHN1TGs0N2R1elFPKys4bzZwVnEycnExS2thT0hDZ2pERWFNMmFNSWlJaVZLdFdyWXYvMEFBQUFHQXJCRGVVZXc4KytLQ2lvNk0xYmRvMHpaZ3h3eHVBUWtKQzlJOS8vRVBKeWNrYU9uU29Qdm5rRTBuU2E2Kzlwc3pNVFAzMDAwOUtTa3JTMGFOSHRYcjFhdDE5OTkwRlhqc21Ka2JwNmVscTM3Njl0KzE4aDBxT0dqVktCdzhlVkkwYU5mVGxsMThxS0NoSXExYXQwazAzM1NTbjA2bFJvMFpKa2pJek14VVNFdUo5amR6Y1hJMGJOMDY5ZS9kVzllclYxYTFiTi9YcDAwZlRwMC9Yc1dQSGxKR1JjVjRiaEFNQUxvOEdEUnAwRGdvSzJoMGJHK3VVeEY0c0FFb0V3UTNsWGt4TWpFYU1HS0Z4NDhZVjZERjc5dGxuTlhqd1lQWHAwMGZ2di8rK1FrTkQxYlZyVndVRkJhbCsvZnFxWDcrK3RtL2ZybzgvL2xnZmZQQ0I5M21XWmNudGRtdmZ2bjBYdmFya2IzLzdXN2xjTGptZFR0V29VVU1OR3paVWNuS3lSbzBhcFdlZWVVWlhYSEdGY25OejljTVBQL2pNWVpzNGNhSkNRa0xVcFVzWFNWSmdZS0Q2OXUyclBuMzZLREF3MEx2eUpRQ2dkQVFFQlBRMXhqUjNPQno3alRGejNHNzNGd2tKQ1Zza2VmeGRHNER5ZytDR2NtM3AwcVdhTW1XS0prNmNxRHZ2dkZPWm1abkt6TXowemhlclZxMmFwazZkcXVIRGgrdjU1NS9YQng5OG9GbXpabm5EMkp0dnZxa3RXN1pvd29RSnFsKy92dmQxNzd2dlByVnQyMWFXWmVuRER6LzB1ZWI1RHBYTUMxNzVUWjQ4V1I2UFJ6MTY5TkRHalJzMWFOQWdCUVVGYWZEZ3daS2tKVXVXYU4yNmRabzVjNmJTMDlNVkV4T2psU3RYNnZEaHczcnJyYmVVbloydEFRTUdxRjY5ZW1yVHBvMGFOV3FrNjYrLy9xSStPd0RBQmF0aldkWnJRVUZCcnprY2p2OFlZK1phbHJVMExpNXVreVNYdjRzRFVMWlovaTRBT0Y4T2g4Tkl2dnVZbmN2VXFWUFZybDA3M1hiYmJkcTVjNmY2OU9tam9LQWdQZjc0NDNyNTVaZTk1M2s4SG4zKytlZUtpSWp3R1paNDhPQkJYWGZkZFFvT0RqN250VHdlai9yMDZhT1BQdnJvb3M5SlNVbFJVRkNRZDhFVGw4dWxnSUFBYjAvaGdRTUg1SGE3bFpPVG8rZWZmMTdoNGVIcTJMR2ptamR2N3UxbHk4N08xdEtsUzdWdzRVSzFidDFhTDc3NDRyay9xUDhLRHcrWEpNWEZ4Zkd6QVFET1UxaFkyRHJMc3BvWGM4b3hTZk9OTVV0eWNuSTI3Tnk1TStmc0V5N21IdWR2YnJmYmRpTThUcDA2cGFwVnEvcTdqQkxGdmJyaTRoOGNaVVpadkttVnBOT25UeGZZSXVCUzVkME1BQUFsd3hoendyS3NCWklXcDZTa3JOKzNiMSsyZEhudWNZY09IZEtTSlV2VXMyZFBuNzFBQy9Qenp6L3IrUEhqYXRTb2tiZHQ4K2JOdXVhYWEvU2IzL3ltME9mY2YvLzkrdmJiYnlWSkowNmNVSmN1WGJSOCtmSkNwd3pzM2J0WHQ5NTZxMDliWm1hbTNudnZQUTBlUEZpVksxY3U5Qm9lajBmdnZ2dXVYbm5sRmUvb21NVEVSQjA4ZUZEdDJyVXI5ajI1M1c0OS9QRERtalZybG02NDRZWml6ejE5K3JST25EaFJZRlRLMGFOSEZSd2NyT3JWcS91MFoyVmxhZmZ1M2Q1RnlVYU5HcVVPSFRxb1FZTUdpbzJObGN2bFV1UEdqUXU5MXZyMTZ4VWVIcTVxMWFwSmtoWXZYcXhPblRvVlcxOXhDRzRWVjhDNVR3RmdSNWM3dEFFQVNrV1FNZVk2U2RmVXJGbnpzdjRlVnFWS0ZTMWJ0cXpBRVA3Q0JBWUdhdFNvVWNyTXpKUWtwYWVuYS9UbzBjckpLZEFacUwvLy9lODZkT2lRVDl0WFgzMmxwazJiRmpuUCsrOS8vN3NpSXlOOVhpOGtKRVRIangvWG5EbHppcXdyUGo1ZWlZbUpQbHZnWEhmZGRmcnd3dy9sY2hVKzJyUmp4NDdxMkxHak9uVG9vTFMwTkwzNDRvdmV0cnl2czMzLy9mZnExYXVYa3BPVHZXM0dHQTBiTmt6dnYvOStnZlBYckZtaktWT21lQit2WDcvZTI3TlhwVW9WalIwN1ZtUEhqdFhwMDZjTHZKKzMzMzdiK3psTDB0aXhZeVZKeWNuSkdqNTh1Qll0V2xUazV3SGt4eHczQUFYd1Z6d0FPSC9uR2lwcGpEa2hhWTB4SnVyRWlSUEw4M3JaTGxWNGVMaXV2ZlphV2RiL2ZtUUhCUVhwcTYrKzBsZGZmWlgvK2pwNjlLaGlZMk45NWxkWHFWSkZQWHIwME83ZHUxVzNibDFWclZwVmI3MzFsdmY0MEtGRGRkZGRkK25iYjcvVm4vNzBKNS9YaTRxSzByRmp4N1JodzRZQ2RTMWN1RkR2dnZ1dTNuampEUzFmdmx6VHBrMlRkR1pWNUVxVkttbm56cDJhTjIrZTkvd0hIM3hRdzRZTmt5UXRXN1pNanozMldLRzlhNDg5OXBqMys2cFZxMnJCZ2dXU3BDTkhqbWpUcGsxRmZrNU5tell0MEJZV0ZxYkhIMzljUzVjdTlVNHBtRHQzcms2ZE9xV0pFeWNXT0gvUm9rWHExcTJiSk9udzRjUEt5Y254OWlqZWNjY2RtalZybHFaUG55NWovcmVvNk9IRGh4VVpHYW1KRXlkNmUvYnlqZzhmUGx4YnQyNVY1ODZkMWJadDJ5SnJCL0xqbHpPVUdhVTVWSExuenAzNjNlOSs1NzBaYnQ2OFdUVnIxbFRkdW5XOTU4VEV4S2hKa3liZStXOGZmdmloMnJadHExdHV1ZVdDcnJWNTgyWXRYTGhRYjczMWxzL1FrUysvL0ZJdWw2dlF2eFNXRklaZkFNQ0ZLeUs0SFRQR2ZDMXBma0JBd0tyWTJOamM0bDdqWXU1eDRlSGgyckJoZzgvYzdNSmtabWJxZ1FjZVVHeHNyUDd6bi85b3lKQWhQc2VUa3BKVXIxNjlBcytiUFh1MmNuTno5ZUNERDZwV3JWcjY1WmRmZFBQTk4rdUJCeDdRM3IxN05XalFJUDMxcjMvVnZIbno5TUFERDJqZHVuVnEzYnExVnExYUpaZkxwWkNRRU84YzdiUzBOUFhzMlZQanhvM1RiYmZkSm1PTXRtelo0ak84TUNVbFJYLzg0eCsxY3VWS1ZhbFM1YncvaDN2dXVVZTMzWFpia2NkLy92bG5iZHUyVGRLWllZcDVQVjRlajZmQWF0Tm50MjNkdWxYU21jKzZTcFVxc2l4TEhvOUgyZG5aUlg3dU45NTRvOGFORzZlQkF3ZHEvLzc5MnJScGsrYk9uYXZ0MjdjckxpNU82ZW5wZXZQTk45VzJiVnNGQndkcnhvd1pDZzBOMVJOUFBIRmU3NWQ3ZGNWRmp4dFFpRW1USnVtdXUrNVMvLzc5SloxWkZDUXlNbExUcGsxVHZYcjFsSnljckhIanhtbldyRm5lcGZxRGc0UFZvMGNQL2VNZi8xQ05HalgweHovK3NkaHI1TTBUY0RnY2lvcUtVdi8rL2ZYUlJ4OHBJQ0JBNmVucCt2REREelY1OHVTU2ZhTUFnTXZwc0tTdkpNMkxpNHRiSThsZGtoY2JOMjZjcnJ6eXluUE8vYXBjdWJMR2pSc25TYXBWcTVabXo1N3RjN3haczJZRjJ2SWtKaVlxUER4Y1U2Wk0wZjMzMzYvNTgrZnJxYWVlMHNpUkkvWGpqei9xemp2dlZHcHFxcTYrK21vRkJRVXBPenRiUC96d2c0WU9IYW8zM25oRDk5MTNuMUpTVXRTL2YzLzE2TkhERzdEeUZnWGJ0Mitmbm5ycUtVblN6Smt6SlozcENYUTZuUm94WWtTUjcrbjk5OS8zenNXclZLbVNvcUtpaWp3M2Y0OWJwMDZkdlBQTEhuNzRZVTJmUGwwMzNYU1Q5M2g0ZUxpaW82TUxoTEw4Z1hya3lKR3FYYnUyZXZYcVZlUTFseTFicHQ2OWUydjA2TkVLREF5VXkrVlM4K2JOOWRwcnI2bDkrL1pxM0xpeGdvT0Q1ZkY0bEppWXFKWXRXeGI1V2tBZWdodFFpTGZmZmx0UFBmV1U3cnp6VHJWcTFVcFBQUEdFY25KeWxKS1NJa2w2OTkxM0ZSa1o2Yk8vMnZQUFA2K0RCdzlxMkxCaG1qOS92amVZU1djbWNULzAwRU1GL3BMYXFWTW5aV1ZseWVWeUtTTWpRNDgrK3Fpa015dERabWRucTArZlBwS2tWYXRXbGZSYkJnQmNKTXV5Rm5vOG5wSGJ0MitQVmlsdXdOMnFWU3RKNTMrUDhIZzg2dHExcXlUcDVNbVQzc1V5TWpNenZVTW84MEpZbm1lZWVVYjMzMysvOTdITDVWTHYzcjMxKzkvL1hvc1hMMWJqeG8zMTAwOC82YmUvL2ExeWNuSjB4UlZYS0N3c1RHKysrYWJHakJtajJiTm5xM2Z2M3ZyMTExLzEwVWNmYWZMa3lYSzVYQW9NREZSQVFJQVNFeFBWc0dGRFhYbmxsZnI2NjYrOTF3a0xDOU95WmN2TzYzM2w1dWFxYytmT3hSNi9YTnh1dHpaczJLRHg0OGNYZTE3ZWFKbTgzcjN1M2J0N2o3M3d3Z3ZxMmJPbmNuTnpaVm1XNnRhdHF4WXRXbHkyR2xGK0VkeUFRdFNzV1ZPalI0OVdhR2hvZ2I5a0hqbHlSTmRkZDUxMjdOZ2g2Y3hmQ1BQR3JrZEdSdXJ3NGNNKzh3MktjK1RJRVorQUo1MzVhMS8rZ0pmL2hna0FzSis0dUxpcC9xN2hmQVFFQkdqdTNMbEtTVWxSOSs3ZE5XWEtGTldzV1ZQTm1qWFQzTGx6bFo2ZXJpNWR1bWowNk5FK0swdDZQQjZkUG4xYUxwZExJMGFNMENPUFBLTFUxRlJ0MnJSSlE0WU0wYWVmZnFxR0RSdnExS2xUM2lHT2pSczMxdUxGaXhVVUZLVGh3NGVyZXZYcXFsYXRta0pDUW54V3ZGeXlaSWwyNzk2dC9mdjNxMSsvZnBvd1lZSWtsVmlQVzM3NTU2T2RyNDBiTityRWlSUHExNitmeng5dkplbjQ4ZU1hUEhpd0lpSWl2RzBoSVNGcTM3NTlvYStWdDVYQ3BFbVRMcmdPVkV3RU42QUlUWm8wa2VUN2wweGpqTzY1NTU0aS83cFpxVklsbnlFWDU2T3dPV3o1MjdLekw4c2NkZ0JBT2RPNmRXdnY5MmxwYVQ1TDJKODRjVUpYWFhXVjkzRzFhdFgwd2dzdjZQUFBQL2VlMzdkdlh3VUdCbnA3M05MVDAzWHk1RW05OGNZYjN1ZU5IajFhSDMvOHNUWnYzaXhqak5xMmJhdW1UWnRxMkxCaDZ0cTFxNjY4OGtyOTYxLy8wcVJKazNUeTVFbWZ1V2tiTjI1VTA2Wk5kZGRkZDZsdDI3WmF2WHExV3JkdXJkV3JWMHZ5M1Y0Z1BUMWRvYUdoM3VCMm9UMXV4YzBIejkvamxuLzdBNC9IVStpeS9NMmFOZk4rMzd0M2I1OGhrWFBuenRWenp6Mm50V3ZYYXQ2OGVkNFZubE5UVTlXcFV5ZmRkOTk5UHErVm5KenNuU2NueVR2VXRMQjZnSE1odUFGbldiUm9rYVpPbmFxMHRMUUNReHVOTVFVbU1rdFN0MjdkOVBQUFB5c3JLMHRidG15NW9BMUp6NzR4aFllSCs3VFI0d1lBS0V4ZUFNck16TlJERHoza2ZaeVRrNk9tVFp0NkgrZFhWTzlQVVpLU2t1UndPUFRhYTYvcGtVY2VVWXNXTGZUKysrOHJJeU5EWGJ0MjFlTEZpM1h6elRmcjVwdHZWbUppb25lSi9JeU1ERVZHUnVxYmI3NVJkbmEyOTk2WmxaVlY2SFZDUTBNTHRMVnAwNmJRL2Q2eXNySzh3eW9YTDE2c09YUG1hT1hLbFJvd1lJQysrT0lMN2RpeFE2KysrcXAzcTRJMWE5Ym9peSsrVUljT0hid2hLamMzVjAyYk50V0dEUnQ4ZWdDTG11TW1TWEZ4Y2RxeFk0ZmVlZWNkVmExYVZWT25UdFhBZ1FObGpOR1lNV01VRVJHaFdyVnFGZmxadWx3dWpSOC8zaWU0QVJlQzRBYWNKU0lpUWhFUkVkNVZtL0lQbGN6YlF5Wi8yelhYWEtOWnMyWkpZZ05yQUVEcFc3bHlwY0xDd29vOVo4S0VDWHIyMldkMXd3MDNxRm16WnNXT0RrbEtTdklHbkhyMTZ2bXNPSG55NUVtZE9uVks0OGVQMTY1ZHV6UnQyalQ5ODUvL2xIU20xeWt2dU1YSHgrdnV1KzlXU0VpSVltTmpWYWRPblNLdk4zUG1URDN5eUNPNjdycnJmTnBUVTFOOTVyM2x5UnY2bUpHUm9ROCsrRUJMbHk3Vi9QbnpOV0RBQUhYbzBFRTdkKzdVb2tXTDlOUlRUNmxQbno1NjVaVlhOR1RJRU5Xc1dWTi8rTU1mSkoxWlBmcW1tMjQ2NTBibGVYSnpjelZ1M0RqMTd0MWIxYXRYVjdkdTNkU25UeDlObno1ZHg0NGRVMFpHaHZyMjdWdnNheHc0Y0VDU3RHM2JOb1dIaDUvM3RBb2dEOEVOT0lmOHd5Sy8vdnByalI4LzNtZGUyNlVxYkRXdy9HME1sUVFBRk1iajhXajU4dVdhT25XcXBrNzkzelM3Z0lBQVdaYmxIWDdvOFhpMGFkTW05ZXpaMDN0T1VhdElTcjVEQmM4V0docXFOOTk4VTNGeGNYcjExVmMxWk1nUTFhcFZTeDZQUnhzM2J0VC8vZC8vU1RxejFjMzk5OTh2WTR6bXpKbWpSeDU1cE5ENmpURmF0MjdkUmUxbHRtREJBclZvMFVKVnFsUlJwVXFWdk84M01qSlNsbVZwLy83OTJybHpwMzd6bTk5bzdOaXgrdkxMTDczQmJkYXNXV3JUcHMxNVgydml4SWtLQ1FueEx1SVNHQmlvdm4zN3FrK2ZQZ29NRE5TTUdUTUtIVzB6YXRRb1NkTGV2WHYxNXB0djZwNTc3dEdrU1pOMC9QaHhQZnJvbzk1RnlJRHpRWEFEemxOU1VwTCs5cmUvNlU5LytwUDY5dTJyRjE5OHNjZ2JUWHA2dW5idjNpMkh3MUhzYS83OTczOHYwRXNYSGg3dUV4WkxZOTg2QUVEWmN2ejRjWFh2M2wxVnExYlZsQ2xUOUx2Zi9jNTdMQ2dvU08zYXRkT2pqejZxU3BVcXllVnlxVW1USmo2clJlYmZVUHRzbVptWnhWNDdiMlBwa1NOSHFuTGx5dDU1WGJmZGRwdDM4K3JvNkdpTkhEbFNyN3p5aW1yWHJsM29ITFNHRFJ1cVZhdFd1dkhHRzNYRERUY1VPTzd4ZUFwOVh0NmN0VmF0V25uM1VuM3l5U2YxK09PUCs0UW5ZNHhlZXVrbEJRVUZxWDc5K3FwZnY3NmtNNkh0KysrL0wzYnhrL3lXTEZtaWRldldhZWJNbVVwUFQxZE1USXhXcmx5cHc0Y1A2NjIzM2xKMmRyWUdEQmlnZXZYcXFVMmJObXJVcUpFQ0FnSzBhdFVxSFRod1FKOSsrcW1PSERtaUo1OThVajE2OUZDbFNwWDA0NDgvYXRHaVJWcTVjcVdjVHFmZWUrODk3M3c1QUNqekhBNkhjVGdjcGpTNDNXN3Z0WGJ2M20zR2poMXJubnp5U1JNYkcydU1NZWJZc1dPbVY2OWVadlRvMFQ3UGN6Z2NKaW9xeXJScjE4NHNXTERBMjU2YW1scWc5bGF0V2hYNjVYQTRDbTMvN0xQUFN2aGRuNmsvYnhOWUFFRHB1Wmg3M0o0OWV5N3FaMzIvZnYyS1BmNlh2L3lsMFBhb3FDanY5NW1abVQ3SDNHNjM5L3VjbkJ5emJkczJZNHd4Ky9idDh6bnYxVmRmTGZiYUF3Y085SDcvNXovL3VkQnordmZ2WCt4ckZPZkhIMzgwclZxMU1ydDI3U3IwdU1QaE1Ca1pHVDV0di96eWk5bTdkNjlKU2tveTk5MTNuK25mdjc5WnMyYU5jYmxjM25PeXNyTE0zTGx6VFVSRWhKazJiWnJKeWNreGt5Wk5NbEZSVVNZaEljSG4zUHpTMDlQTnFsV3JMdWc5Y0srdXVCaGNpeklqNzRkVVNmZEFwYVNrYU9qUW9VcE9UbGJUcGsxbGpGRjRlTGhhdEdqaHN6Q0oyKzNXZDk5OTV4MTJzV1BIRGozMzNITnEzTGl4WG4vOWRkV3VYVnRaV1ZtcVhMbXl0bS9mcnBkZWVrbWJObTA2NS9YUDNnNmdOT1gxL3NYRnhmR3pBUUJLVVduZDQzQ21SN0d3eFVjazZkZGZmMVd0V3JXS25IOTIrdlJwdi9lTWNhK3V1QmdxQ1p4bHk1WXR1dVdXV3pSbHloVE5uRGxUWDM3NXBiNysrbXRObUREQis0UGNHQ08zMnkyMzI2MjZkZXZxZ3c4KzBNMDMzNnhodzRicDhjY2ZsM1JtVmEvbXpadkw0L0hJc2l3OThjUVQvbnhiQUFCQUtqSzBTVkx0MnJXTGZhNi9ReHNxTm9JYmNKWTJiZHFvVFpzMkNnZ0lVSThlUGRTalJ3OUpaMWFVekp0SWJmNjdMWUJsV1FvTURGUkFRSUJDUTBPOW9VMlNnb09EdFg3OWVuazhIbDF4eFJYZWNmam4wcng1ODVKNFd3QUFBQ2pEQ0c3QVdRcmJwMDJTZHorWUM1Ri9JOUx6OWQ1NzcxM3djd0FBQUZDK0VkeFE1ckJYR2dBQUFDcWF3cnNXQUh2YTRlOENLb2hkL2k0QUFBQUF2dWh4UTVrUkZ4ZjNlMy9YY0tIeVZnbGo1U2NBQUFCY0NucmNBQUFBQU1EbUNHNEFBQUFBWUhNRU53QUFBQUN3T2VhNEFRQUEyQVFySndNb0NqMXVBQUFBZm1hTTJlTHZHbENtc05KMkJVU1BHd0FBZ0o4NW5jN0cvcTdCamxpZEdmZ2ZldHdBQUFBQXdPWUliZ0FBQUFCZ2N3UTNBQUFBQUxBNWdoc0FBQUFBMkJ6QkRRQUFBQUJzanVBR0FBQUFBRFpIY0FNQUFBQUFteU80QVFBQUFJRE5FZHdBQUFBQXdPWUliZ0FBQUFCZ2N3UTNBQUFBQUxBNWdoc0FBQUFBMkJ6QkRRQUFBQUJzanVBR0FBQUFBRFpIY0FNQUFBQUFteU80QVFBQUFJRE5FZHdBQUFBQXdPWUliZ0FBQUFCZ2N3UTNBQUFBQUxBNWdoc0FBQUFBMkJ6QkRRQUFBQUJzanVBR0FBQUFBRFpIY0FNQUFBQUFteU80QVFBQUFJRE5FZHdBQUFCVmFKRmVBQUFnQUVsRVFWUUF3T1lJYmdBQUFBQmdjd1EzQUFBQUFMQTVnaHNBQUFBQTJCekJEUUFBQUFCc0xzamZCUURsU1ZoWTJFT1MyaFhTL202K2g1dWNUdWVpMHFzS0FBQUFaUjNCRGJpOFhKWmxEVHE3TVgrYjIrM3VWTG9sQVFBQW9LeGpxQ1J3R1RtZHpvM0dtSlJpVGtsM3VWeGZsbHBCQUFBQUtCY0lic0RsNVpJMHY1amphM2J1M0psVFdzVUFBQUNnZkNDNEFaZmY0cUlPR0dNV2xHWWhBQUFBS0I4SWJzQmxkdkxreVEyUzBzOXVOOFprcEthbUx2VkRTUUFBQUNqakNHN0FaYlo3OSs3VHhwaUZaN2RibHJWMjM3NTkyZjZvQ1FBQUFHVWJ3UTBvQWNhWUFzdjllendldGdBQUFBREFSU0c0QVNYZ3lKRWo2eVZsNUd2S3lzM05KYmdCQUFEZ29oRGNnQkx3NjYrL1prcktQNTh0ZXVmT25hZjhWUThBQUFES05vSWJVRUk4SGsvK2VXNHNTZ0lBQUlDTFJuQURTa2hXVnRZM2tyS05NVG01dWJsUi9xNEhBQUFBWlJmQkRTZ2hTVWxKSjQweEt5ekwrall4TVRIVjMvVUFBQUNnN0FyeWR3RkFlV2FNaVpKMGc3L3JBQUFBUU5sR2NJTXRPUnlPYnlTMTlIY2RsNHZENFpqazd4b3VsVEZtaTlQcGJPenZPZ0FBQUNvaWhrckNyc3BOYUNzdkxNdTYxOTgxQUFBQVZGVDB1TUhXWW1Oai9WMENKSVdIaC91N0JBQUFnQXFOSGpjQUFBQUFzRG1DR3dBQUFBRFlITUVOQUFBQUFHeU80QVlBQUFBQU5rZHdBd0FBQUFDYkk3Z0JBQUFBZ00wUjNBQUFBQURBNWdodUFBQUFBR0J6QkRjQUFBQUFzRG1DR3dBQUFBRFlITUVOQUFBQUFHeU80QVlBQUFBQU5rZHdBd0FBQUFDYkk3Z0JBQUFBZ00wUjNJQkNaR1JrbE1wMVBCNVBxVndIQUFBQVpSdkJEVGpMZ1FNSDlQYmJieGQ1UENFaFFWT25UaTNRN25hN2RmLzk5NTh6ak4xLy8vM2U3eU1qSTVXVWxGVHMrZXZYcjlmSmt5ZTlqeGN2WGx6cytRQUFBQ2gvQ0c2b3NHYk9uS21PSFR2NmZCbGpOSGJzV01YSHg2dExseTU2OHNrbjlkaGpqeWszTjlmN3ZGdHZ2VlV4TVRHYU9IR2l6K3Q1UEI1bFpXVXBJT0Q4L3JmS3pzN1cxcTFiZGNzdHR4UjVUbng4dk41KysyMWxabVo2MjhhT0hTdEpTazVPMXZEaHc3Vm8wYUlMZU5jQUFBQW9pd2h1cUxDNmQrK3V5TWhJcGFlbmE5R2lSVnEyYkpsbXpweXBvS0FnclZpeFFqTm16RkNWS2xYVXRXdFhWYXBVeWZ1OGF0V3FhZEtrU2Rxd1lZUDI3OS92YlhlNzNRb01EQ3owV3QyNmRTdlF0bTdkT3RXdFcxZFhYSEZGb2M4NWZQaXdJaU1qTlhIaVJGMS8vZldTSkdPTUpHbjQ4T0hxM3IyN2JyMzFWclZ0Mi9haVB3TUFBQUNVRFVIK0xnRHdweDA3ZHFoTm16WUtDZ3BTUWtLQ1ZxeFlvZlQwZExWdjMxNVpXVms2ZGVxVWpoMDdwdG16WjJ2RmloWGU1MTEvL2ZWYXVIQ2hUKzlhYm02dWpER0ZCcmlmZnZxcHdMV2pvcUwwNDQ4L3FsbXpacExPektzTENRbVJaVmthTldxVUprK2VyT1BIait1T08rN1E3Tm16dFgzN2RzWEZ4Y2tZbzBhTkd1bU5OOTVRY0hDd1pzeVlvZERRVUQzeHhCTWw5Q2tCQUFEQTMraHhRNFcyWmNzV2RlN2NXWkowKysyM2EvcjA2WktrRlN0V0tEZzRXSnMzYjlhS0ZTdDArdlJwU2RMUW9VUFZzbVZMdFd6WnNzQ1F5Sk1uVDhyajhlakFnUVBudkc1OGZMd1NFaEkwWk1nUVJVZEhLem82V2xkY2NZWFdyRm1qNk9ob3BhYW1xbmZ2M3FwY3ViSUNBd1BsY3JuVXZIbHpMVml3UUpVcVZWTGp4bzBWSEJ3c2o4ZWp4TVRFSW52dEFBQUFVRDdRNDRZS0t5VWxSZkh4OFJveVpJaTM3VndMZjR3Wk0wYVNGQjRlWHVCWVhtQkxURXdzZHQ2YWRHWitYYjE2OWJ6UE9YSGloRUpDUWhRY0hDeEo2dGl4bzZUL3pXZnIzcjI3OTdrdnZQQ0NldmJzcWR6Y1hGbVdwYnAxNjZwRml4YkZYZzhBQUFCbEc4RU5GZGFxVmF2azhYaThZYTFUcDA2U3BMUzBOSFh1M0ZuSGp4LzM5c2FscGFXZDgvV2NUcWNhTkdpZ2I3LzlWbzg5OWxpeDU3NzQ0b3N5eG1qQ2hBbVNwQjkrK0VIMTY5Y3ZjRjVJU0lqYXQyOWY2R3ZrRGNlY05HblNPV3NEQUFCQTJVWndRNFVWRXhPakcyKzgwYWN0SnlkSE5XdldWRlJVbE5xMWE2ZW9xQ2hKVXV2V3JRdDlqZlQwZENVbko2dHUzYnI2K3V1dkZSa1pxUkVqUmlnMU5WVlhYMzExZ2ZOVFVsSWtTWGZjY1lja0tUVTFWYi8rK3F2V3IxK3ZCeDk4c01ENXljbkoycnAxcS9meC9Qbno5ZFJUVDNrZk4yclU2QUxmTlFBQUFNb2k1cmlod2hvNWNtU0JSVVRTMDlPOXd4WFBaYytlUFhyKytlZDE0TUFCZmZQTk53b01ERlNqUm8zVXBrMGJ6Wmd4dzN0ZWRuYTIzRzYzQmc4ZXJLZWZmdHJuTmJwMjdhcjMzbnRQR3pkdTFNTVBQMXpzOVZ3dWw4YVBIMytlN3c0QUFBRGxDY0VORmRZTk45eFFvRzNQbmoxS1NVbnhHU3JadVhObm42R1NXVmxaa3FTWFgzNVpyNy8rdWhvMmJLZ0pFeVpvd0lBQnNpeEwzYnAxMDRvVks3Umx5eFpKMHY3OSt4VWFHcXFHRFJ2cWl5Kys4TGxlaHc0ZEZCOGZyM3Z2dlZjaElTSEYxcHMzSDI3YnRtM2ViUUVBQUFCUU1UQlVFaFZlM2p5Mk9uWHFLQ1ltUmhFUkVSb3dZRUNSUXlYMzdkdW5PblhxYVBMa3lhcGF0YXI2OXUyclZxMWE2UTkvK0lNa3FVYU5HaG8wYUpBR0RScWtkOTU1UjMvNHd4KzBjdVhLQWoxNWh3NGQwdkRodzlXOGVYUDkvUFBQNnRtenA1NS8vbmsxYmRyVXUyTGxxRkdqSkVsNzkrN1ZtMisrcVh2dXVVZVRKazNTOGVQSDllaWpqNnBQbno0bC92a0FBQURBL3dodXFOQjY5ZXFsZHUzYVNUb3puNnh6NTg0K3d4eHpjbkxrOFhqa2RydTliWGZlZWFmbXpadW53TUJBZGVuU1JmWHIxOWVnUVlOOFhyZDkrL1pLU1VuUnRHblQxS1JKa3dLaGJkYXNXZnJzczgvVXIxOC9kZXpZVVI2UFI4dVdMZk91V2psbXpCZ2xKaWJxd0lFRCt2VFRUM1hreUJFOStlU1Q2dEdqaHlwVnFxUWZmL3hSaXhZdDBzcVZLK1YwT3ZYZWUrK3hKUUFBQUFDQTB1VndPSXpENFRDbGFkdTJiZWJkZDkvMVBuNzExVmZOdDk5K2E5cTFhMmZHakJsVDZIUDI3OTlmN0d2bTV1WVdhRnV5WkluWnRXdVhPWHIwYUlGakxwZkw3Tml4dytUazVKaEpreWFacUtnb2s1Q1FZRnd1VjZHdm41NmVibGF0V2xWc0RaZEQzcitIdi8rN0FBQlVMTngvZ1AreC9GMEFVSmk4SDlLeHNiR2xkazJQeHlOSkJUYld4di8ycll1TGkrTm5CZ0NnMU9UOVBzRDlCMkNvSk9CRllBTUFBSUJkOFpzcUFBQUFBTmdjd1EwQUFBQUFiSTdnQmdBQUFBQTJSM0FEQUFBQUFKc2p1QUVBQUFDQXpSSGNBQUFBQU1EbUNHNEFBQUFBWUhNRU53QUFBQUN3T1lJYkFBQUFBTmdjd1EwQUFBQUFiSTdnQmdBQUFBQTJSM0FEQUFBQUFKc0w4bmNCUUhIQ3c4UDlYUUlBQUFEZ2QvUzR3WmFNTVZ2OFhRTUsyT0h2QWdBQUFDb3FldHhnUzA2bnM3Ry9hN2djSEE2SGthUzR1RGpMMzdVQUFBQ2c3S0xIRFFBQUFBQnNqdUFHQUFBQUFEWkhjQU1BQUFBQW15TzRBUUFBQUlETkVkd0FBQUFBd09ZSWJnQUFBQUJnY3dRM0FBQUFBTEE1Z2hzQUFBQUEyQnpCRFFBQUFBQnNqdUFHQUFBQUFEWkhjQU1BQUFBQW15TzRBUUFBQUlETkVkd0FBQUFBd09ZSWJnQUFBQUJnY3dRM0FBQUFBTEE1Z2hzQUFBQUEyQnpCRFFBQUFBQnNqdUFHQUFBQUFEWkhjQU1BQUFBQW15TzRBUUFBQUlETkVkd0FBQUFBd09ZSWJnQUFBQUJnY3dRM0FBQUFBTEE1Z2hzQUFBQUEyQnpCRFFBQUFBQnNqdUFHQUFBQUFEWkhjQU1BQUFBQW15TzRBUUFBQUlETkVkd0FBQUFBd09ZSWJnQUFBQUJnY3dRM0FBQUFBTEE1Z2hzQUFBQUEyQnpCRFFBQUFBQnNqdUFHQUFBQUFEWkhjQU1BQUFBQW15TzRBUUFBQUlETkVkd0FBQUFBd09ZSWJnQUFBQUJnY3dRM0FBQUFBTEE1Z2hzQUFBQUEyQnpCRFFBQUFBQnNqdUFHQUFBQUFEWkhjQU1BQUFBQW15TzRBUUFBQUlETkVkd0FBQUFBd09hQy9GMEFBQUFBSUVsaFlXRVBTV3BYU1B1NytSNXVjanFkaTBxdktzQWVDRzRBQUFDd0M1ZGxXWVBPYnN6ZjVuYTdPNVZ1U1lBOU1GUVNBQUFBdHVCME9qY2FZMUtLT1NYZDVYSjlXV29GQVRaQ2NBTUFBSUJkdUNUTkwrYjRtcDA3ZCthVVZqR0FuVEJVRXJpTUdKc1BBTUFsV3l5cGIyRUhqREVMU3JrV3dEWUlic0RseGRoOEFBQXV3Y21USnplRWhvYW1Td3JOMzI2TXlVaE5UVjNxcDdJQXYyT29KSEFaTVRZZkFJQkxzM3YzN3RQR21JVm50MXVXdFhiZnZuM1ovcWdKc0FPQ0czQjVNVFlmQUlCTFpJd3BNS1hBNC9Fd3pRQVZHc0VOdVB3V0YzV0FzZmtBQUp6YmtTTkgxa3ZLeU5lVWxadWJTM0JEaFVad0F5NnpreWRQYnBDVWZuWTdZL01CQURnL3YvNzZhNmFrL1BmTTZKMDdkNTd5VnoyQUhSRGNnTXVNc2ZrQUFGdzZqOGVULzE3S0h6NVI0UkhjZ0JMQTJId0FBQzVOVmxiV041S3lqVEU1dWJtNVVmNnVCL0EzZ2h0UUFoaWJEd0RBcFVsS1NqcHBqRmxoV2RhM2lZbUpxZjZ1Qi9BM2dodFFBaGliRHdEQXBUUEdSQmxqR0NZSmlBMjRnUkxqOFhnV0JnUUVkUDN2UTI0NkFBQy9jamdjMzBocTZlODZMb2JENFpqazd4ck9sekZtaTlQcGJPenZPbEQrME9NR2xCREc1Z01BYktaTWhyYXl4cktzZS8xZEE4b25ldHlBRXBLVWxIUXlMQ3hzaFdWWk5SaWJEd0N3aTlqWVdIK1hVRzZGaDRmN3V3U1VZd1Ezb0FRWlk2SWszZUR2T2dBQUFGQzJFZHhnYXc2SFk1V2toLzFkeDZVcVMyUHp6L0lmbDh2Vk1DRWg0WWkvQ3dFQUFLakltT01HdXl2em9hMk1xeFVZR1BpQXY0c0FBQUNvNk9oeFE1bkFlUHpTOTl4enoybkhqaDF5dTkySC9GMExBQUJBUlVlUEd3QUFBQURZSE1FTkFBQUFBR3lPNEFZQUFBQUFOa2R3QXdBQVFJbEpTVWtwOWpHQTgwTndBd0FBd0RsTm5EanhvcDczNktPUCtqenUwS0ZEa2VlZVBuMWF5Y25KQmRxUEhqMnF0TFMwQXUxWldWbEtURXowUGg0MWFwVGk0K01sblZuWWJQUG16UVdlczNQblRobGp2STgzYjk2czNidDMrNXdURXhPam5KeWNJdXNFL0lIZ0JnQUFnSE9hUFh1Mjkvc2ZmL3hSclZ1Mzl2bHEyclNwSk9uSko1OVV1M2J0dkY4NU9UaytqN096czMwZUwxKyszUHU2MzMvL3ZYcjE2dVVUM293eEdqWnNtTjUvLy8wQ05hMVpzMFpUcGt6eFBsNi9mcjJxVnEwcVNhcFNwWXJHamgycnNXUEg2dlRwMDk1ekprMmE1UE9jQXdjT3FGZXZYa3BLU3BJa0pTY25hOXk0Y1RwMTZ0U2xmbVRBWmNWMkFBQUFBQ2pVMXExYjlkZS8vdFg3dUdYTGxwS2t0V3ZYYXZYcTFUN241Z1czQlFzVytMUzNiOTllSzFhczhENXUxNjZkVnExYVZlajF3c0xDOVBqamoydnAwcVY2OGNVWEpVbHo1ODdWcVZPbkN1M3hXN1Jva2JwMTZ5WkpPbno0c0hKeWNuVHJyYmRLa3U2NDR3N05talZMMDZkUDkrbGhlL3Z0dC9YVVUwL3B6anZ2Vkt0V3JmVEVFMDhvSnlmSE80VHozWGZmVldSa3BHclVxSEVlbnhCUWVpeC9Gd0FVeCtGd0dJbDkzUHdoYng4M2w4dlZOQ0VoNFR0LzF3TUF1RFNYZWs4TkR3OHY5cmxObXpiVnBrMmJ2STg3ZHV4WTdPc0ZCd2Q3UTk3aXhZczFkdXhZU1pMSDQxRkFnTytnc0xQYnRtN2Q2cTJwU3BVcXNpeExIbzlIMmRuWkNna0pLZlI2Tjk1NG8rYk1tU05KK3U2Nzd4UWFHcXBCZ3diNW5IUGt5QkZkZDkxMTNzY3paODdVOWRkZlgrejd5Qzg4UEZ5U0ZCY1h4Ky9ZdU96b2NRTUFBTUFGYTkyNmRiSEhqeHc1NGhQa3pwYlhReWRKblRwMVVxZE9uU1JKRHovOHNLWlBuNjZiYnJySmV6dzhQRnpSMGRFRlFsbitJRGx5NUVqVnJsMWJ2WHIxT21mdFRabzBrU1Nmbmo5ampPNjU1NTRpZXdNQmZ5TzRBUUFBb0ZDdFc3ZVcyKzMyUHM0L1ZQTFVxVk0rd1N3dmVPWEp6YzFWNTg2ZFM2Vk90OXV0RFJzMmFQejQ4Y1dldDJqUklrMmRPbFZwYVdrRmVnK05NUVY2K2dBN0liZ0JBQUNnVUt0WHIxWjhmTHdhTkdpZysrKy9YMnZYcmkzeTNJVUxGL284cmxTcGtxS2lvb284UDMrUFczNzU1Nk9kcjQwYk4rckVpUlBxMTY5ZmdibHB4NDhmMStEQmd4VVJFZUg5eWh2UzJLNWRPKzk1THBlclFOczExMXlqV2JObVhYQTlRRWtndUFGbnljaklVSlVxVmZ4ZEJnQUFmdWR5dWZUeXl5OXIvZnIxNXp3M01URlJDeFlzME9qUm95V2Q2WEU3MXp5M1BJMGFOZkorNy9GNEN2VGVTVkt6WnMyODMvZnUzZHRuU09UY3VYUDEzSFBQYWUzYXRabzNiNTZ1dU9JS1NWSnFhcW82ZGVxaysrNjdyOURyNWg4VytmWFhYMnY4K1BFWFBLOE5LQzBFTnlDZkF3Y09hTnEwYVJvelpreWh4eE1TRXJSaHd3YTk5TkpMUHUxdXQxdk5talZUVEV6TU9ZZFplRHdlSlNZbXFuYnQycnIyMm1zdlcrMEFBRnh1UjQ4ZTlmWmc1ZVRrcUhYcjFycjIybXU5aTN5a3BhV3Bldlhxa3M1c0VSQVU5TDlmTFVlT0hPbXpoOXZaaTV0OCtlV1gzdS96Rmh2SnpjMVYwNlpOdFdIREJsMTU1WlUrenkxc2pwc2t4Y1hGYWNlT0hYcm5uWGRVdFdwVlRaMDZWUU1IRHBReFJtUEdqRkZFUklScTFhcFY3UHRNU2tyUzMvNzJOLzNwVDM5UzM3NTk5ZUtMTDZwdDI3Ym4vVGtCcFlIZ2hncHA1c3laV3JKa2lVL2IwcVZMTlhic1dQM3l5eS9xMHFXTFhDNlhzck96dFhqeFlsV3FWRW1TZE91dHQyck1tREhLeWNuUks2Kzg0bjJ1eCtOUlZsYldlWTJObnpScGtqNy8vSE4xNmRKRkF3Y09MUFNjUm8wYUZia3FWbjQ1T1RuRlR2eTJnNFlORzk1aVdWWTdwOVA1Z2I5ckFRQmNtRjI3ZHVuUW9VUDYvdnZ2RlJ3YzdMTUZ3Rk5QUGFXbm4zN2FPOFR3cXF1dTBodHZ2T0U5ZnZiRzIyY3I3UGpPblR0MTAwMDMrWVMyNHVUbTVtcmN1SEhxM2J1M3FsZXZybTdkdXFsUG56NmFQbjI2amgwN3BveU1EUFh0Mjlmbk9SNlB4L3Y5bmoxN3RHREJBc1hGeFduMDZORnlPQng2N0xISDlOcHJyMm5idG0wYU9uVG9lZFVCbEFhQ0d5cWs3dDI3cTE2OWVucjk5ZGUxZXZWcUJRVUY2Wk5QUGxGUVVKQldyRmlockt3czllM2JWeEVSRWQ3UUprblZxbFhUcEVtVDFMZHZYM1hxMUVsMTZ0U1JkS2JITFRBdzhKelgvZmpqajdWbXpSck5uejlmdzRZTjA4Y2ZmNnllUFhzV2VtNTBkUFE1WDYrbytRSCsxckJodzlzREFnSWVOY1owdFN6cm52ODJFOXdBb0l4WnZYcTFIbnZzTWIzeHhodHl1OTFLU1VueDlzQU5HREJBQXdZTUtQQ2MvSFBFenVmWWl5KytxTWNmZjF5U05HdldMTFZwMCthODY1czRjYUpDUWtMVXBVc1hTVkpnWUtENjl1MnJQbjM2S0RBd1VETm16UEM1UDZla3BHam8wS0dxVTZlT0preVlJR09NR2pWcXBGZGZmZFg3eDllYU5XdnFndzgrMEhmZnNSTU83SVhnaGdwcng0NGRhdE9tallLQ2dwU1FrS0FWSzFZb1BUMWQ3ZHUzVjFaV2xrNmRPcVZqeDQ1cDl1elpQaHVIWG4vOTlWcTRjS0ZQNzFwdWJxNk1NVVVHdUt5c0xJMGJOMDRKQ1FtYVBuMjZhdFdxcFgvODR4L3EzNysvOXUvZnI4akl5QUx6NmpadjN1enpsOHV6ZmZycHA1ZmhVN2g4R2pSb1VEOGdJS0M5WlZsZEpmMWVraXlMYld3QW9DemJ0V3VYSmt5WW9ENTkrbWptekpucTJiT25UcHc0NFhPdnk3di91ZDF1MWFsVHA4amw5TVBEdzR0ZGFuL1dyRm42L3Z2dk5XTEVpUE9xYmNtU0pWcTNicDFtenB5cDlQUjB4Y1RFYU9YS2xUcDgrTERlZXVzdFpXZG5hOENBQWFwWHI1N2F0R21qUm8wYXllbDA2cFpiYnRHVUtWTTBjK1pNZmZubGwvcjY2NjgxWWNJRTd6MHIvL3VwVzdldVB2amdnL1A2NHl3QVZHZ09oOE00SEE1VEVucjI3R2wyNzk1dGpERW1NelBUSEQ5KzNMUnExY29ZWTh6RER6L3NQUyt2N2ZYWFh6Y3RXclF3TFZxMEtQQmFodzRkTWc2SHcremR1N2ZBc2UrKys4NTA3TmpSREJvMHlLU25wL3NjTzMzNnRIbnJyYmRNMjdadHpmTGx5NDNMNVRMR0dIUFBQZmVjMTN0bzBxVEplWjEzTWJwMTYyWWNEb2U1Kys2N214VHh6Mk0xYU5BZ0xDd3NiRmhZV0ZoUzNyOVZVVitsK2g4T0FLQ0FpN21uSGp4NHNOQjJ0OXR0Y25OenplblRwMDEyZHJiM0t6YzN0OGpYV3JKa1NaSEhmdnp4UjlPcVZTdXphOWV1UW84N0hBNlRrWkhoMC9iTEw3K1l2WHYzbXFTa0pIUGZmZmVaL3YzN216VnIxbmp2cGNZWWs1V1ZaZWJPbldzaUlpTE10R25Uak52dE5tNjN1OERyNTM4dldWbFo1dlRwMHlZbko2ZlFjNHZEUFE4bGlSNDNWRWdwS1NtS2o0L1hrQ0ZEdkcyTEZ5OHU5amw1QzVia0xTR2MzNEVEQnlTZFdWSHJsbHR1OGJaUG1EQkI2OWF0MHdNUFBLQzFhOWNXdWtxV0pIWHQybFgvL09jLzVYUTZOV3pZc0F0OU82VXBvRUdEQnZkWWx0WEJzcXl1bG1YZGNyNVA1RVlHQUdYUGpUZmVXR2g3UUVEQUJlOTVsamNjc2pDMzMzNjdsaTFiVnVUODd1WExsNnR5NWNvK2JmazM2RjY3ZHExM0pjbjhycnp5U2ozOTlOTjYrdW1uaTYwdC82SXFnRjN4WHlrcXBGV3JWc25qOFhqRFdsNmdTa3RMVStmT25YWDgrSEh2cHFGcGFXbm5mRDJuMDZrR0RScm8yMisvMVdPUFBlWnQ3OTY5dTE1KytXVUZCd2ZydGRkZUsvWTF1blhycHB5Y25BTHQ5OXh6ajBKRFE3MlAwOVBUdFczYnRuTy95UklTRUJBUUtxbVdaVmtGNzVBQUFGeWs0aGJscWwyN2RySFBMU3kwQWVVTndRMFZVa3hNVElHL0l1Yms1S2htelpxS2lvcFN1M2J0dkp1R3RtN2R1dERYU0U5UFYzSnlzdXJXcmF1dnYvNWFrWkdSR2pGaWhGSlRVM1gxMVZkTGtuZTUvNVl0VzU2enByVnIxeGE2aWxhVktsVjhOanpOdjQrTkgzaWNUdWNhU1dza1dXRmhZUTlJNm1KWjFpT1NiaTd1aVhGeGNVeDRBd0EvWXVRRFVMWVIzRkFoalJ3NVVuLys4NTk5MnRMVDB4VWNISHhlejkrelo0OWVmZlZWdmZUU1M5cS9mNzhDQXdQVnFGRWp0V25UUmpObXpOQ2dRWU44ems5TFM5T1dMVnNLbmR6c2RydDE3NzMzWHZ5YjhSL2pkRHBqSk1WSTB0MTMzOTA0TUREd0djdXlIcFgwRy8rV0JnQW9DOWpiRkRoL0JEZFVTRGZjY0VPQnRqMTc5aWdsSmFYWW9aSlpXVm1TcEpkZmZsa2pSNDdVcmJmZXFpNWR1bWo0OE9HeUxFdmR1blZUUkVTRUhuamdnY3NXeGpJeU1ueDYvYzQzWEphMmhJU0V6WkkyUzNxNVljT0dEUU1DQXJwS2VsVFNuZjZ0REFCZ1Z4VnRiMVBnVWhEY1VLSGxoYk02ZGVvb0ppWkdFUkVSR2pCZ1FKRkRKZmZ0MjZjNmRlcG84dVRKcWxxMXF2cjI3YXRXclZycEQzLzRneVNwUm8wYUdqUm9rQVlOR3FSMzNubkgyMzRwSG4zMFVZMGNPZktTWDZjMGJkKytmYnVrN1pLRzNIWFhYWGNHQlFWMTlYZE5BQUI3cVNoN213S1hDOEVORlZhdlhyMjhHNEVtSnllcmMrZk9takZqaHZkNFRrNk9QQjZQM0c2M3QrM09PKy9VdkhuekZCZ1lxQzVkdXFoKy9mb0Zoa1cyYjk5ZUtTa3Btalp0bXBvMGFlSWRIdm53d3c5ZlZKMW5oN1lqUjQ0b05EUlVxYW1wWldJVnJCMDdkdndncWVnTjZRQUFGVXBGMk5zVUtBbjIvNjBQS0NGNW9VMlNEaDQ4cUE0ZE91ZzN2emt6TmV2dXUrL1cxcTFiTldiTUdMVnExY3JuZVhsREZkOTk5MTNkZkhQaDYzRjA2OVpOenp6empEZTAzWHZ2dlpvNmRXcWhTeWQ3UEI3OTVTOS9PZSs2Ky9YcnA2TkhqeW9vS09pY3l4c0RBR0FubXpkdjF0aXhZMVczYmwxOSt1bW5xbGF0bWlTcGV2WHErdmpqanpWdTNEaEZSRVNvWDc5K2F0ZXVuZmMrMnJoeFk2MWV2ZHFmcFFOK3h5cHZzTFc4RmJCaVkyTkw5RG9lajBlU0xuaFBtdkxzdWVlZTA0NGRPK1J5dVpvbUpDUjg1Kzk2QUFDWHByVHVxVVU1ZTIvVG9uVHQybFhMbGkyVHcrSFFzR0hEMUtoUkkyM2R1dldjcjkrMGFWTy96M0hMMit1VmxaUlJFdWh4QTBSZ0F3Q2dwSlhIdlUyQjBrUndBd0FBUUlrcmgzdWJBcVdLNEFZQUFJQlNVMDczTmdWS0hNRU5BQUFBWlVKWjJkc1VLQWtFTndBQUFKUUpaWEZ2VStCeUliZ0JBQUNnVkZYVXZVMkJTOEYvNFFBQUFDZzE3RzBLWEJ5Q0d3QUFBRXJOQng5OFVPU3hnSUFBVFpreXhhZXR1RDNjb3FLaUxsdGRnTjJ4ZVJVQUFBQUEyQnpCRFFBQUFBQnNqdUFHQUFBQUFEYkhIRGVVQ2VIaDRmNHVBUUFBQVBBYmV0eGdhOGFZamY2dW9ZSTdabG5XQVg4WEFRQUFVTkhSNHdaYmN6cWQ5L3U3aGt2aGNEaU1KTVhGeFZuK3JnVUFBQUJsRnoxdUFBQUFBR0J6OUxnQkFBQlVJTXdiQjhvbWV0d0FBQUFxQUdQTUZuL1hVRUhzOEhjQktKL29jUU1BQUtnQW5FNW5ZMy9YY0tHWUt3NzhEejF1QUFBQUFHQnpCRGNBQUFBQXNEbUNHd0FBQUFEWUhNRU5BQUFBQUd5TzRBWUFBQUFBTmtkd0F3QUFBQUNiSTdnQkFBQUFnTTBSM0FBQUFBREE1Z2h1QUFBQUFHQnpCRGNBQUFBQXNEbUNHd0FBQUFEWUhNRU5BQUFBQUd5TzRBWUFBQUFBTmtkd0F3QUFBQUNiSTdnQkFBQUFnTTBSM0FBQUFBREE1Z2h1QUFBQUFHQnpCRGNBQUFBQXNEbUNHd0FBQUFEWUhNRU5BQUFBQUd5TzRBWUFBQUFBTmtkd0F3QUFBQUNiSTdnQkFBQUFnTTBSM0FBQUFBREE1Z2h1QUFBQUFHQnpCRGNBQUFBQXNEbUNHd0FBQUFEWUhNRU5BQUFBQUd5TzRBWUFBQUFBTmtkd0F3QUFBQUNiSTdnQkFBQUFnTTBSM0FBQUFBREE1Z2h1QUFBQUFHQnpCRGNBQUFBQXNEbUNHd0FBQUFEWUhNRU5BQUFBQUd5TzRBWUFBQUFBTmtkd0F3QUFBQUNiSTdnQkFBQUFnTTBGK2JzQUFBQUFRSkxDd3NJZWt0U3VrUFozOHozYzVIUTZGNVZlVllBOUVOd0FBQUJnRnk3THNnYWQzWmkvemUxMmR5cmRrZ0I3WUtna0FBQUFiTUhwZEc0MHhxUVVjMHE2eStYNnN0UUtBbXlFNEFZQUFBQzdjRW1hWDh6eE5UdDM3c3dwcldJQU8yR29KSEFaT1J5T2ZwSW1GOUp1OHI0M3hveDFPcDJ2bDJwaEFBQ1VIWXNsOVMzc2dERm1RU25YQXRnR1BXN0FaWlNibTd2eVhPZDRQSjdQUzZNV0FBREtvcE1uVDI2UWxINTJ1ekVtSXpVMWRha2ZTZ0pzZ2VBR1hFYUppWWsvUzNJV2MwcFNmSHo4enRLcUJ3Q0FzbWIzN3QybmpURUx6MjYzTEd2dHZuMzdzdjFSRTJBSEJEZmdNalBHRk5talpveGhRalVBQU9kZ2pDbXczTC9INDJFTEFGUm9CRGZnTWl0dXRTdkxzdWFVWmkwQUFKUkZSNDRjV1M4cEkxOVRWbTV1THNFTkZSckJEYmpNRWhNVGR4bGp2ais3M1Jpek55NHVMdFlmTlFFQVVKYjgrdXV2bVpMeXoyZUwzcmx6NXlsLzFRUFlBY0VOS0FIR21ObG50MW1XZGM2RlN3QUF3QmtlanlmL1BEY1dKVUdGUjNBRFNvRGI3VjV4ZHB2SDQyR1lKQUFBNXlrcksrc2JTZG5HbUp6YzNOd29mOWNEK0J2QkRTZ0JpWW1KaVpMMjVEMDJ4aHpjdm4zN3YvMVlFZ0FBWlVwU1V0SkpZOHdLeTdLK1RVeE1UUFYzUFlDL0VkeUFrdU1kTG1sWjFpcC9GZ0lBUUZsa2pJa3l4akJNRXBCaytic0FvTHh5T0J6aGtyWkprdHZ0YmhrZkg3L096eVVCQUNCSityLy8rNy9LMTF4elRYdkxzaDZ6TE9zK1NiVWtoZmk3cmpJbXl4aHpXTkozeHBnVnVibTVYN0NBQ2tvU3dRMG9PWmJENGRodmpBbDJPcDIxSkJsL0Z3UUFxUENzQmcwYWRBME1ESnp3LyszZGZYUlU1WUhIOGQrVEZ6QWhRWVJBRFBJU2g3UnVpaUF6QVRURlV3Nndyb2l3cVBHSUNJS2FwYWRRUlpGUzJiNXNnYTZDZ0liRkU1ZW1lTFJpbzZkUXUyb1FrQlhSb21XRlpBTGx6UllDMVBKYXdRUkNNQU81ei81QlNSa0JUU0NUZTJmeS9aekRPWGZ1eTl6ZkVDRDhjcC83WEVsWHV4MG14aHh4SE9mZnk4dkxGNHZ2K1lpQUJMY0RBREhNV210Zk1jWlEyZ0FBcnV2U3BVdFN4NDRkRnh0ajdwT2szcjE3YStqUW9lclhyNTh5TWpLVWxKVGtkc1NvOHNVWFgralFvVVBhdUhHalZxMWFwWEh1L0ZnQUFCWTVTVVJCVk5MUzBnNXhjWEZGZnI5L1JGMWQzZWpObXplZitQcDNBUnFPSzI1QUJQWHUzZnVtaElTRUs4dkt5bGE1blFVQTBISmxabVplY2RWVlYvM09HRE8wUTRjTytzbFBmcUx2Zk9jN2JzZUtLUnMyYk5ETW1UTjE0TUFCV1dzL09uVG8wQzEvZng0ZDBDUW9ia0JreGVuTTM3TTZ0NE1BQUZvdXY5Ky8yQmlUbjVtWnFhS2lJblhvME1IdFNER3BxcXBLa3laTjBvNGRPMlN0ZlQwWURPYTVuUW14ZytJR0FBQVF3L3grZjU0eFpsbGFXcHFLaTRzcGJSRldWVldsc1dQSGF2LysvWEljNTd2bDVlVy9kRHNUWWdQRkRaN2w5L3YvenhqVDMrMGNMWjIxOW5OcmJhQzh2SHlQMjFrQUFJM1RzMmZQbE5hdFcvL1pHSE4xWVdHaGJyenhScmNqdFFoYnQyN1ZBdzg4SU1keGpqaU9rMVZlWGw3cGRpWkVQNTdqQnMraXRIbURNZVlxWTh3b3QzTUFBQm92TVRGeG9xU3Jod3daUW1sclJqMTc5bFJlWHA0a2RUREcvTlR0UElnTnpDb0p6eXN0TFhVN1FvdjErT09QNi8zMzM1ZTE5aE8zc3dBQUdpY3pNL01LWTh3UGpER2FNR0dDMjNGYW5ERmp4bWpac21XeTFqN1F1WFBubnpKUkNTNFhWOXdBQUFCaVVMdDI3WVlZWXpyZGROTk55c3JLY2p0T2k5TzFhMWNOSFRwVXhwajJuVHAxdXNmdFBJaCtGRGNBQUlBWVpJeTVRNUtHRGgzcWRwUVc2K3p2dlRIbVRwZWpJQVpRM0FBQUFHSk16NTQ5VzBtNk95RWhRUU1IRG5RN1Rvdmw5L3VWbUpnb1k4eWdyS3lzMW03blFYU2p1QUVBQU1TWWhJU0VQc2FZZHRuWjJVcE5UWFU3VG92VnBrMGI5ZXZYVDVKUzI3UnBRNFBHWmFHNEFRQUF4QmhqVExZazllalJ3KzBvRi9UdXUrK3FzTER3dlBWMzNYV1hITWRwMEh2azV1WTJkYXlJNk5Xcmx5VEpHTlBYNVNpSWNzd3FDUUFBRUdQaTR1SnVrT1RKU1Vtc3RWcThlTEdtVFp0MjNyYTllL2ZLV2h1MjdyYmJicnZnKzRSQ29RdHVtemx6cHZyMzk4NFRoVEl6TXlWSnhwanIzVTJDYUVkeEF3QUFpREhXV3I4eFJ0LzR4amZjam5LZTVjdVh5K2Z6cVUrZlB0cXpaNDhlZXVpaHNPMjMzSEpMMk9zMWE5WmM4SDF5YzNPMVlzV0tpT1ZzS2wyN2RwVWtHV091Y3prS29oekZEUUFBSU1ZWVk3cEtVc2VPSGQyT0VxYXlzbEl2dnZpaWlvcUt0R1RKRW0zYnRpMnNtT1hrNUdqMTZ0V0tqNDkzTVdYVGF0ZXVuU1RKV3R2SjVTaUljaFEzQUFDQTJOTlJrbEpTVXR6T0VhYWtwRVNIRHg5V2ZuNitxcXFxOU5wcnJ6WG91TnpjWEhYcUZONTdUcDA2cFpFalI5YS8zcmR2bnpadTNOaWtlWnRDY25MeTJjV3IzTXlCNkVkeEF4cGg1Y3FWR2pSb2tGcTNidHlNdnR1M2I5ZExMNzJrcDU5K3VuN2R4eDkvcktsVHArclpaNTg5TytNVUFBQk5KVW55WG5ITHk4dlR5SkVqTlgzNmROMS8vLzFLVDAvWDRNR0R3L1k1ZDZoa1lXR2hzck96SlVsdnZQRkcySDY1dWJsaDY3dzZXVWxTVXBJa3lSakQ0d0J3V1NodVFBTlphN1ZpeFFxOS9mYmJLaWdvMEoxMzNxbWpSNC9XYjYrdHJRMHJkT3ZXcmF0ZlhydDJyVHAwNkZEL3VycTZXblBtek5FZGQ5eWhlZlBtNlZlLytsWDlQK3dBQURRQkkwbkdHTGR6aEVsS1N0TFNwVXVWbUppb3ZMdzhTUmUvaHkxV2VPMXJnT2hGY1FNYXlCaWoyYk5uYTh5WU1YcjU1WmYxNXB0djFtOExoVUxLemMwTksydm5Xcmx5cGViT25WdS83eE5QUEtHQkF3ZnEwVWNmMWZ6NTh6VjE2bFFWRkJRMCtrb2VBQUFYY1ZKU2FuVjF0ZHEzYis5Mmxub1ZGUlY2NXBsbjVQZjdOVzdjT0NVbkoydlJva1VYblRueTNNbEhoZzhmWHI5ODdOZ3hoVUloRFJreXBQNEhuNkZRS0xMaEwxRk5UWTBreVZwYjYzSVVSRG1LRzlBSXljbkpXckJnZ2RMVDB6Vjc5bXlscEtUb2tVY2VDZHVucHFaR2p6MzJtSjUvL25rbEpDUm93NFlOT25Ma2lLNjc3anBWVmxacTJyUnA2dEtsaXlaUG5peEpldnp4eHpWcjFpdzkrT0NEZXZMSkozWHR0ZGU2OGRFQUFESEVXdnVaTVNiMStQSGpuaXB1S1NrcEdqdDJySHcrbjN3K243cDM3eTVKT256NHNFcExTOFAyUGZjMmd2bno1MnZBZ0FHU3pveG9LU29xMHZidDI1V1ZsYVZaczJZcFBUMWRIMzc0WWZOOWtFWTRlZkxrMmNWS04zTWcrdkVBYnFDUnVuZnZyaXV1dUVKRGh3NVZjWEd4ZHUvZUhiYjk5ZGRmVitmT25aV1FjT2JuSWkrOTlKSWthZGV1WFJvMWFwUUNnWUIrOXJPZjFRK2RpSXVMMDR3Wk16UnMyRENOSHo5ZWUvYnNhYzZQQXdDSVFjYVlUeVhweUpFamJrY0owNmxUSnozODhNTWFObXlZZkQ2Zi92U25QelhvdUFFREJxaW1wa2F6Wjg5V2NYR3hubnZ1T1NVa0pPaUpKNTdRbENsVDlQNzc3OWNYTzYrcHFxbzZ1L2czTjNNZytsSGNnQVlxS0NqUTRNR0Q2MjkrOXZ2OUdqVnFsQllzV0ZDL1QwMU5qWDd6bTkvbzRZY2ZsaVJ0MkxCQmYvdmJtWCtucjczMldqMzc3TE9hT0hHaWNuSnl3dDY3WDc5K0dqdDJyRXBLU3VvZjFBa0F3S1d5MXBaTDBwLy8vR2UzbzRTcHFLalFDeSs4b0VtVEptbnc0TUZoMzBNdkpoUUthZG15WlJvOWVyUzZkZXVtd3NKQ1hYbmxsWklrbjgrbmhRc1hxcmk0V0pNblQ5Ym16WnNqL1JFYTdkTlBQNVVrV1dzYjFsS0JpMkNvSk5CQVU2Wk0wWlFwVThKbXJabzBhWklPSGp4WS96b3BLVWtGQlFWS1MwdVRkR2JhNDhjZWUwdy8vT0VQRlJjWHA1NDllMzdsT2RxMmJSdVo4QUNBbG1hVEpPM2N1ZFB0SEdIMjd0MnJvMGVQYXRTb1Vab3paMDdZOTcwdjMrZm1PSTVPbno2dGNlUEdxVmV2WGxxOGVQRUZuMHVYbHBhbVJZc1dxYVNrUkRObXpOQzhlZlBVbzBlUGlIK1doam83a3NZWXM4WGRKSWgyRkRmZ0VtemF0RW5mKzk3M3psdi83VzkvTyt6MWIzLzdXM1h1M0Rsc1hTZ1VVcXRXclNLYUR3RFE0bTJYemx6aDhwSkJnd1pwMEtCQjU2MS8vdm5uZGVPTk40YXQyN0JoZ3hJU0VyUmt5UklsSmlhZWQ4eDk5OTFYdjJ5TTBZZ1JJelJpeElpbUQzMlp0bTdkZW5iUmV3K1pRMVNodUFHWDRJWWJidEFmL3ZDSCt0ZG5aNVU4ZDkzRmZQcnBwMHBQVDQ5a1BBQkFDM2Y4K1BHeXRtM2JIdCs2ZFd0cVRVM051UStCOXFRdmx6YnBINU9UWEtpMFNUcHZjakF2K3VLTEw3UisvWHBKcWpsMDZORDdidWRCZE9NZU4rQVMxTlhWYWUzYXRaZDA3RWNmZmFUZXZYczNiU0FBQU02eGMrZk9XbXZ0NzA2ZE9xVVBQdmpBN1RndFZubDV1VUtoa0t5MWEvZnYzMS9qZGg1RU40b2IwQWluVHAxU1hWMmRIbnp3d1hPSFBqUllUVTJOaW91TGRmdnR0MGNnSFFBQS8yQ3RmVjJTVnExYTVYYVVGdXVkZDk2UkpGbHIvOGZsS0lnQkZEZWdFVFp2M3F6VTFGUjk5N3ZmMWZlLy8vMUdIV3V0MVk5KzlDTjk4NXZmdk9DUUVBQUFtdExodzRkWFcycy9YN2R1bmY3eWw3KzRIYWZGT1hqd29ONTY2eTFKT25ieTVNblgzTTZENkVkeEF4b2hKeWRIUzVjdTFjMDMzeHkyUGk0dVRzT0hENy9vY1JNbVRKQXhScU5IajliUGYvN3o4N1pQblRxMXliTUNBRnEydncvTkszQWNSMFZGUlc3SGFYRmVmZlZWT1k0alNVcysrZVNUNDI3blFmU2p1QUdOMUw1OSsvUFdKU1FrYU9iTW1SYzladno0OFpMTzNIeDlvU24vNzczMzNxWUxDQURBMzFscm43UFdIbDIxYXBVbm4zRVdxM2J1M0tuaTRtSkpxakxHekhBNURtSUV4UTBBQUNCR2xaZVhWeHBqSG5VY1J6Lys4WTlWVlZYbGRxU1lWMTFkcmVuVHA1KzkyamFqdExUME03Y3pJVFpRM0FBQUFHSllXVm5aSzVKK3MzLy9mazJhTklueUZrSFYxZFdhTW1XS2R1L2VMVW1yeXNyS0ZyaWRDYkdENGdZQUFCRGpEaDQ4K0tDMTlxTWRPM1pvekpneEtpOHZkenRTek5tMmJadkdqeCt2c3JJeVdXczMxZGJXM3UxMkpzUVdIc0FOQUFBUTQvYnYzMStUbHBiMkwvSHg4VXNQSERod1czNSt2bTYrK1dhTkdERkMyZG5aU2t0TFUrdldyZDJPR1ZWQ29aQ09IRG1pSFR0MmFQbnk1WHJ2dmZja1NkYmFENnFxcXY2MW9xS2kydVdJaURFVU53QUFnQlpnOCtiTkp5VGRIZ2dFSHBQMDQzWHIxblZZdDI2ZDI3RmlTWldrZWNGZzhDbEoxdTB3aUQwTWxRUUFBR2c1YkZsWldVRnRiVzJtcElldHRTdXN0WCtWOUlYTHVhS090YmJXV3J0ZjBqdlcycW1PNDJTV2xaVTlLVW9iSW9RcmJnQUFBQzNNMXExYnF5VVYvdjBYZ0NoQWNZUG41ZVRrdUIwQkFBQUFjQlZESmVGbFc5d09BRW5TTWNkeHRyc2RBZ0FBQUFBaUloQUkyRUFnd0ZoM0FBQUFYQmF1dUFFQUFBQ0F4MUhjQUFBQUFNRGpLRzRBQUFBQTRIRVVOd0FBQUFEd09Jb2JBQUFBQUhnY3hRMEFBQUFBUEk3aUJnQUFBQUFlUjNFREFBQUFBSStqdUFFQUFBQ0F4MUhjQUFBQUFNRGpLRzRBQUFBQTRIRVVOd0FBQUFEd09Jb2JBQUFBQUhnY3hRMEFBQUFBUEk3aUJnQUFBQUFlUjNFREFBQUFBSStqdUFFQUFBQ0F4MUhjQUFBQUFNRGpLRzRBQUFBQTRIRVVOd0FBQUFEd09Jb2JBQUFBQUhnY3hRMEFBQUFBUEk3aUJnQUFBQUFlUjNFREFBQUFBSStqdUFFQUFBQ0F4MUhjQUFBQUFNRGpLRzRBQUFBQTRIRVVOd0FBQUFEd09Jb2JBQUFBQUhnY3hRMEFBQUFBUEk3aUJnQUFBQUFlUjNFREFBQUFBSStqdUFFQUFBQ0F4MUhjQUFBQUFNRGpLRzRBQUFBQTRIRVVOd0FBQUFEd09Jb2JBQUFBQUhnY3hRMEFBQUFBUEk3aUJnQUFBQUFlUjNFREFBQUFBSStqdUFFQUFBQ0F4MUhjQUFBQUFNRGpLRzRBQUFBQTRIRVVOd0FBQUFEd09PTjJBQ0NXQkFLQmh5VTk5MVg3V0d0bkI0UEJIelZUSkFBQUFNUUFycmdCVGVqVXFWTnZmOTAranVQOHVqbXlBQUFBSUhaUTNJQW05TWMvL3JGQ1V2QXJkdmxrMDZaTlc1c3JEd0FBQUdJRHhRMW9ZdGJhaTE1UnM5WXViODRzQUFBQWlBMFVONkNKblQ1OStxTGx6QmhUM0p4WkFBQUFFQnVZbkFTSUFML2Z2OVVZODYxejExbHJkd2VEUVo5Ym1RQUFBQkM5dU9JR1JJQzE5cFV2cnpQR2ZPM0VKUUFBQU1DRlVOeUFDS2lycXl2NThqckhjUmdtQ1FBQWdFdkNVRWtnUWdLQndFNUpQU1RKV3Z2WFlERFkxZVZJQUFBQWlGSmNjUU1pcDM2NHBERm1oWnRCQUFBQUVOMG9ia0RrdkhWMm9hNnU3bFUzZ3dBQUFBQUFMc3dFQW9HLytQMytnMkpZTWdBQUFDNURndHNCZ0JobXJiV3ZHR015SkZtM3d3QUFBQ0I2VWR5QUNLcXJxM3N6SVNIaFNyZHpBQUFBQUFBdUxrNVN2TnNoQUFBQUFBQUFBQUFBQUFBQUFBQUFBQUFBQUFBQUFBQUFMZ1hQbGtMTXlzek12S0o5Ky9aM1cydnZOc2JjS0ttaldzQkVJZFphSzZuS0dMTkYwbHQxZFhXLzNyUnAwejYzY3dFQUFPRFNVZHdRay94Ky96OUxldEVZMDhYdExCNXcwaGp6SDZXbHBmUGREZ0lBQUlCTFEzRkR6UEg3L1JPTk1jOUppci9oaGh0MDU1MTNxbi8vL2twTFMxTjhmTXhmY0pPMVZzZU9IZE9XTFZ0VVVsS2kxYXRYeTFvcmErMXZnOEhnS0VsMWJtY0VBQUJBNDFEY0VGUDY5T2x6dXpIbXpiaTR1TGhwMDZicG5udnVrVEV0KzQvNXRtM2I5TWdqajZpeXNsTFcya1hCWUhDaTI1a0FBQURRT0MzN2Y3U0lLYjE3OSs0VUh4Ky94UmpUY2Y3OCtSbzBhSkRia1R6andJRUR1dSsrKzFSVlZlVVlZMjR2S3l0YjZYWW1BQUFBTkZ5YzJ3R0FwaElmSHovWEdOTng3Tml4bExZdnljakkwTk5QUHkxalRKeWtRdkYzSHdBQUlLckUvZzAvYUJHdXYvNzZydkh4OGI5czE2NWRmRUZCZ1JJVEU5Mk81RG5YWEhPTjl1elpvMTI3ZGwyVmtaR3gvOENCQTZWdVp3SUFBRUREOEZOM3hJUldyVm85WVl4cE5XSENCQ1VsSmJrZHg3UHk4L01sU2RiYVIxMk9BZ0FBZ0VhZ3VDRW1XR3VIUzlLdHQ5N3FkaFJQNjlHamgzdytuNHd4MlRrNU9UM2N6Z01BQUlDR29iZ2g2dm45L3I3R21PN1oyZGxxMzc2OTIzRTh6UmlqWWNPR1NaSnhIT2ZmM000REFBQ0FocUc0SWVvWlkyNlZwSUVEQnpiTCtkNTk5MTBWRmhhZXQvNnV1KzZTNHpnTmVvL2MzTnltanRWZ09UazVaeGUvN1ZvSUFBQUFORXFDMndHQXkyV3Q3V1dNa2MvbmE0NXphZkhpeFpvMmJkcDUyL2J1M1N0cmJkaTYyMjY3N1lMdkV3cUZMcmh0NXN5WjZ0Ky9mOU9FdllocnJybm03Q0pESlFFQUFLSUV4UTFSenhqelQ1TFVyVnUzaUo5citmTGw4dmw4NnRPbmovYnMyYU9ISG5vb2JQc3R0OXdTOW5yTm1qVVhmSi9jM0Z5dFdMRWlZam0vU3Z2MjdkV21UUnRWVjFkM3pzckthcnR6NTg1anJnUUJBQUJBZzFIY0VQV3N0UjJOTVJHL3Y2MnlzbEl2dnZpaWlvcUt0R1RKRW0zYnRpMnNtT1hrNUdqMTZ0V0tqL2YyVXphTU1jckl5TkRPblR0TmFtcHFGMG5iM000RUFBQ0FyMFp4UTlRenhxUktpdmhqQUVwS1NuVDQ4R0hsNStlcnFxcEtyNzMyV29PT3k4M05WYWRPbmNMV25UcDFTaU5IanF4L3ZXL2ZQbTNjdUxGSjgzNlYxTlJVU1ZKY1hCeXp1UUFBQUVRQmlodGlRYklrdFc3ZE9xSW55Y3ZMMDhpUkl6VjkrblRkZi8vOVNrOVAxK0RCZzhQMk9YZW9aR0Zob2JLenN5VkpiN3p4UnRoK3VibTVZZXVhZTdLU05tM2FuRjI4c2xsUERBQUFnRXRDY1VQVXM5YWVOTWFrMU5iV0tqazVPV0xuU1VwSzB0S2xTNVdZbUtpOHZEeEpGNytIemV0cWFtb2tTWTdqSEhjNUNnQUFBQnFBNG9hb1o0dzVMaW5sNU1tVEVTMXVGUlVWZXVhWlorVDMrelZ1M0RnbEp5ZHIwYUpGRjUwNTh0ekpSNFlQSDE2L2ZPellNWVZDSVEwWk1xUitlR2NvRklwWTdnczVmdnhNWDNNYzUwaXpuaGdBQUFDWGhPS0dXUENacEl6S3lrcDE2TkFoWWlkSlNVblIyTEZqNWZQNTVQUDUxTDE3ZDBuUzRjT0hWVnBhR3JadnYzNzk2cGZuejUrdkFRTUdTSkxXclZ1bm9xSWliZCsrWFZsWldabzFhNWJTMDlQMTRZY2ZSaXozbDFscmRlalFJVmxycmVNNCs1dnR4QUFBQUFCYUxyL2Z2elFRQ05nMWE5Ylk1bEpiVzJ2THk4dXR0ZFlHQW9IenR2ZnQyemZzOVlrVEoreFRUejFsSjA2Y2FDc3JLKzFOTjkxa2QrM2FaVWVQSG0zWHJsM2JMSm5QT25yMHFBMEVBallRQ0ZEYUFBQUFva1NjMndHQUp2Qkg2Y3hReGtpcXFLalFDeSs4b0VtVEptbnc0TUZhc0dEQjF4NFRDb1cwYk5reWpSNDlXdDI2ZFZOaFlhR3V2UExNZkNBK24wOExGeTVVY1hHeEprK2VyTTJiTjBjMC8xbjc5dTA3dTdpcldVNElBQUNBeThaUVNVUTlhKzMvR21ObS92NzN2MWQrZm43RXpyTjM3MTRkUFhwVW8wYU4wcHc1YzlTMmJkdjZiVisrejgxeEhKMCtmVnJqeG8xVHIxNjl0SGp4WW5YczJQRzg5MHhMUzlPaVJZdFVVbEtpR1RObWFONjhlZXJSbzBmRVBvTWtCWU5CU1pLMTl1T0luZ2dBQUFBQXp1WDMrLzhhQ0FUczU1OS8zcXpERHEyMWR2MzY5ZWV0Ky9qamo2MjExb1pDb1FzZXMzRGh3b2htdWhqSGNleTk5OTVyQTRHQTQvZjd2K1gyMXcwQUFBQkFDeElJQklvQ2dZQmR0bXlaSzRVb1d1emV2ZHNHQWdIcjkvcy9jZnRyQmdBQWdJYmpIamZFaXJtU1R2M2lGNzlRYlcydDIxazg2K1dYWDVZa0dXUCsyK1VvQUFBQWFJUjR0d01BVGVIQWdRTkhyNzc2Nm0rZFBIbnkrdmo0ZVBYdDI5ZnRTSjZ6YWRNbXpaMDdWOWJhdndhRHdmc2tXYmN6QVFBQW9HRzQ0b2FZVVZkWE44MWErM2xSVVpIV3IxL3ZkaHhQK2V5enovU0RIL3hBMWxySEdETlZVcDNibVFBQUFOQndYSEZEekRoMDZOQ3hqSXlNdlpMdVdybHlwZW5hdGF1eXNySmtqSEU3bXFzcUtpcVVuNSt2STBlT1NOSXJ3V0R3UDkzT0JBQUFnTWFodUNHbUhEeDRjRXZuenAxUE80NHo2TDMzM2pQYnRtMVRhbXFxVWxKUzFLcFZLOFhGeGY1RlptdXRUcHc0b1IwN2R1aVZWMTdSakJremRPTEVDVWw2SnhnTTNpT0dTQUlBQUVTZGxuMHBBakVyRUFqY1k2MTl6aGpUeWUwc2JyUFcxaHBqL3F1c3JHeTZLRzBBQUFCUmllS0dtSldUazVOc3JmMit0WGE0TWFhbnBIWnFBVmVacmJYV0dGTnRyZDFsakhrL0ZBbzl0MlhMbGwxdTV3S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CSHgvNE4zd1V2dG9ueVVBQUFBQUVsRlRrU3VRbUNDIiwKCSJUaGVtZSIgOiAiIiwKCSJUeXBlIiA6ICJmbG93IiwKCSJWZXJzaW9uIiA6ICI2MCIKfQo="/>
    </extobj>
  </extobjs>
</s:customData>
</file>

<file path=customXml/item2.xml>��
</file>

<file path=customXml/itemProps143.xml><?xml version="1.0" encoding="utf-8"?>
<ds:datastoreItem xmlns:ds="http://schemas.openxmlformats.org/officeDocument/2006/customXml" ds:itemID="s:customData">
  <ds:schemaRefs>
    <ds:schemaRef ds:uri="http://www.wps.cn/officeDocument/2013/wpsCustomData"/>
  </ds:schemaRefs>
</ds:datastoreItem>
</file>

<file path=customXml/itemProps144.xml><?xml version="1.0" encoding="utf-8"?>
<ds:datastoreItem xmlns:ds="http://schemas.openxmlformats.org/officeDocument/2006/customXml" ds:itemID="{062083B9-F5DC-4CEF-A310-02D5FED885A5}">
  <ds:schemaRefs/>
</ds:datastoreItem>
</file>

<file path=docProps/app.xml><?xml version="1.0" encoding="utf-8"?>
<Properties xmlns="http://schemas.openxmlformats.org/officeDocument/2006/extended-properties" xmlns:vt="http://schemas.openxmlformats.org/officeDocument/2006/docPropsVTypes">
  <TotalTime>0</TotalTime>
  <Words>4532</Words>
  <Application>WPS 演示</Application>
  <PresentationFormat>宽屏</PresentationFormat>
  <Paragraphs>457</Paragraphs>
  <Slides>34</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34</vt:i4>
      </vt:variant>
    </vt:vector>
  </HeadingPairs>
  <TitlesOfParts>
    <vt:vector size="42" baseType="lpstr">
      <vt:lpstr>Arial</vt:lpstr>
      <vt:lpstr>宋体</vt:lpstr>
      <vt:lpstr>Wingdings</vt:lpstr>
      <vt:lpstr>Wingdings</vt:lpstr>
      <vt:lpstr>微软雅黑</vt:lpstr>
      <vt:lpstr>Arial Unicode MS</vt:lpstr>
      <vt:lpstr>Calibri</vt:lpstr>
      <vt:lpstr>Office 主题​​</vt:lpstr>
      <vt:lpstr>空白演示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Cc</cp:lastModifiedBy>
  <cp:revision>263</cp:revision>
  <dcterms:created xsi:type="dcterms:W3CDTF">2019-06-19T02:08:00Z</dcterms:created>
  <dcterms:modified xsi:type="dcterms:W3CDTF">2024-04-29T06:12:06Z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2052-12.1.0.16729</vt:lpwstr>
  </property>
  <property fmtid="{D5CDD505-2E9C-101B-9397-08002B2CF9AE}" pid="3" name="ICV">
    <vt:lpwstr>B1EDF1DCD3974B4A9525BE2D1D06021F_12</vt:lpwstr>
  </property>
</Properties>
</file>